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</p:sldMasterIdLst>
  <p:notesMasterIdLst>
    <p:notesMasterId r:id="rId48"/>
  </p:notesMasterIdLst>
  <p:sldIdLst>
    <p:sldId id="256" r:id="rId2"/>
    <p:sldId id="257" r:id="rId3"/>
    <p:sldId id="258" r:id="rId4"/>
    <p:sldId id="262" r:id="rId5"/>
    <p:sldId id="263" r:id="rId6"/>
    <p:sldId id="260" r:id="rId7"/>
    <p:sldId id="265" r:id="rId8"/>
    <p:sldId id="266" r:id="rId9"/>
    <p:sldId id="264" r:id="rId10"/>
    <p:sldId id="268" r:id="rId11"/>
    <p:sldId id="269" r:id="rId12"/>
    <p:sldId id="267" r:id="rId13"/>
    <p:sldId id="270" r:id="rId14"/>
    <p:sldId id="271" r:id="rId15"/>
    <p:sldId id="272" r:id="rId16"/>
    <p:sldId id="273" r:id="rId17"/>
    <p:sldId id="274" r:id="rId18"/>
    <p:sldId id="277" r:id="rId19"/>
    <p:sldId id="275" r:id="rId20"/>
    <p:sldId id="276" r:id="rId21"/>
    <p:sldId id="278" r:id="rId22"/>
    <p:sldId id="280" r:id="rId23"/>
    <p:sldId id="279" r:id="rId24"/>
    <p:sldId id="281" r:id="rId25"/>
    <p:sldId id="282" r:id="rId26"/>
    <p:sldId id="284" r:id="rId27"/>
    <p:sldId id="283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1" r:id="rId42"/>
    <p:sldId id="300" r:id="rId43"/>
    <p:sldId id="302" r:id="rId44"/>
    <p:sldId id="303" r:id="rId45"/>
    <p:sldId id="304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32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5EA04-E9CF-4604-B8FB-B49BE9A8C495}" type="datetimeFigureOut">
              <a:rPr lang="cs-CZ" smtClean="0"/>
              <a:t>16.11.14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4B9AD-C732-4EDE-8FFA-E05B8399F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6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4B9AD-C732-4EDE-8FFA-E05B8399F2D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59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225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54" y="15752"/>
            <a:ext cx="8318545" cy="1088136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1099174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-7937" y="6288904"/>
            <a:ext cx="9151938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457921"/>
            <a:ext cx="9143999" cy="137411"/>
            <a:chOff x="284163" y="1577847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7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7721"/>
            <a:ext cx="9143999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028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21162"/>
            <a:ext cx="630621" cy="35976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1890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0922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1465842"/>
            <a:ext cx="9143999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028"/>
            <a:ext cx="82808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24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0" y="1129298"/>
            <a:ext cx="9143999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1833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362"/>
            <a:ext cx="3931920" cy="454183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30363"/>
            <a:ext cx="3931920" cy="45418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81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0" y="1130884"/>
            <a:ext cx="9143999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8341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6226"/>
            <a:ext cx="9144000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style!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134352" cy="223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4163" y="2235200"/>
            <a:ext cx="8574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Tato studijní opora</a:t>
            </a:r>
            <a:r>
              <a:rPr lang="cs-CZ" sz="1900" baseline="0" dirty="0" smtClean="0"/>
              <a:t> byla vytvořena v rámci projektu středoevropské centrum pro vytváření a realizaci inovovaných </a:t>
            </a:r>
            <a:r>
              <a:rPr lang="cs-CZ" sz="1900" baseline="0" dirty="0" err="1" smtClean="0"/>
              <a:t>technicko-ekonomických</a:t>
            </a:r>
            <a:r>
              <a:rPr lang="cs-CZ" sz="1900" baseline="0" dirty="0" smtClean="0"/>
              <a:t> studijních programů </a:t>
            </a:r>
          </a:p>
          <a:p>
            <a:r>
              <a:rPr lang="cs-CZ" sz="1900" baseline="0" dirty="0" smtClean="0"/>
              <a:t>(CZ.1.07/2.2.00/28.0301) financovaného z Evropského fondu regionálního rozvoje.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73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noProof="0" smtClean="0"/>
              <a:t>BW06/56 - STAVEBNÍ STROJE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4"/>
        </a:buClr>
        <a:buSzPct val="90000"/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4162" y="6437032"/>
            <a:ext cx="8652019" cy="365125"/>
          </a:xfrm>
        </p:spPr>
        <p:txBody>
          <a:bodyPr/>
          <a:lstStyle/>
          <a:p>
            <a:r>
              <a:rPr lang="en-US" dirty="0"/>
              <a:t>BW0</a:t>
            </a:r>
            <a:r>
              <a:rPr lang="cs-CZ" dirty="0"/>
              <a:t>6/56</a:t>
            </a:r>
            <a:r>
              <a:rPr lang="en-US" dirty="0"/>
              <a:t> – </a:t>
            </a:r>
            <a:r>
              <a:rPr lang="cs-CZ" dirty="0"/>
              <a:t>STAVEBNÍ STROJE					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Svatava</a:t>
            </a:r>
            <a:r>
              <a:rPr lang="en-US" dirty="0"/>
              <a:t> </a:t>
            </a:r>
            <a:r>
              <a:rPr lang="en-US" dirty="0" err="1"/>
              <a:t>Henková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Inženýrské sítě a komunikace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9</a:t>
            </a:r>
            <a:r>
              <a:rPr lang="cs-CZ" dirty="0" smtClean="0"/>
              <a:t>.Přednáška</a:t>
            </a:r>
            <a:endParaRPr lang="cs-CZ" dirty="0"/>
          </a:p>
        </p:txBody>
      </p:sp>
      <p:pic>
        <p:nvPicPr>
          <p:cNvPr id="1026" name="Picture 2" descr="C:\Users\Pája\Downloads\obrK-skywaysservices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1682"/>
            <a:ext cx="9144000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9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stavbu pozemních komunikací</a:t>
            </a:r>
            <a:br>
              <a:rPr lang="cs-CZ" dirty="0" smtClean="0"/>
            </a:br>
            <a:r>
              <a:rPr lang="cs-CZ" dirty="0" smtClean="0"/>
              <a:t>Výrobny stavebních směsí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Sušící </a:t>
            </a:r>
            <a:r>
              <a:rPr lang="cs-CZ" b="1" dirty="0"/>
              <a:t>buben s plynovým hořákem</a:t>
            </a:r>
            <a:endParaRPr lang="cs-CZ" dirty="0"/>
          </a:p>
          <a:p>
            <a:pPr lvl="1"/>
            <a:r>
              <a:rPr lang="cs-CZ" dirty="0" smtClean="0"/>
              <a:t>buben </a:t>
            </a:r>
            <a:r>
              <a:rPr lang="cs-CZ" dirty="0"/>
              <a:t>má mírný spád a pomocí rotace kamenivo postupuje k plamenu plynového hořáku</a:t>
            </a:r>
          </a:p>
          <a:p>
            <a:pPr lvl="1"/>
            <a:r>
              <a:rPr lang="cs-CZ" dirty="0"/>
              <a:t>průchodem bubnu je kamenivo sušeno a zahříváno na cca 180 °</a:t>
            </a:r>
            <a:r>
              <a:rPr lang="cs-CZ" dirty="0" smtClean="0"/>
              <a:t>C (doba </a:t>
            </a:r>
            <a:r>
              <a:rPr lang="cs-CZ" dirty="0"/>
              <a:t>sušení cca 5 </a:t>
            </a:r>
            <a:r>
              <a:rPr lang="cs-CZ" dirty="0" smtClean="0"/>
              <a:t>minut)</a:t>
            </a:r>
            <a:endParaRPr lang="cs-CZ" dirty="0"/>
          </a:p>
          <a:p>
            <a:r>
              <a:rPr lang="cs-CZ" b="1" dirty="0"/>
              <a:t>Korečkový elevátor</a:t>
            </a:r>
            <a:endParaRPr lang="cs-CZ" dirty="0"/>
          </a:p>
          <a:p>
            <a:pPr lvl="1"/>
            <a:r>
              <a:rPr lang="cs-CZ" dirty="0"/>
              <a:t>ohřáté kamenivo je dopravováno pomocí korečkového elevátoru na vrchol míchací věže</a:t>
            </a:r>
          </a:p>
          <a:p>
            <a:r>
              <a:rPr lang="cs-CZ" b="1" dirty="0"/>
              <a:t>Míchací věž</a:t>
            </a:r>
            <a:endParaRPr lang="cs-CZ" dirty="0"/>
          </a:p>
          <a:p>
            <a:pPr lvl="1"/>
            <a:r>
              <a:rPr lang="cs-CZ" dirty="0"/>
              <a:t>na vrcholu kamenivo prochází přes třídící zařízení, které ho rozdělí na jednotlivé </a:t>
            </a:r>
            <a:r>
              <a:rPr lang="cs-CZ" dirty="0" smtClean="0"/>
              <a:t>frakce</a:t>
            </a:r>
          </a:p>
          <a:p>
            <a:pPr lvl="1"/>
            <a:r>
              <a:rPr lang="cs-CZ" dirty="0" smtClean="0"/>
              <a:t>pod </a:t>
            </a:r>
            <a:r>
              <a:rPr lang="cs-CZ" dirty="0"/>
              <a:t>zásobníky je umístěno dávkovací zařízení, které podle vyráběné receptury automaticky nadávkuje potřebné </a:t>
            </a:r>
            <a:r>
              <a:rPr lang="cs-CZ" dirty="0" smtClean="0"/>
              <a:t>kamenivo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8194" name="Picture 2" descr="C:\Users\Pája\Downloads\obrKc-www.frbiz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307"/>
            <a:ext cx="9144000" cy="610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80529" y="6440186"/>
            <a:ext cx="9044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www.frbiz.com</a:t>
            </a:r>
          </a:p>
        </p:txBody>
      </p:sp>
    </p:spTree>
    <p:extLst>
      <p:ext uri="{BB962C8B-B14F-4D97-AF65-F5344CB8AC3E}">
        <p14:creationId xmlns:p14="http://schemas.microsoft.com/office/powerpoint/2010/main" val="89428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stavbu pozemních komunikací</a:t>
            </a:r>
            <a:br>
              <a:rPr lang="cs-CZ" dirty="0" smtClean="0"/>
            </a:br>
            <a:r>
              <a:rPr lang="cs-CZ" dirty="0" smtClean="0"/>
              <a:t>Výrobny stavebních směsí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08455"/>
            <a:ext cx="8574087" cy="4887633"/>
          </a:xfrm>
        </p:spPr>
        <p:txBody>
          <a:bodyPr>
            <a:normAutofit fontScale="92500"/>
          </a:bodyPr>
          <a:lstStyle/>
          <a:p>
            <a:r>
              <a:rPr lang="cs-CZ" sz="2600" b="1" dirty="0" smtClean="0"/>
              <a:t>Zásobník </a:t>
            </a:r>
            <a:r>
              <a:rPr lang="cs-CZ" sz="2600" b="1" dirty="0"/>
              <a:t>asfaltu</a:t>
            </a:r>
            <a:endParaRPr lang="cs-CZ" sz="2600" dirty="0"/>
          </a:p>
          <a:p>
            <a:pPr lvl="1"/>
            <a:r>
              <a:rPr lang="cs-CZ" dirty="0"/>
              <a:t>asfalt se skladuje v olejem </a:t>
            </a:r>
            <a:r>
              <a:rPr lang="cs-CZ" dirty="0" smtClean="0"/>
              <a:t>vyhřívaných nádržích </a:t>
            </a:r>
            <a:r>
              <a:rPr lang="cs-CZ" dirty="0"/>
              <a:t>při teplotě </a:t>
            </a:r>
            <a:r>
              <a:rPr lang="cs-CZ" dirty="0" smtClean="0"/>
              <a:t>170 </a:t>
            </a:r>
            <a:r>
              <a:rPr lang="cs-CZ" dirty="0"/>
              <a:t>°C</a:t>
            </a:r>
          </a:p>
          <a:p>
            <a:pPr lvl="1"/>
            <a:r>
              <a:rPr lang="cs-CZ" dirty="0"/>
              <a:t>jednotlivé druhy asfaltu jsou skladovány v samostatných nádržích</a:t>
            </a:r>
          </a:p>
          <a:p>
            <a:pPr lvl="1"/>
            <a:r>
              <a:rPr lang="cs-CZ" dirty="0"/>
              <a:t>do míchačky je asfalt dopravován pomocí potrubí a čerpadla</a:t>
            </a:r>
          </a:p>
          <a:p>
            <a:r>
              <a:rPr lang="cs-CZ" sz="2600" b="1" dirty="0"/>
              <a:t>Silo s vápennou moučkou</a:t>
            </a:r>
            <a:endParaRPr lang="cs-CZ" sz="2600" dirty="0"/>
          </a:p>
          <a:p>
            <a:pPr lvl="1"/>
            <a:r>
              <a:rPr lang="cs-CZ" dirty="0"/>
              <a:t>vápenná moučka se používá pro výrobu živičných </a:t>
            </a:r>
            <a:r>
              <a:rPr lang="cs-CZ" dirty="0" smtClean="0"/>
              <a:t>směsí</a:t>
            </a:r>
            <a:endParaRPr lang="cs-CZ" dirty="0"/>
          </a:p>
          <a:p>
            <a:r>
              <a:rPr lang="cs-CZ" sz="2600" b="1" dirty="0" smtClean="0"/>
              <a:t>Míchačka</a:t>
            </a:r>
            <a:endParaRPr lang="cs-CZ" sz="2600" dirty="0"/>
          </a:p>
          <a:p>
            <a:pPr lvl="1"/>
            <a:r>
              <a:rPr lang="cs-CZ" dirty="0"/>
              <a:t>živičně směsi se míchají </a:t>
            </a:r>
            <a:r>
              <a:rPr lang="cs-CZ" dirty="0" smtClean="0"/>
              <a:t>v </a:t>
            </a:r>
            <a:r>
              <a:rPr lang="cs-CZ" dirty="0"/>
              <a:t>dvouhřídelové </a:t>
            </a:r>
            <a:r>
              <a:rPr lang="cs-CZ" dirty="0" smtClean="0"/>
              <a:t>míchačce</a:t>
            </a:r>
          </a:p>
          <a:p>
            <a:pPr lvl="1"/>
            <a:r>
              <a:rPr lang="cs-CZ" dirty="0" smtClean="0"/>
              <a:t>nejprve </a:t>
            </a:r>
            <a:r>
              <a:rPr lang="cs-CZ" dirty="0"/>
              <a:t>se míchá kamenivo s </a:t>
            </a:r>
            <a:r>
              <a:rPr lang="cs-CZ" dirty="0" smtClean="0"/>
              <a:t>vápennou </a:t>
            </a:r>
            <a:r>
              <a:rPr lang="cs-CZ" dirty="0"/>
              <a:t>moučkou na sucho, po </a:t>
            </a:r>
            <a:r>
              <a:rPr lang="cs-CZ" dirty="0" smtClean="0"/>
              <a:t>5s </a:t>
            </a:r>
            <a:r>
              <a:rPr lang="cs-CZ" dirty="0"/>
              <a:t>je přidáván horký asfalt přes </a:t>
            </a:r>
            <a:r>
              <a:rPr lang="cs-CZ" dirty="0" smtClean="0"/>
              <a:t>průtokoměr (míchání asi 50s)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stavbu pozemních komunikací</a:t>
            </a:r>
            <a:br>
              <a:rPr lang="cs-CZ" dirty="0" smtClean="0"/>
            </a:br>
            <a:r>
              <a:rPr lang="cs-CZ" dirty="0" smtClean="0"/>
              <a:t>Výrobny stavebních směsí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Zásobník </a:t>
            </a:r>
            <a:r>
              <a:rPr lang="cs-CZ" b="1" dirty="0"/>
              <a:t>živičné směsi</a:t>
            </a:r>
            <a:endParaRPr lang="cs-CZ" dirty="0"/>
          </a:p>
          <a:p>
            <a:pPr lvl="1"/>
            <a:r>
              <a:rPr lang="cs-CZ" dirty="0"/>
              <a:t>z míchačky je hotová živičná směs pomocí skipového vozíku dopravována do zásobníku</a:t>
            </a:r>
          </a:p>
          <a:p>
            <a:pPr lvl="1"/>
            <a:r>
              <a:rPr lang="cs-CZ" dirty="0"/>
              <a:t>ze zásobníku je dávkována do nákladních automobilů, pomocí kterých je dopravována na stavbu</a:t>
            </a:r>
          </a:p>
          <a:p>
            <a:pPr lvl="1"/>
            <a:r>
              <a:rPr lang="cs-CZ" dirty="0" smtClean="0"/>
              <a:t>transportní </a:t>
            </a:r>
            <a:r>
              <a:rPr lang="cs-CZ" dirty="0"/>
              <a:t>vzdálenost je max. 50 km a směs chladne asi o 10 °C/h</a:t>
            </a:r>
          </a:p>
          <a:p>
            <a:r>
              <a:rPr lang="cs-CZ" b="1" dirty="0"/>
              <a:t>Filtrace (odprašování)</a:t>
            </a:r>
            <a:endParaRPr lang="cs-CZ" dirty="0"/>
          </a:p>
          <a:p>
            <a:pPr lvl="1"/>
            <a:r>
              <a:rPr lang="cs-CZ" dirty="0"/>
              <a:t>při sušení kameniva vzniká velké množství prachu, který je nutno zachytávat</a:t>
            </a:r>
          </a:p>
          <a:p>
            <a:pPr lvl="1"/>
            <a:r>
              <a:rPr lang="cs-CZ" dirty="0"/>
              <a:t>k zachytávání se používá hadicový </a:t>
            </a:r>
            <a:r>
              <a:rPr lang="cs-CZ" dirty="0" smtClean="0"/>
              <a:t>filtr</a:t>
            </a:r>
          </a:p>
          <a:p>
            <a:pPr lvl="1"/>
            <a:r>
              <a:rPr lang="cs-CZ" dirty="0" smtClean="0"/>
              <a:t>zachycený </a:t>
            </a:r>
            <a:r>
              <a:rPr lang="cs-CZ" dirty="0"/>
              <a:t>prach lze použít pro výrobu jako tzv. vratný </a:t>
            </a:r>
            <a:r>
              <a:rPr lang="cs-CZ" dirty="0" smtClean="0"/>
              <a:t>prach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9218" name="Picture 2" descr="C:\Users\Pája\Downloads\obrKb-www.kgm.s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" b="8639"/>
          <a:stretch/>
        </p:blipFill>
        <p:spPr bwMode="auto">
          <a:xfrm>
            <a:off x="0" y="295539"/>
            <a:ext cx="9144000" cy="61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329353" y="6429072"/>
            <a:ext cx="8146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www.kgm.si</a:t>
            </a:r>
          </a:p>
        </p:txBody>
      </p:sp>
    </p:spTree>
    <p:extLst>
      <p:ext uri="{BB962C8B-B14F-4D97-AF65-F5344CB8AC3E}">
        <p14:creationId xmlns:p14="http://schemas.microsoft.com/office/powerpoint/2010/main" val="134262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na stavbu pozemních komunikací</a:t>
            </a:r>
            <a:br>
              <a:rPr lang="cs-CZ" dirty="0"/>
            </a:br>
            <a:r>
              <a:rPr lang="cs-CZ" dirty="0"/>
              <a:t>Výrobny stavebních směsí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Betonárny:</a:t>
            </a:r>
            <a:endParaRPr lang="cs-CZ" b="1" dirty="0" smtClean="0"/>
          </a:p>
          <a:p>
            <a:r>
              <a:rPr lang="cs-CZ" dirty="0" smtClean="0"/>
              <a:t>pro </a:t>
            </a:r>
            <a:r>
              <a:rPr lang="cs-CZ" dirty="0"/>
              <a:t>výrobu betonové směsi na cementobetonové kryty vozovek se nejčastěji využívá dvoustupňových </a:t>
            </a:r>
            <a:r>
              <a:rPr lang="cs-CZ" dirty="0" smtClean="0"/>
              <a:t>betonáren</a:t>
            </a:r>
          </a:p>
          <a:p>
            <a:r>
              <a:rPr lang="cs-CZ" dirty="0" smtClean="0"/>
              <a:t>dvoustupňové </a:t>
            </a:r>
            <a:r>
              <a:rPr lang="cs-CZ" dirty="0"/>
              <a:t>(horizontální) betonárny se skládají ze dvou stupňů, které jsou umístěny vedle </a:t>
            </a:r>
            <a:r>
              <a:rPr lang="cs-CZ" dirty="0" smtClean="0"/>
              <a:t>sebe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prvním stupni jsou zásobníky, dávkovací zařízení a </a:t>
            </a:r>
            <a:r>
              <a:rPr lang="cs-CZ" dirty="0" smtClean="0"/>
              <a:t>váhy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druhém stupni jsou míchačky. </a:t>
            </a:r>
            <a:endParaRPr lang="cs-CZ" dirty="0" smtClean="0"/>
          </a:p>
          <a:p>
            <a:r>
              <a:rPr lang="cs-CZ" dirty="0" smtClean="0"/>
              <a:t>většinou </a:t>
            </a:r>
            <a:r>
              <a:rPr lang="cs-CZ" dirty="0"/>
              <a:t>jsou snadno demontovatelné a </a:t>
            </a:r>
            <a:r>
              <a:rPr lang="cs-CZ" dirty="0" smtClean="0"/>
              <a:t>přemístitelné - po </a:t>
            </a:r>
            <a:r>
              <a:rPr lang="cs-CZ" dirty="0"/>
              <a:t>dokončení stavby je lze přesunout na jiné </a:t>
            </a:r>
            <a:r>
              <a:rPr lang="cs-CZ" dirty="0" smtClean="0"/>
              <a:t>staveniště</a:t>
            </a:r>
            <a:endParaRPr lang="cs-CZ" u="sng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2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0243" name="Picture 3" descr="C:\Users\Pája\Downloads\obr6-mobil-betonserver.cz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" b="2885"/>
          <a:stretch/>
        </p:blipFill>
        <p:spPr bwMode="auto">
          <a:xfrm>
            <a:off x="0" y="172710"/>
            <a:ext cx="9144000" cy="62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045622" y="6429072"/>
            <a:ext cx="10983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</a:t>
            </a:r>
            <a:r>
              <a:rPr lang="cs-CZ" sz="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www,betonserver.cz</a:t>
            </a:r>
            <a:endParaRPr lang="cs-CZ" sz="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9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na stavbu pozemních komunikací</a:t>
            </a:r>
            <a:br>
              <a:rPr lang="cs-CZ" dirty="0"/>
            </a:br>
            <a:r>
              <a:rPr lang="cs-CZ" dirty="0" smtClean="0"/>
              <a:t>Stroje pro pokládání krytů komunikací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Finišery pro ukládku živičných směsí:</a:t>
            </a:r>
            <a:endParaRPr lang="cs-CZ" b="1" dirty="0" smtClean="0"/>
          </a:p>
          <a:p>
            <a:r>
              <a:rPr lang="cs-CZ" dirty="0" smtClean="0"/>
              <a:t>stroje </a:t>
            </a:r>
            <a:r>
              <a:rPr lang="cs-CZ" dirty="0"/>
              <a:t>pro ukládku vrstev živičných </a:t>
            </a:r>
            <a:r>
              <a:rPr lang="cs-CZ" dirty="0" smtClean="0"/>
              <a:t>směsí</a:t>
            </a:r>
          </a:p>
          <a:p>
            <a:r>
              <a:rPr lang="cs-CZ" dirty="0" smtClean="0"/>
              <a:t>provádějí </a:t>
            </a:r>
            <a:r>
              <a:rPr lang="cs-CZ" dirty="0"/>
              <a:t>ukládání, zarovnání a částečné zhutnění </a:t>
            </a:r>
            <a:r>
              <a:rPr lang="cs-CZ" dirty="0" smtClean="0"/>
              <a:t>směsi</a:t>
            </a:r>
          </a:p>
          <a:p>
            <a:r>
              <a:rPr lang="cs-CZ" dirty="0"/>
              <a:t>pracovní zařízení je složeno z vibračního trámu, hladící desky, zahřívacích těles a z lávky pro obsluhu stroje.</a:t>
            </a:r>
          </a:p>
          <a:p>
            <a:r>
              <a:rPr lang="cs-CZ" dirty="0" smtClean="0"/>
              <a:t>skládají </a:t>
            </a:r>
            <a:r>
              <a:rPr lang="cs-CZ" dirty="0"/>
              <a:t>se z podvozku, pracovního zařízení, zásobníku materiálu, rozhrnovacích a podávacích dopravníků a jsou vybaveny automatickým nivelačním </a:t>
            </a:r>
            <a:r>
              <a:rPr lang="cs-CZ" dirty="0" smtClean="0"/>
              <a:t>zařízením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5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1266" name="Picture 2" descr="C:\Users\Pája\Downloads\obrKd-stavebni-technika.c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8"/>
          <a:stretch/>
        </p:blipFill>
        <p:spPr bwMode="auto">
          <a:xfrm>
            <a:off x="0" y="365891"/>
            <a:ext cx="9144000" cy="60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51659" y="6390661"/>
            <a:ext cx="12923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www.stavebni-technika.cz</a:t>
            </a:r>
          </a:p>
        </p:txBody>
      </p:sp>
    </p:spTree>
    <p:extLst>
      <p:ext uri="{BB962C8B-B14F-4D97-AF65-F5344CB8AC3E}">
        <p14:creationId xmlns:p14="http://schemas.microsoft.com/office/powerpoint/2010/main" val="272155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na stavbu pozemních komunikací</a:t>
            </a:r>
            <a:br>
              <a:rPr lang="cs-CZ" dirty="0"/>
            </a:br>
            <a:r>
              <a:rPr lang="cs-CZ" dirty="0" smtClean="0"/>
              <a:t>Stroje pro pokládání krytů komunikací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podvozky </a:t>
            </a:r>
            <a:r>
              <a:rPr lang="cs-CZ" dirty="0"/>
              <a:t>mohou být kolové nebo </a:t>
            </a:r>
            <a:r>
              <a:rPr lang="cs-CZ" dirty="0" smtClean="0"/>
              <a:t>pásové</a:t>
            </a:r>
          </a:p>
          <a:p>
            <a:r>
              <a:rPr lang="cs-CZ" dirty="0" smtClean="0"/>
              <a:t>ovládání </a:t>
            </a:r>
            <a:r>
              <a:rPr lang="cs-CZ" dirty="0"/>
              <a:t>je zajištěno pomocí </a:t>
            </a:r>
            <a:r>
              <a:rPr lang="cs-CZ" dirty="0" smtClean="0"/>
              <a:t>hydrauliky</a:t>
            </a:r>
          </a:p>
          <a:p>
            <a:r>
              <a:rPr lang="cs-CZ" dirty="0" smtClean="0"/>
              <a:t>pracují </a:t>
            </a:r>
            <a:r>
              <a:rPr lang="cs-CZ" dirty="0"/>
              <a:t>kontinuálně a je nutné zajistit trvalý přísun živičné </a:t>
            </a:r>
            <a:r>
              <a:rPr lang="cs-CZ" dirty="0" smtClean="0"/>
              <a:t>směsi </a:t>
            </a:r>
          </a:p>
          <a:p>
            <a:r>
              <a:rPr lang="cs-CZ" dirty="0"/>
              <a:t>ž</a:t>
            </a:r>
            <a:r>
              <a:rPr lang="cs-CZ" dirty="0" smtClean="0"/>
              <a:t>ivičná směs je pomocí </a:t>
            </a:r>
            <a:r>
              <a:rPr lang="cs-CZ" dirty="0"/>
              <a:t>hrablového nebo šnekového dopravníku </a:t>
            </a:r>
            <a:r>
              <a:rPr lang="cs-CZ" dirty="0" smtClean="0"/>
              <a:t>odebírána </a:t>
            </a:r>
            <a:r>
              <a:rPr lang="cs-CZ" dirty="0"/>
              <a:t>ze zásobníku a přemístěna za stroj k pracovnímu </a:t>
            </a:r>
            <a:r>
              <a:rPr lang="cs-CZ" dirty="0" smtClean="0"/>
              <a:t>zařízení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pro výstavbu inženýrských sítí a komunikací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Dělíme je podle jejich využití na:</a:t>
            </a:r>
          </a:p>
          <a:p>
            <a:r>
              <a:rPr lang="cs-CZ" dirty="0" smtClean="0"/>
              <a:t>Stroje na stavbu pozemních komunikací</a:t>
            </a:r>
          </a:p>
          <a:p>
            <a:r>
              <a:rPr lang="cs-CZ" dirty="0" smtClean="0"/>
              <a:t>Stroje na stavbu podzemních vedení</a:t>
            </a:r>
          </a:p>
          <a:p>
            <a:r>
              <a:rPr lang="cs-CZ" dirty="0" smtClean="0"/>
              <a:t>Stroje na </a:t>
            </a:r>
            <a:r>
              <a:rPr lang="cs-CZ" dirty="0" err="1" smtClean="0"/>
              <a:t>bezvýkopové</a:t>
            </a:r>
            <a:r>
              <a:rPr lang="cs-CZ" dirty="0" smtClean="0"/>
              <a:t> technologie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BW06/56 - STAVEBNÍ STROJE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13781" y="6423384"/>
            <a:ext cx="10967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www.france.cat.com</a:t>
            </a:r>
          </a:p>
        </p:txBody>
      </p:sp>
      <p:pic>
        <p:nvPicPr>
          <p:cNvPr id="2050" name="Picture 2" descr="C:\Users\Pája\Downloads\obrKc-france.cat.c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31741"/>
          <a:stretch/>
        </p:blipFill>
        <p:spPr bwMode="auto">
          <a:xfrm>
            <a:off x="284163" y="3925762"/>
            <a:ext cx="8584441" cy="251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1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na stavbu pozemních komunikací</a:t>
            </a:r>
            <a:br>
              <a:rPr lang="cs-CZ" dirty="0"/>
            </a:br>
            <a:r>
              <a:rPr lang="cs-CZ" dirty="0" smtClean="0"/>
              <a:t>Stroje pro pokládání krytů komunikací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</a:t>
            </a:r>
            <a:r>
              <a:rPr lang="cs-CZ" dirty="0" smtClean="0"/>
              <a:t>a strojem je </a:t>
            </a:r>
            <a:r>
              <a:rPr lang="cs-CZ" dirty="0"/>
              <a:t>nejprve pomocí šneků rozhrnována do rovnoměrné vrstvy a </a:t>
            </a:r>
            <a:r>
              <a:rPr lang="cs-CZ" dirty="0" smtClean="0"/>
              <a:t>následně </a:t>
            </a:r>
            <a:r>
              <a:rPr lang="cs-CZ" dirty="0"/>
              <a:t>vibračním trámem hutněna a hlazena hladící </a:t>
            </a:r>
            <a:r>
              <a:rPr lang="cs-CZ" dirty="0" smtClean="0"/>
              <a:t>deskou</a:t>
            </a:r>
          </a:p>
          <a:p>
            <a:r>
              <a:rPr lang="cs-CZ" dirty="0"/>
              <a:t>používají se při výstavbě silnic, dálnic, parkovišť, chodníků a dalších pozemních </a:t>
            </a:r>
            <a:r>
              <a:rPr lang="cs-CZ" dirty="0" smtClean="0"/>
              <a:t>komunikací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2290" name="Picture 2" descr="C:\Users\Pája\Downloads\obrKe-www.betonserver.cz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9" b="13765"/>
          <a:stretch/>
        </p:blipFill>
        <p:spPr bwMode="auto">
          <a:xfrm>
            <a:off x="545910" y="3715219"/>
            <a:ext cx="7915701" cy="277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76881" y="6494109"/>
            <a:ext cx="10983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www.betonserver.cz</a:t>
            </a:r>
          </a:p>
        </p:txBody>
      </p:sp>
    </p:spTree>
    <p:extLst>
      <p:ext uri="{BB962C8B-B14F-4D97-AF65-F5344CB8AC3E}">
        <p14:creationId xmlns:p14="http://schemas.microsoft.com/office/powerpoint/2010/main" val="221020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na stavbu pozemních komunikací</a:t>
            </a:r>
            <a:br>
              <a:rPr lang="cs-CZ" dirty="0"/>
            </a:br>
            <a:r>
              <a:rPr lang="cs-CZ" dirty="0" smtClean="0"/>
              <a:t>Stroje pro pokládání krytů komunikací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Finišery pro ukládku cementobetonových krytů vozovek:</a:t>
            </a:r>
          </a:p>
          <a:p>
            <a:r>
              <a:rPr lang="cs-CZ" dirty="0" smtClean="0"/>
              <a:t>pracují </a:t>
            </a:r>
            <a:r>
              <a:rPr lang="cs-CZ" dirty="0"/>
              <a:t>kontinuálně a provádějí následující úkony: rozprostírání, hutnění, uložení výztuže do </a:t>
            </a:r>
            <a:r>
              <a:rPr lang="cs-CZ" dirty="0" smtClean="0"/>
              <a:t>spár</a:t>
            </a:r>
            <a:r>
              <a:rPr lang="cs-CZ" dirty="0"/>
              <a:t>, zarovnání a uhlazení povrchu čerstvého </a:t>
            </a:r>
            <a:r>
              <a:rPr lang="cs-CZ" dirty="0" smtClean="0"/>
              <a:t>betonu</a:t>
            </a:r>
          </a:p>
          <a:p>
            <a:r>
              <a:rPr lang="cs-CZ" dirty="0" smtClean="0"/>
              <a:t>pohybují se pomocí </a:t>
            </a:r>
            <a:r>
              <a:rPr lang="cs-CZ" dirty="0"/>
              <a:t>pásových podvozků a rychlost pojezdu je velmi </a:t>
            </a:r>
            <a:r>
              <a:rPr lang="cs-CZ" dirty="0" smtClean="0"/>
              <a:t>nízká</a:t>
            </a:r>
          </a:p>
          <a:p>
            <a:r>
              <a:rPr lang="cs-CZ" dirty="0" smtClean="0"/>
              <a:t>betonová směs se vysypává </a:t>
            </a:r>
            <a:r>
              <a:rPr lang="cs-CZ" dirty="0"/>
              <a:t>na podkladní vrstvu před </a:t>
            </a:r>
            <a:r>
              <a:rPr lang="cs-CZ" dirty="0" smtClean="0"/>
              <a:t>finišer</a:t>
            </a:r>
          </a:p>
          <a:p>
            <a:r>
              <a:rPr lang="cs-CZ" dirty="0"/>
              <a:t>směs je vyráběna v betonárnách a je dopravována nákladními </a:t>
            </a:r>
            <a:r>
              <a:rPr lang="cs-CZ" dirty="0" smtClean="0"/>
              <a:t>automobily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0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3314" name="Picture 2" descr="C:\Users\Pája\Downloads\obrKb-www.dalnice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7"/>
          <a:stretch/>
        </p:blipFill>
        <p:spPr bwMode="auto">
          <a:xfrm>
            <a:off x="0" y="309187"/>
            <a:ext cx="9144000" cy="612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165893" y="6442052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www.dalnice.com</a:t>
            </a:r>
          </a:p>
        </p:txBody>
      </p:sp>
    </p:spTree>
    <p:extLst>
      <p:ext uri="{BB962C8B-B14F-4D97-AF65-F5344CB8AC3E}">
        <p14:creationId xmlns:p14="http://schemas.microsoft.com/office/powerpoint/2010/main" val="262361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na stavbu pozemních komunikací</a:t>
            </a:r>
            <a:br>
              <a:rPr lang="cs-CZ" dirty="0"/>
            </a:br>
            <a:r>
              <a:rPr lang="cs-CZ" dirty="0" smtClean="0"/>
              <a:t>Stroje pro pokládání krytů komunikací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nejprve </a:t>
            </a:r>
            <a:r>
              <a:rPr lang="cs-CZ" dirty="0"/>
              <a:t>je směs rozhrnována na </a:t>
            </a:r>
            <a:r>
              <a:rPr lang="cs-CZ" dirty="0" smtClean="0"/>
              <a:t>pracovní </a:t>
            </a:r>
            <a:r>
              <a:rPr lang="cs-CZ" dirty="0"/>
              <a:t>šířku </a:t>
            </a:r>
            <a:r>
              <a:rPr lang="cs-CZ" dirty="0" smtClean="0"/>
              <a:t>šnekovým </a:t>
            </a:r>
            <a:r>
              <a:rPr lang="cs-CZ" dirty="0" err="1"/>
              <a:t>rozhrnovačem</a:t>
            </a:r>
            <a:r>
              <a:rPr lang="cs-CZ" dirty="0"/>
              <a:t>, následně je ponornými vibrátory hutněna, konstantní </a:t>
            </a:r>
            <a:r>
              <a:rPr lang="cs-CZ" dirty="0" smtClean="0"/>
              <a:t>výšku </a:t>
            </a:r>
            <a:r>
              <a:rPr lang="cs-CZ" dirty="0"/>
              <a:t>zajišťuje zarovnávací </a:t>
            </a:r>
            <a:r>
              <a:rPr lang="cs-CZ" dirty="0" smtClean="0"/>
              <a:t>deska</a:t>
            </a:r>
          </a:p>
          <a:p>
            <a:r>
              <a:rPr lang="cs-CZ" dirty="0" smtClean="0"/>
              <a:t>maximální </a:t>
            </a:r>
            <a:r>
              <a:rPr lang="cs-CZ" dirty="0"/>
              <a:t>výška vrstvy může být až 500 </a:t>
            </a:r>
            <a:r>
              <a:rPr lang="cs-CZ" dirty="0" smtClean="0"/>
              <a:t>mm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ětšinou </a:t>
            </a:r>
            <a:r>
              <a:rPr lang="cs-CZ" dirty="0"/>
              <a:t>se cementobetonový kryt pokládá ve dvou vrstvách (podkladní a obrusná), a to pomocí dvou finišerů pracujících za sebou v určitém </a:t>
            </a:r>
            <a:r>
              <a:rPr lang="cs-CZ" dirty="0" smtClean="0"/>
              <a:t>rozestupu</a:t>
            </a:r>
          </a:p>
          <a:p>
            <a:r>
              <a:rPr lang="cs-CZ" dirty="0"/>
              <a:t>používají se při výstavbě dálnic, letištních ploch a dalších </a:t>
            </a:r>
            <a:r>
              <a:rPr lang="cs-CZ" dirty="0" smtClean="0"/>
              <a:t>komunikací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6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4338" name="Picture 2" descr="C:\Users\Pája\Downloads\obrKd-www.silnice-zeleznice.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42"/>
            <a:ext cx="9144000" cy="60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915824" y="6471833"/>
            <a:ext cx="12554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www.silnice-zeleznice.cz</a:t>
            </a:r>
          </a:p>
        </p:txBody>
      </p:sp>
    </p:spTree>
    <p:extLst>
      <p:ext uri="{BB962C8B-B14F-4D97-AF65-F5344CB8AC3E}">
        <p14:creationId xmlns:p14="http://schemas.microsoft.com/office/powerpoint/2010/main" val="13842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Stroje na stavbu podzemních vedení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Pro stavbu produktovodů o průměru potrubí 800 mm a větším se využívá následujících strojů:</a:t>
            </a:r>
          </a:p>
          <a:p>
            <a:r>
              <a:rPr lang="cs-CZ" b="1" dirty="0"/>
              <a:t>Rypadla</a:t>
            </a:r>
            <a:endParaRPr lang="cs-CZ" dirty="0"/>
          </a:p>
          <a:p>
            <a:pPr lvl="1"/>
            <a:r>
              <a:rPr lang="cs-CZ" dirty="0"/>
              <a:t>používají se pro vytěžení zeminy do požadované hloubky</a:t>
            </a:r>
          </a:p>
          <a:p>
            <a:pPr lvl="1"/>
            <a:r>
              <a:rPr lang="cs-CZ" dirty="0"/>
              <a:t>po uložení potrubí se používají na zpětné zasypání výkop</a:t>
            </a:r>
          </a:p>
          <a:p>
            <a:r>
              <a:rPr lang="cs-CZ" b="1" dirty="0"/>
              <a:t>Nákladní </a:t>
            </a:r>
            <a:r>
              <a:rPr lang="cs-CZ" b="1" dirty="0" smtClean="0"/>
              <a:t>automobily</a:t>
            </a:r>
            <a:endParaRPr lang="cs-CZ" dirty="0"/>
          </a:p>
          <a:p>
            <a:pPr lvl="1"/>
            <a:r>
              <a:rPr lang="cs-CZ" dirty="0" smtClean="0"/>
              <a:t>pomocí nákladních automobilů je dováženo potrubí na stavbu</a:t>
            </a:r>
          </a:p>
          <a:p>
            <a:r>
              <a:rPr lang="cs-CZ" b="1" dirty="0" smtClean="0"/>
              <a:t>Vibrační </a:t>
            </a:r>
            <a:r>
              <a:rPr lang="cs-CZ" b="1" dirty="0"/>
              <a:t>pěchy</a:t>
            </a:r>
            <a:endParaRPr lang="cs-CZ" dirty="0"/>
          </a:p>
          <a:p>
            <a:pPr lvl="1"/>
            <a:r>
              <a:rPr lang="cs-CZ" dirty="0"/>
              <a:t>používají se na zhutnění zeminy před uložením potrubí a po uložení potrubí na zhutnění zpětného zásypu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4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ája\Downloads\obrK-www.cat.co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64" y="3411257"/>
            <a:ext cx="4521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stavbu podzemních vedení</a:t>
            </a:r>
            <a:br>
              <a:rPr lang="cs-CZ" dirty="0" smtClean="0"/>
            </a:br>
            <a:r>
              <a:rPr lang="cs-CZ" dirty="0" smtClean="0"/>
              <a:t>Ukladače potrubí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ukladače</a:t>
            </a:r>
            <a:r>
              <a:rPr lang="cs-CZ" dirty="0"/>
              <a:t> potrubí jsou stroje na pásovém podvozku určené pro ukládání potrubí do předem vykopané </a:t>
            </a:r>
            <a:r>
              <a:rPr lang="cs-CZ" dirty="0" smtClean="0"/>
              <a:t>rýhy</a:t>
            </a:r>
          </a:p>
          <a:p>
            <a:r>
              <a:rPr lang="cs-CZ" dirty="0" smtClean="0"/>
              <a:t>většinou </a:t>
            </a:r>
            <a:r>
              <a:rPr lang="cs-CZ" dirty="0"/>
              <a:t>se používá větší počet strojů seřazených po určité vzdálenosti vedle výkopu, aby mohly současně uložit delší část </a:t>
            </a:r>
            <a:r>
              <a:rPr lang="cs-CZ" dirty="0" smtClean="0"/>
              <a:t>potrubí</a:t>
            </a:r>
          </a:p>
          <a:p>
            <a:r>
              <a:rPr lang="cs-CZ" dirty="0" smtClean="0"/>
              <a:t>kabina </a:t>
            </a:r>
            <a:r>
              <a:rPr lang="cs-CZ" dirty="0"/>
              <a:t>s motorem a pracovním zařízením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může </a:t>
            </a:r>
            <a:r>
              <a:rPr lang="cs-CZ" dirty="0"/>
              <a:t>být uložena na podvozku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pevně </a:t>
            </a:r>
            <a:r>
              <a:rPr lang="cs-CZ" dirty="0"/>
              <a:t>nebo </a:t>
            </a:r>
            <a:r>
              <a:rPr lang="cs-CZ" dirty="0" smtClean="0"/>
              <a:t>otočně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765696" y="6594665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179178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stavbu podzemních vedení</a:t>
            </a:r>
            <a:br>
              <a:rPr lang="cs-CZ" dirty="0" smtClean="0"/>
            </a:br>
            <a:r>
              <a:rPr lang="cs-CZ" dirty="0" smtClean="0"/>
              <a:t>Ukladače potrubí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887632"/>
          </a:xfrm>
        </p:spPr>
        <p:txBody>
          <a:bodyPr>
            <a:normAutofit/>
          </a:bodyPr>
          <a:lstStyle/>
          <a:p>
            <a:r>
              <a:rPr lang="cs-CZ" dirty="0" smtClean="0"/>
              <a:t>hlavním </a:t>
            </a:r>
            <a:r>
              <a:rPr lang="cs-CZ" dirty="0"/>
              <a:t>pracovním nástrojem je závěsný hák, který je zavěšený na ocelovém </a:t>
            </a:r>
            <a:r>
              <a:rPr lang="cs-CZ" dirty="0" smtClean="0"/>
              <a:t>laně</a:t>
            </a:r>
          </a:p>
          <a:p>
            <a:r>
              <a:rPr lang="cs-CZ" dirty="0" smtClean="0"/>
              <a:t>ocelové </a:t>
            </a:r>
            <a:r>
              <a:rPr lang="cs-CZ" dirty="0"/>
              <a:t>lano je vedeno přes kladku, která je upevněna na konci výložníku a je upevněno na </a:t>
            </a:r>
            <a:r>
              <a:rPr lang="cs-CZ" dirty="0" smtClean="0"/>
              <a:t>naviják</a:t>
            </a:r>
          </a:p>
          <a:p>
            <a:r>
              <a:rPr lang="cs-CZ" dirty="0" smtClean="0"/>
              <a:t>výložník </a:t>
            </a:r>
            <a:r>
              <a:rPr lang="cs-CZ" dirty="0"/>
              <a:t>může být hydraulický nebo lanový a mění se ním </a:t>
            </a:r>
            <a:r>
              <a:rPr lang="cs-CZ" dirty="0" smtClean="0"/>
              <a:t>velikost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případě pevného uložení kabiny na podvozku </a:t>
            </a:r>
            <a:r>
              <a:rPr lang="cs-CZ" dirty="0" smtClean="0"/>
              <a:t>je </a:t>
            </a:r>
            <a:r>
              <a:rPr lang="cs-CZ" dirty="0"/>
              <a:t>výložník</a:t>
            </a:r>
            <a:r>
              <a:rPr lang="cs-CZ" dirty="0" smtClean="0"/>
              <a:t> na boční straně stroje a protizávaží na protilehlé</a:t>
            </a:r>
          </a:p>
          <a:p>
            <a:r>
              <a:rPr lang="cs-CZ" dirty="0" smtClean="0"/>
              <a:t>pokud </a:t>
            </a:r>
            <a:r>
              <a:rPr lang="cs-CZ" dirty="0"/>
              <a:t>je kabina otočná, je výložník připevněn v přední části kabiny a závaží je umístěno v zadní </a:t>
            </a:r>
            <a:r>
              <a:rPr lang="cs-CZ" dirty="0" smtClean="0"/>
              <a:t>části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9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6386" name="Picture 2" descr="C:\Users\Pája\Downloads\obrKe-www.worldwidemachinery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90"/>
            <a:ext cx="9144000" cy="60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81740" y="6499498"/>
            <a:ext cx="14622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www.worldwidemachinery.com</a:t>
            </a:r>
          </a:p>
        </p:txBody>
      </p:sp>
    </p:spTree>
    <p:extLst>
      <p:ext uri="{BB962C8B-B14F-4D97-AF65-F5344CB8AC3E}">
        <p14:creationId xmlns:p14="http://schemas.microsoft.com/office/powerpoint/2010/main" val="222635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7410" name="Picture 2" descr="C:\Users\Pája\Downloads\obrKc-france.cat.co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r="5224"/>
          <a:stretch/>
        </p:blipFill>
        <p:spPr bwMode="auto">
          <a:xfrm>
            <a:off x="0" y="509924"/>
            <a:ext cx="9144000" cy="577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047225" y="6316999"/>
            <a:ext cx="10967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www.france.cat.com</a:t>
            </a:r>
          </a:p>
        </p:txBody>
      </p:sp>
    </p:spTree>
    <p:extLst>
      <p:ext uri="{BB962C8B-B14F-4D97-AF65-F5344CB8AC3E}">
        <p14:creationId xmlns:p14="http://schemas.microsoft.com/office/powerpoint/2010/main" val="97232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ája\Downloads\obrKf-www.betterroads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446" y="3633373"/>
            <a:ext cx="5293636" cy="30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stavbu pozemních komunikací</a:t>
            </a:r>
            <a:br>
              <a:rPr lang="cs-CZ" dirty="0" smtClean="0"/>
            </a:br>
            <a:r>
              <a:rPr lang="cs-CZ" dirty="0" smtClean="0"/>
              <a:t>Frézy na odstraňování krytu komunikací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Silniční frézy:</a:t>
            </a:r>
          </a:p>
          <a:p>
            <a:r>
              <a:rPr lang="cs-CZ" dirty="0" smtClean="0"/>
              <a:t>na </a:t>
            </a:r>
            <a:r>
              <a:rPr lang="cs-CZ" dirty="0"/>
              <a:t>odstraňování starých živičných nebo cementobetonových krytů pozemních </a:t>
            </a:r>
            <a:r>
              <a:rPr lang="cs-CZ" dirty="0" smtClean="0"/>
              <a:t>komunikací</a:t>
            </a:r>
          </a:p>
          <a:p>
            <a:r>
              <a:rPr lang="cs-CZ" dirty="0"/>
              <a:t>m</a:t>
            </a:r>
            <a:r>
              <a:rPr lang="cs-CZ" dirty="0" smtClean="0"/>
              <a:t>enší </a:t>
            </a:r>
            <a:r>
              <a:rPr lang="cs-CZ" dirty="0"/>
              <a:t>frézy </a:t>
            </a:r>
            <a:r>
              <a:rPr lang="cs-CZ" dirty="0" smtClean="0"/>
              <a:t>na </a:t>
            </a:r>
            <a:r>
              <a:rPr lang="cs-CZ" dirty="0"/>
              <a:t>kolovém podvozku, </a:t>
            </a:r>
            <a:r>
              <a:rPr lang="cs-CZ" dirty="0" smtClean="0"/>
              <a:t>větší mají </a:t>
            </a:r>
            <a:r>
              <a:rPr lang="cs-CZ" dirty="0"/>
              <a:t>podvozek </a:t>
            </a:r>
            <a:r>
              <a:rPr lang="cs-CZ" dirty="0" smtClean="0"/>
              <a:t>pásový</a:t>
            </a:r>
          </a:p>
          <a:p>
            <a:r>
              <a:rPr lang="cs-CZ" dirty="0"/>
              <a:t>p</a:t>
            </a:r>
            <a:r>
              <a:rPr lang="cs-CZ" dirty="0" smtClean="0"/>
              <a:t>racovním </a:t>
            </a:r>
            <a:r>
              <a:rPr lang="cs-CZ" dirty="0"/>
              <a:t>nástrojem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 fréza</a:t>
            </a:r>
            <a:r>
              <a:rPr lang="cs-CZ" dirty="0"/>
              <a:t> </a:t>
            </a:r>
            <a:r>
              <a:rPr lang="cs-CZ" dirty="0" smtClean="0"/>
              <a:t>(= rotor </a:t>
            </a:r>
            <a:r>
              <a:rPr lang="cs-CZ" dirty="0"/>
              <a:t>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frézovacími hroty)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7727129" y="6466861"/>
            <a:ext cx="11288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www.beterroads.com</a:t>
            </a:r>
          </a:p>
        </p:txBody>
      </p:sp>
    </p:spTree>
    <p:extLst>
      <p:ext uri="{BB962C8B-B14F-4D97-AF65-F5344CB8AC3E}">
        <p14:creationId xmlns:p14="http://schemas.microsoft.com/office/powerpoint/2010/main" val="225712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Stroje na </a:t>
            </a:r>
            <a:r>
              <a:rPr lang="cs-CZ" dirty="0" err="1" smtClean="0"/>
              <a:t>bezvýkopové</a:t>
            </a:r>
            <a:r>
              <a:rPr lang="cs-CZ" dirty="0" smtClean="0"/>
              <a:t>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bezvýkopové</a:t>
            </a:r>
            <a:r>
              <a:rPr lang="cs-CZ" dirty="0" smtClean="0"/>
              <a:t> </a:t>
            </a:r>
            <a:r>
              <a:rPr lang="cs-CZ" dirty="0"/>
              <a:t>technologie výstavby inženýrských sítí o Ø 32 - 800 mm se obecně nazývají </a:t>
            </a:r>
            <a:r>
              <a:rPr lang="cs-CZ" b="1" dirty="0" err="1" smtClean="0"/>
              <a:t>mikrotunelování</a:t>
            </a:r>
            <a:endParaRPr lang="cs-CZ" b="1" dirty="0" smtClean="0"/>
          </a:p>
          <a:p>
            <a:r>
              <a:rPr lang="cs-CZ" dirty="0" smtClean="0"/>
              <a:t>jde </a:t>
            </a:r>
            <a:r>
              <a:rPr lang="cs-CZ" dirty="0"/>
              <a:t>o technologie, kdy není nutné provádět výkop rýh a otvor v zemině/hornině je vytvářen pomocí </a:t>
            </a:r>
            <a:r>
              <a:rPr lang="cs-CZ" dirty="0" smtClean="0"/>
              <a:t>strojů</a:t>
            </a:r>
            <a:endParaRPr lang="cs-CZ" dirty="0"/>
          </a:p>
          <a:p>
            <a:pPr marL="0" indent="0">
              <a:buNone/>
            </a:pPr>
            <a:r>
              <a:rPr lang="cs-CZ" b="1" dirty="0" err="1"/>
              <a:t>Mikrotunelování</a:t>
            </a:r>
            <a:endParaRPr lang="cs-CZ" b="1" dirty="0"/>
          </a:p>
          <a:p>
            <a:r>
              <a:rPr lang="cs-CZ" dirty="0"/>
              <a:t>v</a:t>
            </a:r>
            <a:r>
              <a:rPr lang="cs-CZ" dirty="0" smtClean="0"/>
              <a:t>olbu </a:t>
            </a:r>
            <a:r>
              <a:rPr lang="cs-CZ" dirty="0"/>
              <a:t>technologie provádění ovlivňuje Ø zabudovávané sítě, délka úseku, materiál zabudovávané sítě a typ </a:t>
            </a:r>
            <a:r>
              <a:rPr lang="cs-CZ" dirty="0" smtClean="0"/>
              <a:t>zeminy/horniny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6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Stroje na </a:t>
            </a:r>
            <a:r>
              <a:rPr lang="cs-CZ" dirty="0" err="1" smtClean="0"/>
              <a:t>bezvýkopové</a:t>
            </a:r>
            <a:r>
              <a:rPr lang="cs-CZ" dirty="0" smtClean="0"/>
              <a:t>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Mikrotunelování</a:t>
            </a:r>
            <a:r>
              <a:rPr lang="cs-CZ" b="1" dirty="0"/>
              <a:t> dělíme podle typu prováděných prací:</a:t>
            </a:r>
          </a:p>
          <a:p>
            <a:r>
              <a:rPr lang="cs-CZ" dirty="0" smtClean="0"/>
              <a:t>Propichování</a:t>
            </a:r>
          </a:p>
          <a:p>
            <a:r>
              <a:rPr lang="cs-CZ" dirty="0" smtClean="0"/>
              <a:t>Beranění nebo protlačování s otevřeným čelem</a:t>
            </a:r>
          </a:p>
          <a:p>
            <a:r>
              <a:rPr lang="cs-CZ" dirty="0" smtClean="0"/>
              <a:t>Beranění s uzavřeným čelem</a:t>
            </a:r>
          </a:p>
          <a:p>
            <a:r>
              <a:rPr lang="cs-CZ" dirty="0" smtClean="0"/>
              <a:t>Horizontální vrtání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</a:t>
            </a:r>
            <a:r>
              <a:rPr lang="cs-CZ" dirty="0" err="1" smtClean="0"/>
              <a:t>bezvýkopové</a:t>
            </a:r>
            <a:r>
              <a:rPr lang="cs-CZ" dirty="0" smtClean="0"/>
              <a:t> technologie</a:t>
            </a:r>
            <a:br>
              <a:rPr lang="cs-CZ" dirty="0" smtClean="0"/>
            </a:br>
            <a:r>
              <a:rPr lang="cs-CZ" dirty="0" smtClean="0"/>
              <a:t>Propichování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provádí se pomocí </a:t>
            </a:r>
            <a:r>
              <a:rPr lang="cs-CZ" dirty="0"/>
              <a:t>zemní rakety nebo propichovacího </a:t>
            </a:r>
            <a:r>
              <a:rPr lang="cs-CZ" dirty="0" smtClean="0"/>
              <a:t>kladiva</a:t>
            </a:r>
          </a:p>
          <a:p>
            <a:r>
              <a:rPr lang="cs-CZ" dirty="0" smtClean="0"/>
              <a:t>nejdříve </a:t>
            </a:r>
            <a:r>
              <a:rPr lang="cs-CZ" dirty="0"/>
              <a:t>je nutné vykopat startovací a cílovou </a:t>
            </a:r>
            <a:r>
              <a:rPr lang="cs-CZ" dirty="0" smtClean="0"/>
              <a:t>jámu</a:t>
            </a:r>
          </a:p>
          <a:p>
            <a:r>
              <a:rPr lang="cs-CZ" dirty="0" smtClean="0"/>
              <a:t>zemina </a:t>
            </a:r>
            <a:r>
              <a:rPr lang="cs-CZ" dirty="0"/>
              <a:t>je roztlačována raketou nebo kladivem poháněným stlačeným vzduchem nebo </a:t>
            </a:r>
            <a:r>
              <a:rPr lang="cs-CZ" dirty="0" smtClean="0"/>
              <a:t>hydraulikou</a:t>
            </a:r>
          </a:p>
          <a:p>
            <a:r>
              <a:rPr lang="cs-CZ" dirty="0" smtClean="0"/>
              <a:t>potrubí </a:t>
            </a:r>
            <a:r>
              <a:rPr lang="cs-CZ" dirty="0"/>
              <a:t>je zatahováno za zemní </a:t>
            </a:r>
            <a:r>
              <a:rPr lang="cs-CZ" dirty="0" smtClean="0"/>
              <a:t>raketou</a:t>
            </a:r>
          </a:p>
          <a:p>
            <a:r>
              <a:rPr lang="cs-CZ" dirty="0" smtClean="0"/>
              <a:t>používá </a:t>
            </a:r>
            <a:r>
              <a:rPr lang="cs-CZ" dirty="0"/>
              <a:t>se pro zatahování kabelů a potrubí o max. Ø 200 mm na kratší vzdálenosti do 25 </a:t>
            </a:r>
            <a:r>
              <a:rPr lang="cs-CZ" dirty="0" smtClean="0"/>
              <a:t>m</a:t>
            </a:r>
          </a:p>
          <a:p>
            <a:r>
              <a:rPr lang="cs-CZ" dirty="0" smtClean="0"/>
              <a:t>výhodou </a:t>
            </a:r>
            <a:r>
              <a:rPr lang="cs-CZ" dirty="0"/>
              <a:t>jsou nízké náklady, snadná manipulace a rychlé </a:t>
            </a:r>
            <a:r>
              <a:rPr lang="cs-CZ" dirty="0" smtClean="0"/>
              <a:t>provádění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6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ája\Downloads\obrK-www.zemniprotlak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01383"/>
            <a:ext cx="8476670" cy="34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</a:t>
            </a:r>
            <a:r>
              <a:rPr lang="cs-CZ" dirty="0" err="1" smtClean="0"/>
              <a:t>bezvýkopové</a:t>
            </a:r>
            <a:r>
              <a:rPr lang="cs-CZ" dirty="0" smtClean="0"/>
              <a:t> technologie</a:t>
            </a:r>
            <a:br>
              <a:rPr lang="cs-CZ" dirty="0" smtClean="0"/>
            </a:br>
            <a:r>
              <a:rPr lang="cs-CZ" dirty="0" smtClean="0"/>
              <a:t>Propichování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Neřízené </a:t>
            </a:r>
            <a:r>
              <a:rPr lang="cs-CZ" b="1" dirty="0"/>
              <a:t>propichování</a:t>
            </a:r>
            <a:endParaRPr lang="cs-CZ" dirty="0"/>
          </a:p>
          <a:p>
            <a:pPr lvl="1"/>
            <a:r>
              <a:rPr lang="cs-CZ" dirty="0"/>
              <a:t>raketa nebo kladivo je na počátku namířeno zaměřovací optikou na cíl</a:t>
            </a:r>
          </a:p>
          <a:p>
            <a:pPr lvl="1"/>
            <a:r>
              <a:rPr lang="cs-CZ" dirty="0"/>
              <a:t>cíle je dosaženo neřízeně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091882" y="6335977"/>
            <a:ext cx="11288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www.zemniprotalk.cz</a:t>
            </a:r>
          </a:p>
        </p:txBody>
      </p:sp>
    </p:spTree>
    <p:extLst>
      <p:ext uri="{BB962C8B-B14F-4D97-AF65-F5344CB8AC3E}">
        <p14:creationId xmlns:p14="http://schemas.microsoft.com/office/powerpoint/2010/main" val="105767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</a:t>
            </a:r>
            <a:r>
              <a:rPr lang="cs-CZ" dirty="0" err="1" smtClean="0"/>
              <a:t>bezvýkopové</a:t>
            </a:r>
            <a:r>
              <a:rPr lang="cs-CZ" dirty="0" smtClean="0"/>
              <a:t> technologie</a:t>
            </a:r>
            <a:br>
              <a:rPr lang="cs-CZ" dirty="0" smtClean="0"/>
            </a:br>
            <a:r>
              <a:rPr lang="cs-CZ" dirty="0" smtClean="0"/>
              <a:t>Propichování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Řízené propichování</a:t>
            </a:r>
            <a:endParaRPr lang="cs-CZ" dirty="0"/>
          </a:p>
          <a:p>
            <a:pPr lvl="1"/>
            <a:r>
              <a:rPr lang="cs-CZ" dirty="0"/>
              <a:t>raketa má </a:t>
            </a:r>
            <a:r>
              <a:rPr lang="cs-CZ" dirty="0" err="1"/>
              <a:t>říditelnou</a:t>
            </a:r>
            <a:r>
              <a:rPr lang="cs-CZ" dirty="0"/>
              <a:t> hlavu a směr propichování je řízen dálkovým ovládáním</a:t>
            </a:r>
          </a:p>
          <a:p>
            <a:pPr lvl="1"/>
            <a:r>
              <a:rPr lang="cs-CZ" dirty="0"/>
              <a:t>není nutné kopat cílovou jámu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6409065" y="6151311"/>
            <a:ext cx="10486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www.interglobal.cz</a:t>
            </a:r>
          </a:p>
        </p:txBody>
      </p:sp>
      <p:pic>
        <p:nvPicPr>
          <p:cNvPr id="19458" name="Picture 2" descr="C:\Users\Pája\Downloads\obrK-www.interglobal.cz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09" y="4230805"/>
            <a:ext cx="5681596" cy="17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1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ája\Downloads\obrKwww.tttechnologies.c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99" y="4603348"/>
            <a:ext cx="4628465" cy="188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</a:t>
            </a:r>
            <a:r>
              <a:rPr lang="cs-CZ" dirty="0" err="1" smtClean="0"/>
              <a:t>bezvýkopové</a:t>
            </a:r>
            <a:r>
              <a:rPr lang="cs-CZ" dirty="0" smtClean="0"/>
              <a:t> technologie</a:t>
            </a:r>
            <a:br>
              <a:rPr lang="cs-CZ" dirty="0" smtClean="0"/>
            </a:br>
            <a:r>
              <a:rPr lang="cs-CZ" dirty="0" smtClean="0"/>
              <a:t>Beranění / Protlačování s otevřeným čelem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887632"/>
          </a:xfrm>
        </p:spPr>
        <p:txBody>
          <a:bodyPr>
            <a:normAutofit/>
          </a:bodyPr>
          <a:lstStyle/>
          <a:p>
            <a:r>
              <a:rPr lang="cs-CZ" dirty="0"/>
              <a:t>z</a:t>
            </a:r>
            <a:r>
              <a:rPr lang="cs-CZ" dirty="0" smtClean="0"/>
              <a:t>atlačování </a:t>
            </a:r>
            <a:r>
              <a:rPr lang="cs-CZ" dirty="0"/>
              <a:t>potrubí s otevřeným čelem do zeminy může probíhat pomocí beranění nebo </a:t>
            </a:r>
            <a:r>
              <a:rPr lang="cs-CZ" dirty="0" smtClean="0"/>
              <a:t>protlačování</a:t>
            </a:r>
          </a:p>
          <a:p>
            <a:r>
              <a:rPr lang="cs-CZ" dirty="0"/>
              <a:t>p</a:t>
            </a:r>
            <a:r>
              <a:rPr lang="cs-CZ" dirty="0" smtClean="0"/>
              <a:t>rotlačování </a:t>
            </a:r>
            <a:r>
              <a:rPr lang="cs-CZ" dirty="0"/>
              <a:t>se používá pouze u kratších délek a je méně </a:t>
            </a:r>
            <a:r>
              <a:rPr lang="cs-CZ" dirty="0" smtClean="0"/>
              <a:t>časté</a:t>
            </a:r>
          </a:p>
          <a:p>
            <a:r>
              <a:rPr lang="cs-CZ" dirty="0" smtClean="0"/>
              <a:t>beranící </a:t>
            </a:r>
            <a:r>
              <a:rPr lang="cs-CZ" dirty="0"/>
              <a:t>energie je vyvolána stlačeným vzduchem, mechanicky nebo </a:t>
            </a:r>
            <a:r>
              <a:rPr lang="cs-CZ" dirty="0" smtClean="0"/>
              <a:t>hydraulicky</a:t>
            </a:r>
          </a:p>
          <a:p>
            <a:r>
              <a:rPr lang="cs-CZ" dirty="0"/>
              <a:t>z</a:t>
            </a:r>
            <a:r>
              <a:rPr lang="cs-CZ" dirty="0" smtClean="0"/>
              <a:t>emina se </a:t>
            </a:r>
            <a:r>
              <a:rPr lang="cs-CZ" dirty="0"/>
              <a:t>odstraňuje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šnekovým </a:t>
            </a:r>
            <a:r>
              <a:rPr lang="cs-CZ" dirty="0"/>
              <a:t>dopravníkem,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vyplachuje </a:t>
            </a:r>
            <a:r>
              <a:rPr lang="cs-CZ" dirty="0"/>
              <a:t>vodou nebo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pomocí </a:t>
            </a:r>
            <a:r>
              <a:rPr lang="cs-CZ" dirty="0"/>
              <a:t>stlačeného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vzduchu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7661221" y="6498826"/>
            <a:ext cx="12362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www.tttechnologies.com</a:t>
            </a:r>
          </a:p>
        </p:txBody>
      </p:sp>
    </p:spTree>
    <p:extLst>
      <p:ext uri="{BB962C8B-B14F-4D97-AF65-F5344CB8AC3E}">
        <p14:creationId xmlns:p14="http://schemas.microsoft.com/office/powerpoint/2010/main" val="175631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</a:t>
            </a:r>
            <a:r>
              <a:rPr lang="cs-CZ" dirty="0" err="1" smtClean="0"/>
              <a:t>bezvýkopové</a:t>
            </a:r>
            <a:r>
              <a:rPr lang="cs-CZ" dirty="0" smtClean="0"/>
              <a:t> technologie</a:t>
            </a:r>
            <a:br>
              <a:rPr lang="cs-CZ" dirty="0" smtClean="0"/>
            </a:br>
            <a:r>
              <a:rPr lang="cs-CZ" dirty="0" smtClean="0"/>
              <a:t>Beranění / Protlačování s otevřeným čelem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používá </a:t>
            </a:r>
            <a:r>
              <a:rPr lang="cs-CZ" dirty="0"/>
              <a:t>se pro podcházení terénních nerovností, hrází a silničních nebo železničních </a:t>
            </a:r>
            <a:r>
              <a:rPr lang="cs-CZ" dirty="0" smtClean="0"/>
              <a:t>náspů</a:t>
            </a:r>
          </a:p>
          <a:p>
            <a:r>
              <a:rPr lang="cs-CZ" dirty="0" smtClean="0"/>
              <a:t>je použitelné </a:t>
            </a:r>
            <a:r>
              <a:rPr lang="cs-CZ" dirty="0"/>
              <a:t>pro všechny typy zemin, kromě bobtnavých jílů a příliš vodou nasycených </a:t>
            </a:r>
            <a:r>
              <a:rPr lang="cs-CZ" dirty="0" smtClean="0"/>
              <a:t>zemin</a:t>
            </a:r>
          </a:p>
          <a:p>
            <a:r>
              <a:rPr lang="cs-CZ" dirty="0" smtClean="0"/>
              <a:t>maximální </a:t>
            </a:r>
            <a:r>
              <a:rPr lang="cs-CZ" dirty="0"/>
              <a:t>průměr potrubí je 500 </a:t>
            </a:r>
            <a:r>
              <a:rPr lang="cs-CZ" dirty="0" smtClean="0"/>
              <a:t>mm</a:t>
            </a:r>
          </a:p>
          <a:p>
            <a:r>
              <a:rPr lang="cs-CZ" dirty="0"/>
              <a:t>v</a:t>
            </a:r>
            <a:r>
              <a:rPr lang="cs-CZ" dirty="0" smtClean="0"/>
              <a:t>ýhodou </a:t>
            </a:r>
            <a:r>
              <a:rPr lang="cs-CZ" dirty="0"/>
              <a:t>je rychlost </a:t>
            </a:r>
            <a:r>
              <a:rPr lang="cs-CZ" dirty="0" smtClean="0"/>
              <a:t>provádění</a:t>
            </a:r>
          </a:p>
          <a:p>
            <a:r>
              <a:rPr lang="cs-CZ" dirty="0" smtClean="0"/>
              <a:t>nevýhodou </a:t>
            </a:r>
            <a:r>
              <a:rPr lang="cs-CZ" dirty="0"/>
              <a:t>mohou být rázy vznikající při </a:t>
            </a:r>
            <a:r>
              <a:rPr lang="cs-CZ" dirty="0" smtClean="0"/>
              <a:t>beranění</a:t>
            </a:r>
            <a:r>
              <a:rPr lang="cs-CZ" dirty="0"/>
              <a:t>, které mohou mít špatný vliv na </a:t>
            </a:r>
            <a:r>
              <a:rPr lang="cs-CZ" dirty="0" smtClean="0"/>
              <a:t>okolí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1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1506" name="Picture 2" descr="C:\Users\Pája\Downloads\obrKb-www.nastt.or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" b="7371"/>
          <a:stretch/>
        </p:blipFill>
        <p:spPr bwMode="auto">
          <a:xfrm>
            <a:off x="0" y="344878"/>
            <a:ext cx="9143999" cy="609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52408" y="6440448"/>
            <a:ext cx="8915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www.nastt.org</a:t>
            </a:r>
          </a:p>
        </p:txBody>
      </p:sp>
    </p:spTree>
    <p:extLst>
      <p:ext uri="{BB962C8B-B14F-4D97-AF65-F5344CB8AC3E}">
        <p14:creationId xmlns:p14="http://schemas.microsoft.com/office/powerpoint/2010/main" val="416912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</a:t>
            </a:r>
            <a:r>
              <a:rPr lang="cs-CZ" dirty="0" err="1" smtClean="0"/>
              <a:t>bezvýkopové</a:t>
            </a:r>
            <a:r>
              <a:rPr lang="cs-CZ" dirty="0" smtClean="0"/>
              <a:t> technologie</a:t>
            </a:r>
            <a:br>
              <a:rPr lang="cs-CZ" dirty="0" smtClean="0"/>
            </a:br>
            <a:r>
              <a:rPr lang="cs-CZ" dirty="0" smtClean="0"/>
              <a:t>Beranění s uzavřeným čelem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</a:t>
            </a:r>
            <a:r>
              <a:rPr lang="cs-CZ" dirty="0" smtClean="0"/>
              <a:t>orizontální </a:t>
            </a:r>
            <a:r>
              <a:rPr lang="cs-CZ" dirty="0"/>
              <a:t>beranění s uzavřeným čelem je technologie, při které je potrubí zatlačováno do zeminy pomocí beranící </a:t>
            </a:r>
            <a:r>
              <a:rPr lang="cs-CZ" dirty="0" smtClean="0"/>
              <a:t>energie</a:t>
            </a:r>
          </a:p>
          <a:p>
            <a:r>
              <a:rPr lang="cs-CZ" dirty="0" smtClean="0"/>
              <a:t>beranící </a:t>
            </a:r>
            <a:r>
              <a:rPr lang="cs-CZ" dirty="0"/>
              <a:t>energie je zajištěna pomocí stlačeného vzduch, mechanicky nebo </a:t>
            </a:r>
            <a:r>
              <a:rPr lang="cs-CZ" dirty="0" smtClean="0"/>
              <a:t>hydraulicky</a:t>
            </a:r>
          </a:p>
          <a:p>
            <a:r>
              <a:rPr lang="cs-CZ" dirty="0" smtClean="0"/>
              <a:t>pro </a:t>
            </a:r>
            <a:r>
              <a:rPr lang="cs-CZ" dirty="0"/>
              <a:t>provádění prací je nutno nejprve vykopat startovací a cílovou </a:t>
            </a:r>
            <a:r>
              <a:rPr lang="cs-CZ" dirty="0" smtClean="0"/>
              <a:t>jámu</a:t>
            </a:r>
          </a:p>
          <a:p>
            <a:r>
              <a:rPr lang="cs-CZ" dirty="0" smtClean="0"/>
              <a:t>půda </a:t>
            </a:r>
            <a:r>
              <a:rPr lang="cs-CZ" dirty="0"/>
              <a:t>je roztlačována pomocí speciálně upraveného </a:t>
            </a:r>
            <a:r>
              <a:rPr lang="cs-CZ" dirty="0" smtClean="0"/>
              <a:t>čela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9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</a:t>
            </a:r>
            <a:r>
              <a:rPr lang="cs-CZ" dirty="0" err="1" smtClean="0"/>
              <a:t>bezvýkopové</a:t>
            </a:r>
            <a:r>
              <a:rPr lang="cs-CZ" dirty="0" smtClean="0"/>
              <a:t> technologie</a:t>
            </a:r>
            <a:br>
              <a:rPr lang="cs-CZ" dirty="0" smtClean="0"/>
            </a:br>
            <a:r>
              <a:rPr lang="cs-CZ" dirty="0" smtClean="0"/>
              <a:t>Beranění s uzavřeným čelem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používá </a:t>
            </a:r>
            <a:r>
              <a:rPr lang="cs-CZ" dirty="0"/>
              <a:t>se pro podcházení terénních nerovností, hrází a silničních nebo železničních </a:t>
            </a:r>
            <a:r>
              <a:rPr lang="cs-CZ" dirty="0" smtClean="0"/>
              <a:t>náspů</a:t>
            </a:r>
          </a:p>
          <a:p>
            <a:r>
              <a:rPr lang="cs-CZ" dirty="0" smtClean="0"/>
              <a:t>je použitelné </a:t>
            </a:r>
            <a:r>
              <a:rPr lang="cs-CZ" dirty="0"/>
              <a:t>pro všechny typy zemin, kromě bobtnavých </a:t>
            </a:r>
            <a:r>
              <a:rPr lang="cs-CZ" dirty="0" smtClean="0"/>
              <a:t>jílů</a:t>
            </a:r>
          </a:p>
          <a:p>
            <a:r>
              <a:rPr lang="cs-CZ" dirty="0" smtClean="0"/>
              <a:t>maximální </a:t>
            </a:r>
            <a:r>
              <a:rPr lang="cs-CZ" dirty="0"/>
              <a:t>průměr potrubí je 500 </a:t>
            </a:r>
            <a:r>
              <a:rPr lang="cs-CZ" dirty="0" smtClean="0"/>
              <a:t>mm</a:t>
            </a:r>
          </a:p>
          <a:p>
            <a:r>
              <a:rPr lang="cs-CZ" dirty="0" smtClean="0"/>
              <a:t>výhodou </a:t>
            </a:r>
            <a:r>
              <a:rPr lang="cs-CZ" dirty="0"/>
              <a:t>je rychlost </a:t>
            </a:r>
            <a:r>
              <a:rPr lang="cs-CZ" dirty="0" smtClean="0"/>
              <a:t>provádění</a:t>
            </a:r>
          </a:p>
          <a:p>
            <a:r>
              <a:rPr lang="cs-CZ" dirty="0" smtClean="0"/>
              <a:t>nevýhodou </a:t>
            </a:r>
            <a:r>
              <a:rPr lang="cs-CZ" dirty="0"/>
              <a:t>mohou být rázy vznikající při beranění, které mohou mít špatný vliv na </a:t>
            </a:r>
            <a:r>
              <a:rPr lang="cs-CZ" dirty="0" smtClean="0"/>
              <a:t>okolí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stavbu pozemních komunikací</a:t>
            </a:r>
            <a:br>
              <a:rPr lang="cs-CZ" dirty="0" smtClean="0"/>
            </a:br>
            <a:r>
              <a:rPr lang="cs-CZ" dirty="0" smtClean="0"/>
              <a:t>Frézy na odstraňování krytu komunikací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 </a:t>
            </a:r>
            <a:r>
              <a:rPr lang="cs-CZ" dirty="0"/>
              <a:t>rozrušování stávajícího </a:t>
            </a:r>
            <a:r>
              <a:rPr lang="cs-CZ" dirty="0" smtClean="0"/>
              <a:t>krytu dochází pomocí rotující frézy </a:t>
            </a:r>
            <a:r>
              <a:rPr lang="cs-CZ" dirty="0"/>
              <a:t>až do hloubky 350 </a:t>
            </a:r>
            <a:r>
              <a:rPr lang="cs-CZ" dirty="0" smtClean="0"/>
              <a:t>mm</a:t>
            </a:r>
          </a:p>
          <a:p>
            <a:r>
              <a:rPr lang="cs-CZ" dirty="0" smtClean="0"/>
              <a:t>rozrušený </a:t>
            </a:r>
            <a:r>
              <a:rPr lang="cs-CZ" dirty="0"/>
              <a:t>materiál je od frézy dopravován pomocí pásového dopravníku do odvozního </a:t>
            </a:r>
            <a:r>
              <a:rPr lang="cs-CZ" dirty="0" smtClean="0"/>
              <a:t>prostředku</a:t>
            </a:r>
          </a:p>
          <a:p>
            <a:r>
              <a:rPr lang="cs-CZ" dirty="0" smtClean="0"/>
              <a:t>používají </a:t>
            </a:r>
            <a:r>
              <a:rPr lang="cs-CZ" dirty="0"/>
              <a:t>se pro rekonstrukci povrchů pozemních komunikací, chodníků, parkovišť, atd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6929801" y="6439565"/>
            <a:ext cx="1149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www.betterroads.com</a:t>
            </a:r>
          </a:p>
        </p:txBody>
      </p:sp>
      <p:pic>
        <p:nvPicPr>
          <p:cNvPr id="4098" name="Picture 2" descr="C:\Users\Pája\Downloads\obrKa-www.betterroads.co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9073" r="5115" b="30924"/>
          <a:stretch/>
        </p:blipFill>
        <p:spPr bwMode="auto">
          <a:xfrm>
            <a:off x="928047" y="4335902"/>
            <a:ext cx="7110484" cy="20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6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</a:t>
            </a:r>
            <a:r>
              <a:rPr lang="cs-CZ" dirty="0" err="1" smtClean="0"/>
              <a:t>bezvýkopové</a:t>
            </a:r>
            <a:r>
              <a:rPr lang="cs-CZ" dirty="0" smtClean="0"/>
              <a:t> technologie</a:t>
            </a:r>
            <a:br>
              <a:rPr lang="cs-CZ" dirty="0" smtClean="0"/>
            </a:br>
            <a:r>
              <a:rPr lang="cs-CZ" dirty="0" smtClean="0"/>
              <a:t>Horizontální vrtání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H</a:t>
            </a:r>
            <a:r>
              <a:rPr lang="cs-CZ" dirty="0" smtClean="0"/>
              <a:t>orizontální </a:t>
            </a:r>
            <a:r>
              <a:rPr lang="cs-CZ" dirty="0"/>
              <a:t>vrtání se dělí na vrtání s pilotním vrtem a směrové vrtání (HDD - </a:t>
            </a:r>
            <a:r>
              <a:rPr lang="cs-CZ" dirty="0" err="1"/>
              <a:t>Horizontal</a:t>
            </a:r>
            <a:r>
              <a:rPr lang="cs-CZ" dirty="0"/>
              <a:t> </a:t>
            </a:r>
            <a:r>
              <a:rPr lang="cs-CZ" dirty="0" err="1"/>
              <a:t>Directional</a:t>
            </a:r>
            <a:r>
              <a:rPr lang="cs-CZ" dirty="0"/>
              <a:t> </a:t>
            </a:r>
            <a:r>
              <a:rPr lang="cs-CZ" dirty="0" err="1"/>
              <a:t>Drilling</a:t>
            </a:r>
            <a:r>
              <a:rPr lang="cs-CZ" dirty="0"/>
              <a:t>).</a:t>
            </a:r>
          </a:p>
          <a:p>
            <a:r>
              <a:rPr lang="cs-CZ" b="1" dirty="0"/>
              <a:t>Horizontální vrtání s pilotním vrtem</a:t>
            </a:r>
            <a:endParaRPr lang="cs-CZ" dirty="0"/>
          </a:p>
          <a:p>
            <a:pPr lvl="1"/>
            <a:r>
              <a:rPr lang="cs-CZ" dirty="0"/>
              <a:t>je potřeba vykopat startovací a cílovou jámu</a:t>
            </a:r>
          </a:p>
          <a:p>
            <a:pPr lvl="1"/>
            <a:r>
              <a:rPr lang="cs-CZ" dirty="0"/>
              <a:t>nejprve je proveden pilotní vrt</a:t>
            </a:r>
          </a:p>
          <a:p>
            <a:pPr lvl="1"/>
            <a:r>
              <a:rPr lang="cs-CZ" dirty="0"/>
              <a:t>v případě že byl vrt správně zaměřen, rozšíří se na požadovaný průměr </a:t>
            </a:r>
            <a:r>
              <a:rPr lang="cs-CZ" b="1" dirty="0"/>
              <a:t>horizontálním vrtáním</a:t>
            </a:r>
            <a:r>
              <a:rPr lang="cs-CZ" b="1" dirty="0" smtClean="0"/>
              <a:t>:</a:t>
            </a:r>
            <a:endParaRPr lang="cs-CZ" dirty="0"/>
          </a:p>
          <a:p>
            <a:pPr lvl="2"/>
            <a:r>
              <a:rPr lang="cs-CZ" dirty="0"/>
              <a:t>vrtání se většinou kombinuje se zatlačováním potrubí</a:t>
            </a:r>
          </a:p>
          <a:p>
            <a:pPr lvl="2"/>
            <a:r>
              <a:rPr lang="cs-CZ" dirty="0"/>
              <a:t>vrtná hlava vytváří prostor pro zatlačování </a:t>
            </a:r>
            <a:r>
              <a:rPr lang="cs-CZ" dirty="0" smtClean="0"/>
              <a:t>potrubí</a:t>
            </a:r>
          </a:p>
          <a:p>
            <a:pPr lvl="2"/>
            <a:r>
              <a:rPr lang="cs-CZ" dirty="0" smtClean="0"/>
              <a:t>vyvrtaná </a:t>
            </a:r>
            <a:r>
              <a:rPr lang="cs-CZ" dirty="0"/>
              <a:t>zemina se odstraňuje pomocí šnekového dopravníku</a:t>
            </a:r>
          </a:p>
          <a:p>
            <a:pPr lvl="2"/>
            <a:r>
              <a:rPr lang="cs-CZ" dirty="0"/>
              <a:t>pohon vrtné hlavy je zajištěn ze startovací jámy přes šnekový </a:t>
            </a:r>
            <a:r>
              <a:rPr lang="cs-CZ" dirty="0" smtClean="0"/>
              <a:t>dopravník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6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2531" name="Picture 3" descr="C:\Users\Pája\Downloads\2.obr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11" y="1776384"/>
            <a:ext cx="3813217" cy="351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Pája\Downloads\1.obr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0" y="1279866"/>
            <a:ext cx="3847366" cy="437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765631" y="6566026"/>
            <a:ext cx="17491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www.houshoueg.trustpass.alibaba.com</a:t>
            </a:r>
          </a:p>
        </p:txBody>
      </p:sp>
    </p:spTree>
    <p:extLst>
      <p:ext uri="{BB962C8B-B14F-4D97-AF65-F5344CB8AC3E}">
        <p14:creationId xmlns:p14="http://schemas.microsoft.com/office/powerpoint/2010/main" val="233713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</a:t>
            </a:r>
            <a:r>
              <a:rPr lang="cs-CZ" dirty="0" err="1" smtClean="0"/>
              <a:t>bezvýkopové</a:t>
            </a:r>
            <a:r>
              <a:rPr lang="cs-CZ" dirty="0" smtClean="0"/>
              <a:t> technologie</a:t>
            </a:r>
            <a:br>
              <a:rPr lang="cs-CZ" dirty="0" smtClean="0"/>
            </a:br>
            <a:r>
              <a:rPr lang="cs-CZ" dirty="0" smtClean="0"/>
              <a:t>Horizontální vrtání s pilotním vrtem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použití:</a:t>
            </a:r>
            <a:endParaRPr lang="cs-CZ" dirty="0"/>
          </a:p>
          <a:p>
            <a:pPr lvl="1"/>
            <a:r>
              <a:rPr lang="cs-CZ" dirty="0"/>
              <a:t>instalace potrubí pro vedení plynu, kanalizace a vody na krátké vzdálenosti </a:t>
            </a:r>
          </a:p>
          <a:p>
            <a:pPr lvl="1"/>
            <a:r>
              <a:rPr lang="cs-CZ" dirty="0"/>
              <a:t>lze použít ve všech zeminách, kromě nesoudržných zemin</a:t>
            </a:r>
          </a:p>
          <a:p>
            <a:pPr lvl="1"/>
            <a:r>
              <a:rPr lang="cs-CZ" dirty="0"/>
              <a:t>Ø vrtu až 800 , max. délka vrtu 60 - 90 m</a:t>
            </a:r>
          </a:p>
          <a:p>
            <a:pPr lvl="1"/>
            <a:r>
              <a:rPr lang="cs-CZ" dirty="0"/>
              <a:t>výhodu jsou nízké náklady při špatném zaměření vrtu</a:t>
            </a:r>
          </a:p>
          <a:p>
            <a:pPr lvl="1"/>
            <a:r>
              <a:rPr lang="cs-CZ" dirty="0"/>
              <a:t>nevýhodami jsou vyšší pracnost a </a:t>
            </a:r>
            <a:r>
              <a:rPr lang="cs-CZ" dirty="0" smtClean="0"/>
              <a:t>nižší </a:t>
            </a:r>
            <a:r>
              <a:rPr lang="cs-CZ" dirty="0"/>
              <a:t>rychlost provádění prací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</a:t>
            </a:r>
            <a:r>
              <a:rPr lang="cs-CZ" dirty="0" err="1" smtClean="0"/>
              <a:t>bezvýkopové</a:t>
            </a:r>
            <a:r>
              <a:rPr lang="cs-CZ" dirty="0" smtClean="0"/>
              <a:t> technologie</a:t>
            </a:r>
            <a:br>
              <a:rPr lang="cs-CZ" dirty="0" smtClean="0"/>
            </a:br>
            <a:r>
              <a:rPr lang="cs-CZ" dirty="0" smtClean="0"/>
              <a:t>Horizontální směrové vrtání - HDD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nejdříve se provede pilotní vrt </a:t>
            </a:r>
          </a:p>
          <a:p>
            <a:r>
              <a:rPr lang="cs-CZ" dirty="0"/>
              <a:t>u nesoudržných zemin se odtěžení provádí hydromechanicky pomocí trysek na vrtné hlavě</a:t>
            </a:r>
          </a:p>
          <a:p>
            <a:r>
              <a:rPr lang="cs-CZ" dirty="0"/>
              <a:t>u skalních hornin se odtěžení provádí pomocí vrtáků</a:t>
            </a:r>
          </a:p>
          <a:p>
            <a:r>
              <a:rPr lang="cs-CZ" dirty="0"/>
              <a:t>pozice vrtné hlavy se zjišťuje vysílačem, následně se provede změna směru vrtání natočením vrtné hlavy</a:t>
            </a:r>
          </a:p>
          <a:p>
            <a:r>
              <a:rPr lang="cs-CZ" dirty="0"/>
              <a:t>po provedení pilotního vrtu je vrt z druhé strany rozšířen pomocí rozšiřovací </a:t>
            </a:r>
            <a:r>
              <a:rPr lang="cs-CZ" dirty="0" smtClean="0"/>
              <a:t>hlavice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1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</a:t>
            </a:r>
            <a:r>
              <a:rPr lang="cs-CZ" dirty="0" err="1" smtClean="0"/>
              <a:t>bezvýkopové</a:t>
            </a:r>
            <a:r>
              <a:rPr lang="cs-CZ" dirty="0" smtClean="0"/>
              <a:t> technologie</a:t>
            </a:r>
            <a:br>
              <a:rPr lang="cs-CZ" dirty="0" smtClean="0"/>
            </a:br>
            <a:r>
              <a:rPr lang="cs-CZ" dirty="0" smtClean="0"/>
              <a:t>Horizontální směrové vrtání - HDD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lze </a:t>
            </a:r>
            <a:r>
              <a:rPr lang="cs-CZ" dirty="0"/>
              <a:t>použít i na velké vzdálenosti až stovky metrů</a:t>
            </a:r>
          </a:p>
          <a:p>
            <a:r>
              <a:rPr lang="cs-CZ" dirty="0"/>
              <a:t>používají se pro inženýrské sítě, kde není nutné zajistit velmi přesný spád a rovinnost vrtu</a:t>
            </a:r>
          </a:p>
          <a:p>
            <a:r>
              <a:rPr lang="cs-CZ" dirty="0"/>
              <a:t>lze použít ve všech zeminách, kromě nesoudržných zemin</a:t>
            </a:r>
          </a:p>
          <a:p>
            <a:r>
              <a:rPr lang="cs-CZ" dirty="0"/>
              <a:t>výhodami jsou vysoká rychlost vrtání a jednoduchá manipulace a flexibilita</a:t>
            </a:r>
          </a:p>
          <a:p>
            <a:r>
              <a:rPr lang="cs-CZ" dirty="0"/>
              <a:t>nevýhodou je problém při změně směru vrtání, kdy dochází ke zvlnění vrtu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3554" name="Picture 2" descr="C:\Users\Pája\Downloads\obrK-www.waterworld.c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17" y="225804"/>
            <a:ext cx="6707590" cy="621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765631" y="6465617"/>
            <a:ext cx="11336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www.waterworld.com</a:t>
            </a:r>
          </a:p>
        </p:txBody>
      </p:sp>
    </p:spTree>
    <p:extLst>
      <p:ext uri="{BB962C8B-B14F-4D97-AF65-F5344CB8AC3E}">
        <p14:creationId xmlns:p14="http://schemas.microsoft.com/office/powerpoint/2010/main" val="90646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8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122" name="Picture 2" descr="C:\Users\Pája\Downloads\obrKb-www.freko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984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82867" y="6437032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www.freko.cz</a:t>
            </a:r>
          </a:p>
        </p:txBody>
      </p:sp>
    </p:spTree>
    <p:extLst>
      <p:ext uri="{BB962C8B-B14F-4D97-AF65-F5344CB8AC3E}">
        <p14:creationId xmlns:p14="http://schemas.microsoft.com/office/powerpoint/2010/main" val="295248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stavbu pozemních komunikací</a:t>
            </a:r>
            <a:br>
              <a:rPr lang="cs-CZ" dirty="0" smtClean="0"/>
            </a:br>
            <a:r>
              <a:rPr lang="cs-CZ" dirty="0" smtClean="0"/>
              <a:t>Frézy na stabilizaci zemin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Stabilizační frézy:</a:t>
            </a:r>
          </a:p>
          <a:p>
            <a:r>
              <a:rPr lang="cs-CZ" dirty="0" smtClean="0"/>
              <a:t>používají se ke </a:t>
            </a:r>
            <a:r>
              <a:rPr lang="cs-CZ" dirty="0"/>
              <a:t>zpracování hornin za účelem zlepšení jejich mechanických vlastností </a:t>
            </a:r>
            <a:r>
              <a:rPr lang="cs-CZ" dirty="0" smtClean="0"/>
              <a:t>– stabilizaci</a:t>
            </a:r>
          </a:p>
          <a:p>
            <a:r>
              <a:rPr lang="cs-CZ" dirty="0" smtClean="0"/>
              <a:t>jsou </a:t>
            </a:r>
            <a:r>
              <a:rPr lang="cs-CZ" dirty="0"/>
              <a:t>umístěny na kolovém podvozku s pohonem všech kol </a:t>
            </a:r>
            <a:endParaRPr lang="cs-CZ" dirty="0" smtClean="0"/>
          </a:p>
          <a:p>
            <a:r>
              <a:rPr lang="cs-CZ" dirty="0" smtClean="0"/>
              <a:t>pracovním </a:t>
            </a:r>
            <a:r>
              <a:rPr lang="cs-CZ" dirty="0"/>
              <a:t>nástrojem je fréza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složena </a:t>
            </a:r>
            <a:r>
              <a:rPr lang="cs-CZ" dirty="0"/>
              <a:t>z </a:t>
            </a:r>
            <a:r>
              <a:rPr lang="cs-CZ" dirty="0" smtClean="0"/>
              <a:t>rotoru s hroty </a:t>
            </a:r>
            <a:br>
              <a:rPr lang="cs-CZ" dirty="0" smtClean="0"/>
            </a:br>
            <a:r>
              <a:rPr lang="cs-CZ" dirty="0" smtClean="0"/>
              <a:t>(umístěna mezi nápravami)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6146" name="Picture 2" descr="C:\Users\Pája\Downloads\obrKe-www.wirtgen.d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11642" b="15596"/>
          <a:stretch/>
        </p:blipFill>
        <p:spPr bwMode="auto">
          <a:xfrm>
            <a:off x="4890750" y="3863067"/>
            <a:ext cx="3965213" cy="274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961256" y="6582666"/>
            <a:ext cx="9492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www.wirtgen.de</a:t>
            </a:r>
          </a:p>
        </p:txBody>
      </p:sp>
    </p:spTree>
    <p:extLst>
      <p:ext uri="{BB962C8B-B14F-4D97-AF65-F5344CB8AC3E}">
        <p14:creationId xmlns:p14="http://schemas.microsoft.com/office/powerpoint/2010/main" val="125290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stavbu pozemních komunikací</a:t>
            </a:r>
            <a:br>
              <a:rPr lang="cs-CZ" dirty="0" smtClean="0"/>
            </a:br>
            <a:r>
              <a:rPr lang="cs-CZ" dirty="0" smtClean="0"/>
              <a:t>Frézy na stabilizaci zemin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</a:t>
            </a:r>
            <a:r>
              <a:rPr lang="cs-CZ" dirty="0" smtClean="0"/>
              <a:t>otací </a:t>
            </a:r>
            <a:r>
              <a:rPr lang="cs-CZ" dirty="0"/>
              <a:t>dochází </a:t>
            </a:r>
            <a:r>
              <a:rPr lang="cs-CZ" dirty="0" smtClean="0"/>
              <a:t>k </a:t>
            </a:r>
            <a:r>
              <a:rPr lang="cs-CZ" dirty="0"/>
              <a:t>rozpojování horniny v tloušťce až 550 </a:t>
            </a:r>
            <a:r>
              <a:rPr lang="cs-CZ" dirty="0" smtClean="0"/>
              <a:t>mm</a:t>
            </a:r>
          </a:p>
          <a:p>
            <a:r>
              <a:rPr lang="cs-CZ" dirty="0" smtClean="0"/>
              <a:t>v </a:t>
            </a:r>
            <a:r>
              <a:rPr lang="cs-CZ" dirty="0"/>
              <a:t>prostoru frézy se hornina rozbíjí na menší části a zároveň je míchána s pojivem, které se dávkuje do </a:t>
            </a:r>
            <a:r>
              <a:rPr lang="cs-CZ" dirty="0" smtClean="0"/>
              <a:t>komory</a:t>
            </a:r>
          </a:p>
          <a:p>
            <a:r>
              <a:rPr lang="cs-CZ" dirty="0"/>
              <a:t>n</a:t>
            </a:r>
            <a:r>
              <a:rPr lang="cs-CZ" dirty="0" smtClean="0"/>
              <a:t>ásledně je směs </a:t>
            </a:r>
            <a:r>
              <a:rPr lang="cs-CZ" dirty="0"/>
              <a:t>kontrolovaně </a:t>
            </a:r>
            <a:r>
              <a:rPr lang="cs-CZ" dirty="0" smtClean="0"/>
              <a:t>ukládána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oužívají </a:t>
            </a:r>
            <a:r>
              <a:rPr lang="cs-CZ" dirty="0"/>
              <a:t>se pro úpravu nenosných zemin</a:t>
            </a:r>
            <a:r>
              <a:rPr lang="cs-CZ" dirty="0" smtClean="0"/>
              <a:t>, stavbu </a:t>
            </a:r>
            <a:r>
              <a:rPr lang="cs-CZ" dirty="0"/>
              <a:t>silnic, dálnic, cyklostezek</a:t>
            </a:r>
            <a:r>
              <a:rPr lang="cs-CZ" dirty="0" smtClean="0"/>
              <a:t>,…</a:t>
            </a:r>
          </a:p>
          <a:p>
            <a:r>
              <a:rPr lang="cs-CZ" dirty="0"/>
              <a:t>l</a:t>
            </a:r>
            <a:r>
              <a:rPr lang="cs-CZ" dirty="0" smtClean="0"/>
              <a:t>ze je použít i na frézování silnic při rekonstrukcích pro vytvoření podkladní vrstvy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5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7170" name="Picture 2" descr="C:\Users\Pája\Downloads\obrKd-www.graynson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"/>
            <a:ext cx="9144000" cy="60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107405" y="6494778"/>
            <a:ext cx="10775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www.graynson.com</a:t>
            </a:r>
          </a:p>
        </p:txBody>
      </p:sp>
    </p:spTree>
    <p:extLst>
      <p:ext uri="{BB962C8B-B14F-4D97-AF65-F5344CB8AC3E}">
        <p14:creationId xmlns:p14="http://schemas.microsoft.com/office/powerpoint/2010/main" val="66596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na stavbu pozemních komunikací</a:t>
            </a:r>
            <a:br>
              <a:rPr lang="cs-CZ" dirty="0" smtClean="0"/>
            </a:br>
            <a:r>
              <a:rPr lang="cs-CZ" dirty="0" smtClean="0"/>
              <a:t>Výrobny stavebních směsí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Obalovny živičných směsí:</a:t>
            </a:r>
          </a:p>
          <a:p>
            <a:r>
              <a:rPr lang="cs-CZ" dirty="0" smtClean="0"/>
              <a:t>v </a:t>
            </a:r>
            <a:r>
              <a:rPr lang="cs-CZ" dirty="0"/>
              <a:t>obalovnách se </a:t>
            </a:r>
            <a:r>
              <a:rPr lang="cs-CZ" dirty="0" smtClean="0"/>
              <a:t>vyrábí</a:t>
            </a:r>
            <a:r>
              <a:rPr lang="cs-CZ" dirty="0"/>
              <a:t> živičné směsi pro živičné povrchy </a:t>
            </a:r>
            <a:r>
              <a:rPr lang="cs-CZ" dirty="0" smtClean="0"/>
              <a:t>vozovek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Obalovny se skládají z následujících částí:</a:t>
            </a:r>
          </a:p>
          <a:p>
            <a:r>
              <a:rPr lang="cs-CZ" b="1" dirty="0"/>
              <a:t>Skládka kameniva</a:t>
            </a:r>
            <a:endParaRPr lang="cs-CZ" dirty="0"/>
          </a:p>
          <a:p>
            <a:pPr lvl="1"/>
            <a:r>
              <a:rPr lang="cs-CZ" dirty="0"/>
              <a:t>skládá se ze zastřešených boxů a každý box je určen pro jednotlivou frakci</a:t>
            </a:r>
          </a:p>
          <a:p>
            <a:r>
              <a:rPr lang="cs-CZ" b="1" dirty="0"/>
              <a:t>Zásobníky kameniva</a:t>
            </a:r>
            <a:endParaRPr lang="cs-CZ" dirty="0"/>
          </a:p>
          <a:p>
            <a:pPr lvl="1"/>
            <a:r>
              <a:rPr lang="cs-CZ" dirty="0"/>
              <a:t>pomocí kolového nakladače je kamenivo přemisťováno ze skládky do zásobníků</a:t>
            </a:r>
          </a:p>
          <a:p>
            <a:pPr lvl="1"/>
            <a:r>
              <a:rPr lang="cs-CZ" dirty="0"/>
              <a:t>používají se frakce: 0/4, 4/8, 8/16, </a:t>
            </a:r>
            <a:r>
              <a:rPr lang="cs-CZ" dirty="0" smtClean="0"/>
              <a:t>11/22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FAS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FAST.thmx</Template>
  <TotalTime>2881</TotalTime>
  <Words>1747</Words>
  <Application>Microsoft Macintosh PowerPoint</Application>
  <PresentationFormat>On-screen Show (4:3)</PresentationFormat>
  <Paragraphs>262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Projekt FAST</vt:lpstr>
      <vt:lpstr>Inženýrské sítě a komunikace</vt:lpstr>
      <vt:lpstr>Stroje pro výstavbu inženýrských sítí a komunikací</vt:lpstr>
      <vt:lpstr>Stroje na stavbu pozemních komunikací Frézy na odstraňování krytu komunikací</vt:lpstr>
      <vt:lpstr>Stroje na stavbu pozemních komunikací Frézy na odstraňování krytu komunikací</vt:lpstr>
      <vt:lpstr>PowerPoint Presentation</vt:lpstr>
      <vt:lpstr>Stroje na stavbu pozemních komunikací Frézy na stabilizaci zemin</vt:lpstr>
      <vt:lpstr>Stroje na stavbu pozemních komunikací Frézy na stabilizaci zemin</vt:lpstr>
      <vt:lpstr>PowerPoint Presentation</vt:lpstr>
      <vt:lpstr>Stroje na stavbu pozemních komunikací Výrobny stavebních směsí</vt:lpstr>
      <vt:lpstr>Stroje na stavbu pozemních komunikací Výrobny stavebních směsí</vt:lpstr>
      <vt:lpstr>PowerPoint Presentation</vt:lpstr>
      <vt:lpstr>Stroje na stavbu pozemních komunikací Výrobny stavebních směsí</vt:lpstr>
      <vt:lpstr>Stroje na stavbu pozemních komunikací Výrobny stavebních směsí</vt:lpstr>
      <vt:lpstr>PowerPoint Presentation</vt:lpstr>
      <vt:lpstr>Stroje na stavbu pozemních komunikací Výrobny stavebních směsí</vt:lpstr>
      <vt:lpstr>PowerPoint Presentation</vt:lpstr>
      <vt:lpstr>Stroje na stavbu pozemních komunikací Stroje pro pokládání krytů komunikací</vt:lpstr>
      <vt:lpstr>PowerPoint Presentation</vt:lpstr>
      <vt:lpstr>Stroje na stavbu pozemních komunikací Stroje pro pokládání krytů komunikací</vt:lpstr>
      <vt:lpstr>Stroje na stavbu pozemních komunikací Stroje pro pokládání krytů komunikací</vt:lpstr>
      <vt:lpstr>Stroje na stavbu pozemních komunikací Stroje pro pokládání krytů komunikací</vt:lpstr>
      <vt:lpstr>PowerPoint Presentation</vt:lpstr>
      <vt:lpstr>Stroje na stavbu pozemních komunikací Stroje pro pokládání krytů komunikací</vt:lpstr>
      <vt:lpstr>PowerPoint Presentation</vt:lpstr>
      <vt:lpstr>Stroje na stavbu podzemních vedení</vt:lpstr>
      <vt:lpstr>Stroje na stavbu podzemních vedení Ukladače potrubí</vt:lpstr>
      <vt:lpstr>Stroje na stavbu podzemních vedení Ukladače potrubí</vt:lpstr>
      <vt:lpstr>PowerPoint Presentation</vt:lpstr>
      <vt:lpstr>PowerPoint Presentation</vt:lpstr>
      <vt:lpstr>Stroje na bezvýkopové technologie</vt:lpstr>
      <vt:lpstr>Stroje na bezvýkopové technologie</vt:lpstr>
      <vt:lpstr>Stroje na bezvýkopové technologie Propichování</vt:lpstr>
      <vt:lpstr>Stroje na bezvýkopové technologie Propichování</vt:lpstr>
      <vt:lpstr>Stroje na bezvýkopové technologie Propichování</vt:lpstr>
      <vt:lpstr>Stroje na bezvýkopové technologie Beranění / Protlačování s otevřeným čelem</vt:lpstr>
      <vt:lpstr>Stroje na bezvýkopové technologie Beranění / Protlačování s otevřeným čelem</vt:lpstr>
      <vt:lpstr>PowerPoint Presentation</vt:lpstr>
      <vt:lpstr>Stroje na bezvýkopové technologie Beranění s uzavřeným čelem</vt:lpstr>
      <vt:lpstr>Stroje na bezvýkopové technologie Beranění s uzavřeným čelem</vt:lpstr>
      <vt:lpstr>Stroje na bezvýkopové technologie Horizontální vrtání</vt:lpstr>
      <vt:lpstr>PowerPoint Presentation</vt:lpstr>
      <vt:lpstr>Stroje na bezvýkopové technologie Horizontální vrtání s pilotním vrtem</vt:lpstr>
      <vt:lpstr>Stroje na bezvýkopové technologie Horizontální směrové vrtání - HDD</vt:lpstr>
      <vt:lpstr>Stroje na bezvýkopové technologie Horizontální směrové vrtání - HDD</vt:lpstr>
      <vt:lpstr>PowerPoint Presentation</vt:lpstr>
      <vt:lpstr>Děkuji za pozornost!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Pája</dc:creator>
  <cp:lastModifiedBy>Steeve Zimmermann</cp:lastModifiedBy>
  <cp:revision>80</cp:revision>
  <dcterms:created xsi:type="dcterms:W3CDTF">2014-09-05T08:12:48Z</dcterms:created>
  <dcterms:modified xsi:type="dcterms:W3CDTF">2014-11-16T19:00:19Z</dcterms:modified>
</cp:coreProperties>
</file>