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72" r:id="rId15"/>
    <p:sldId id="273" r:id="rId16"/>
    <p:sldId id="294" r:id="rId17"/>
    <p:sldId id="295" r:id="rId18"/>
    <p:sldId id="275" r:id="rId19"/>
    <p:sldId id="276" r:id="rId20"/>
    <p:sldId id="278" r:id="rId21"/>
    <p:sldId id="279" r:id="rId22"/>
    <p:sldId id="280" r:id="rId23"/>
    <p:sldId id="281" r:id="rId24"/>
    <p:sldId id="286" r:id="rId25"/>
    <p:sldId id="282" r:id="rId26"/>
    <p:sldId id="283" r:id="rId27"/>
    <p:sldId id="285" r:id="rId28"/>
    <p:sldId id="287" r:id="rId29"/>
    <p:sldId id="288" r:id="rId30"/>
    <p:sldId id="289" r:id="rId31"/>
    <p:sldId id="290" r:id="rId32"/>
    <p:sldId id="291" r:id="rId33"/>
    <p:sldId id="296" r:id="rId34"/>
    <p:sldId id="292" r:id="rId35"/>
    <p:sldId id="297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5EA04-E9CF-4604-B8FB-B49BE9A8C495}" type="datetimeFigureOut">
              <a:rPr lang="cs-CZ" smtClean="0"/>
              <a:t>16.11.14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4B9AD-C732-4EDE-8FFA-E05B8399F2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6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225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54" y="15752"/>
            <a:ext cx="8318545" cy="1088136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1099174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-7937" y="6288904"/>
            <a:ext cx="9151938" cy="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457921"/>
            <a:ext cx="9143999" cy="137411"/>
            <a:chOff x="284163" y="1577847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47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1127721"/>
            <a:ext cx="9143999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6609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4028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121162"/>
            <a:ext cx="630621" cy="35976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1890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0922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0" y="1465842"/>
            <a:ext cx="9143999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028"/>
            <a:ext cx="82808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24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0" y="1129298"/>
            <a:ext cx="9143999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1833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30362"/>
            <a:ext cx="3931920" cy="454183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630363"/>
            <a:ext cx="3931920" cy="45418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81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0" y="1130884"/>
            <a:ext cx="9143999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8341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6226"/>
            <a:ext cx="9144000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style!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9134352" cy="2235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84163" y="2235200"/>
            <a:ext cx="8574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Tato studijní opora</a:t>
            </a:r>
            <a:r>
              <a:rPr lang="cs-CZ" sz="1900" baseline="0" dirty="0" smtClean="0"/>
              <a:t> byla vytvořena v rámci projektu středoevropské centrum pro vytváření a realizaci inovovaných </a:t>
            </a:r>
            <a:r>
              <a:rPr lang="cs-CZ" sz="1900" baseline="0" dirty="0" err="1" smtClean="0"/>
              <a:t>technicko-ekonomických</a:t>
            </a:r>
            <a:r>
              <a:rPr lang="cs-CZ" sz="1900" baseline="0" dirty="0" smtClean="0"/>
              <a:t> studijních programů </a:t>
            </a:r>
          </a:p>
          <a:p>
            <a:r>
              <a:rPr lang="cs-CZ" sz="1900" baseline="0" dirty="0" smtClean="0"/>
              <a:t>(CZ.1.07/2.2.00/28.0301) financovaného z Evropského fondu regionálního rozvoje.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738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63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noProof="0" smtClean="0"/>
              <a:t>BW06/56 - STAVEBNÍ STROJE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4"/>
        </a:buClr>
        <a:buSzPct val="90000"/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22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4162" y="6437032"/>
            <a:ext cx="8723359" cy="365125"/>
          </a:xfrm>
        </p:spPr>
        <p:txBody>
          <a:bodyPr/>
          <a:lstStyle/>
          <a:p>
            <a:r>
              <a:rPr lang="en-US" dirty="0"/>
              <a:t>BW0</a:t>
            </a:r>
            <a:r>
              <a:rPr lang="cs-CZ" dirty="0"/>
              <a:t>6/56</a:t>
            </a:r>
            <a:r>
              <a:rPr lang="en-US" dirty="0"/>
              <a:t> – </a:t>
            </a:r>
            <a:r>
              <a:rPr lang="cs-CZ" dirty="0"/>
              <a:t>STAVEBNÍ STROJE					</a:t>
            </a:r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Svatava</a:t>
            </a:r>
            <a:r>
              <a:rPr lang="en-US" dirty="0"/>
              <a:t> </a:t>
            </a:r>
            <a:r>
              <a:rPr lang="en-US" dirty="0" err="1"/>
              <a:t>Henková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Dokončovací práce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8.Přednáška</a:t>
            </a:r>
            <a:endParaRPr lang="cs-CZ" dirty="0"/>
          </a:p>
        </p:txBody>
      </p:sp>
      <p:pic>
        <p:nvPicPr>
          <p:cNvPr id="1026" name="Picture 2" descr="C:\Users\Pája\Downloads\HRW2-kapitoly-21,22,23\makitatools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33" b="5633"/>
          <a:stretch/>
        </p:blipFill>
        <p:spPr bwMode="auto">
          <a:xfrm>
            <a:off x="0" y="1302804"/>
            <a:ext cx="9144000" cy="498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3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ája\Downloads\HRW2-kapitoly-21,22,23\obr8b-asb-portal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41" y="3888611"/>
            <a:ext cx="2686352" cy="249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ája\Downloads\HRW2-kapitoly-21,22,23\obr8a-rucni-naradi-eshop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7" y="3888611"/>
            <a:ext cx="4762048" cy="258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Řezání stavebních </a:t>
            </a:r>
            <a:r>
              <a:rPr lang="cs-CZ" dirty="0" smtClean="0"/>
              <a:t>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 řezání stavebních materiálů lze použít:</a:t>
            </a:r>
          </a:p>
          <a:p>
            <a:r>
              <a:rPr lang="cs-CZ" b="1" dirty="0" smtClean="0"/>
              <a:t>Tandemové pily</a:t>
            </a:r>
            <a:endParaRPr lang="cs-CZ" b="1" dirty="0"/>
          </a:p>
          <a:p>
            <a:pPr lvl="1"/>
            <a:r>
              <a:rPr lang="cs-CZ" dirty="0"/>
              <a:t>p</a:t>
            </a:r>
            <a:r>
              <a:rPr lang="cs-CZ" dirty="0" smtClean="0"/>
              <a:t>racovním </a:t>
            </a:r>
            <a:r>
              <a:rPr lang="cs-CZ" dirty="0"/>
              <a:t>nástrojem je protiběžný řezný </a:t>
            </a:r>
            <a:r>
              <a:rPr lang="cs-CZ" dirty="0" smtClean="0"/>
              <a:t>nůž</a:t>
            </a:r>
          </a:p>
          <a:p>
            <a:pPr lvl="1"/>
            <a:r>
              <a:rPr lang="cs-CZ" dirty="0" smtClean="0"/>
              <a:t>provedení </a:t>
            </a:r>
            <a:r>
              <a:rPr lang="cs-CZ" dirty="0"/>
              <a:t>je ruční a pohon je zajištěn </a:t>
            </a:r>
            <a:r>
              <a:rPr lang="cs-CZ" dirty="0" smtClean="0"/>
              <a:t>elektromotorem</a:t>
            </a:r>
          </a:p>
          <a:p>
            <a:pPr lvl="1"/>
            <a:r>
              <a:rPr lang="cs-CZ" dirty="0" smtClean="0"/>
              <a:t>používají </a:t>
            </a:r>
            <a:r>
              <a:rPr lang="cs-CZ" dirty="0"/>
              <a:t>se na řezání dřeva, sádrokartonu, plynobetonu a umělé </a:t>
            </a:r>
            <a:r>
              <a:rPr lang="cs-CZ" dirty="0" smtClean="0"/>
              <a:t>hmoty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3817530" y="6371995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www.rucni-naradi.cz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406332" y="6371995"/>
            <a:ext cx="10342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www.asb-portal.cz</a:t>
            </a:r>
          </a:p>
        </p:txBody>
      </p:sp>
    </p:spTree>
    <p:extLst>
      <p:ext uri="{BB962C8B-B14F-4D97-AF65-F5344CB8AC3E}">
        <p14:creationId xmlns:p14="http://schemas.microsoft.com/office/powerpoint/2010/main" val="216984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Vrtačky a vrtací </a:t>
            </a:r>
            <a:r>
              <a:rPr lang="cs-CZ" dirty="0" smtClean="0"/>
              <a:t>kladiva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Ruční elektrické vrtačky:</a:t>
            </a:r>
          </a:p>
          <a:p>
            <a:r>
              <a:rPr lang="cs-CZ" dirty="0"/>
              <a:t>p</a:t>
            </a:r>
            <a:r>
              <a:rPr lang="cs-CZ" dirty="0" smtClean="0"/>
              <a:t>oužívají </a:t>
            </a:r>
            <a:r>
              <a:rPr lang="cs-CZ" dirty="0"/>
              <a:t>se pro vrtání do stavebních konstrukcí nebo </a:t>
            </a:r>
            <a:r>
              <a:rPr lang="cs-CZ" dirty="0" smtClean="0"/>
              <a:t>materiálů</a:t>
            </a:r>
          </a:p>
          <a:p>
            <a:pPr lvl="1"/>
            <a:r>
              <a:rPr lang="cs-CZ" dirty="0" smtClean="0"/>
              <a:t>s </a:t>
            </a:r>
            <a:r>
              <a:rPr lang="cs-CZ" dirty="0"/>
              <a:t>příklepem </a:t>
            </a:r>
            <a:r>
              <a:rPr lang="cs-CZ" dirty="0" smtClean="0"/>
              <a:t>- do </a:t>
            </a:r>
            <a:r>
              <a:rPr lang="cs-CZ" dirty="0"/>
              <a:t>betonu a </a:t>
            </a:r>
            <a:r>
              <a:rPr lang="cs-CZ" dirty="0" smtClean="0"/>
              <a:t>jiných stavebních materiálů</a:t>
            </a:r>
          </a:p>
          <a:p>
            <a:pPr lvl="1"/>
            <a:r>
              <a:rPr lang="cs-CZ" dirty="0"/>
              <a:t>bez příklepu - pro vrtání do </a:t>
            </a:r>
            <a:r>
              <a:rPr lang="cs-CZ" dirty="0" smtClean="0"/>
              <a:t>kovů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pic>
        <p:nvPicPr>
          <p:cNvPr id="8194" name="Picture 2" descr="C:\Users\Pája\Downloads\HRW2-kapitoly-21,22,23\obr8b-bono-naradi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5" y="3919303"/>
            <a:ext cx="3662151" cy="251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ája\Downloads\HRW2-kapitoly-21,22,23\obr8a-elektricke-naradi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64" y="3919303"/>
            <a:ext cx="2785869" cy="251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079346" y="6405154"/>
            <a:ext cx="12586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www.elektricke-naradi.cz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03436" y="6405154"/>
            <a:ext cx="11047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www.bono-naradi.cz</a:t>
            </a:r>
          </a:p>
        </p:txBody>
      </p:sp>
    </p:spTree>
    <p:extLst>
      <p:ext uri="{BB962C8B-B14F-4D97-AF65-F5344CB8AC3E}">
        <p14:creationId xmlns:p14="http://schemas.microsoft.com/office/powerpoint/2010/main" val="336756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Vrtačky a vrtací </a:t>
            </a:r>
            <a:r>
              <a:rPr lang="cs-CZ" dirty="0" smtClean="0"/>
              <a:t>kladiva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399"/>
            <a:ext cx="8574087" cy="5015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Ruční elektrické vrtačky:</a:t>
            </a:r>
          </a:p>
          <a:p>
            <a:r>
              <a:rPr lang="cs-CZ" b="1" dirty="0"/>
              <a:t>Malé vrtačky</a:t>
            </a:r>
          </a:p>
          <a:p>
            <a:pPr lvl="1"/>
            <a:r>
              <a:rPr lang="cs-CZ" dirty="0"/>
              <a:t>výkon motoru 200 - 500 W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m. 1,3 </a:t>
            </a:r>
            <a:r>
              <a:rPr lang="cs-CZ" dirty="0"/>
              <a:t>- 2 </a:t>
            </a:r>
            <a:r>
              <a:rPr lang="cs-CZ" dirty="0" smtClean="0"/>
              <a:t>kg, </a:t>
            </a:r>
            <a:r>
              <a:rPr lang="cs-CZ" dirty="0"/>
              <a:t>průměr vrtu max. 13 </a:t>
            </a:r>
            <a:r>
              <a:rPr lang="cs-CZ" dirty="0" smtClean="0"/>
              <a:t>mm</a:t>
            </a:r>
            <a:endParaRPr lang="cs-CZ" dirty="0"/>
          </a:p>
          <a:p>
            <a:r>
              <a:rPr lang="cs-CZ" b="1" dirty="0" smtClean="0"/>
              <a:t>Střední </a:t>
            </a:r>
            <a:r>
              <a:rPr lang="cs-CZ" b="1" dirty="0"/>
              <a:t>vrtačky</a:t>
            </a:r>
          </a:p>
          <a:p>
            <a:pPr lvl="1"/>
            <a:r>
              <a:rPr lang="cs-CZ" dirty="0"/>
              <a:t>výkon motoru 500 - 800 W</a:t>
            </a:r>
          </a:p>
          <a:p>
            <a:pPr lvl="1"/>
            <a:r>
              <a:rPr lang="cs-CZ" dirty="0" smtClean="0"/>
              <a:t>hm. 2 </a:t>
            </a:r>
            <a:r>
              <a:rPr lang="cs-CZ" dirty="0"/>
              <a:t>- 2,6 </a:t>
            </a:r>
            <a:r>
              <a:rPr lang="cs-CZ" dirty="0" smtClean="0"/>
              <a:t>kg, průměr </a:t>
            </a:r>
            <a:r>
              <a:rPr lang="cs-CZ" dirty="0"/>
              <a:t>vrtu 13 - 20 mm</a:t>
            </a:r>
          </a:p>
          <a:p>
            <a:r>
              <a:rPr lang="cs-CZ" b="1" dirty="0" smtClean="0"/>
              <a:t>Těžké </a:t>
            </a:r>
            <a:r>
              <a:rPr lang="cs-CZ" b="1" dirty="0"/>
              <a:t>vrtačky</a:t>
            </a:r>
          </a:p>
          <a:p>
            <a:pPr lvl="1"/>
            <a:r>
              <a:rPr lang="cs-CZ" dirty="0"/>
              <a:t>výkon motoru 800 - 1100 W</a:t>
            </a:r>
          </a:p>
          <a:p>
            <a:pPr lvl="1"/>
            <a:r>
              <a:rPr lang="cs-CZ" dirty="0" smtClean="0"/>
              <a:t>hm. 2,6 </a:t>
            </a:r>
            <a:r>
              <a:rPr lang="cs-CZ" dirty="0"/>
              <a:t>- 7,5 </a:t>
            </a:r>
            <a:r>
              <a:rPr lang="cs-CZ" dirty="0" smtClean="0"/>
              <a:t>kg, </a:t>
            </a:r>
            <a:r>
              <a:rPr lang="cs-CZ" dirty="0"/>
              <a:t>průměr vrtu max. 32 </a:t>
            </a:r>
            <a:r>
              <a:rPr lang="cs-CZ" dirty="0" smtClean="0"/>
              <a:t>mm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8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ája\Downloads\HRW2-kapitoly-21,22,23\obr8c-naradi-hrebec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05" y="4689058"/>
            <a:ext cx="4030545" cy="19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ája\Downloads\HRW2-kapitoly-21,22,23\obr8b-rucni-naradi.cz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5" y="4650924"/>
            <a:ext cx="3962543" cy="19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Vrtačky a vrtací </a:t>
            </a:r>
            <a:r>
              <a:rPr lang="cs-CZ" dirty="0" smtClean="0"/>
              <a:t>kladiva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Vrtací kladiva:</a:t>
            </a:r>
            <a:endParaRPr lang="cs-CZ" b="1" dirty="0" smtClean="0"/>
          </a:p>
          <a:p>
            <a:r>
              <a:rPr lang="cs-CZ" dirty="0" smtClean="0"/>
              <a:t>používají se pro </a:t>
            </a:r>
            <a:r>
              <a:rPr lang="cs-CZ" dirty="0"/>
              <a:t>vrtání a sekání ve zdivu nebo v jiných stavebních </a:t>
            </a:r>
            <a:r>
              <a:rPr lang="cs-CZ" dirty="0" smtClean="0"/>
              <a:t>materiálech</a:t>
            </a:r>
          </a:p>
          <a:p>
            <a:r>
              <a:rPr lang="cs-CZ" dirty="0" smtClean="0"/>
              <a:t>pracují </a:t>
            </a:r>
            <a:r>
              <a:rPr lang="cs-CZ" dirty="0"/>
              <a:t>na principu rotace s příklepem nebo pouze </a:t>
            </a:r>
            <a:r>
              <a:rPr lang="cs-CZ" dirty="0" smtClean="0"/>
              <a:t>příklepu</a:t>
            </a:r>
          </a:p>
          <a:p>
            <a:pPr lvl="1"/>
            <a:r>
              <a:rPr lang="cs-CZ" dirty="0" smtClean="0"/>
              <a:t>pro </a:t>
            </a:r>
            <a:r>
              <a:rPr lang="cs-CZ" dirty="0"/>
              <a:t>vrtání do hloubky 400 mm i více se používají </a:t>
            </a:r>
            <a:r>
              <a:rPr lang="cs-CZ" dirty="0" err="1" smtClean="0"/>
              <a:t>tvrdokovové</a:t>
            </a:r>
            <a:r>
              <a:rPr lang="cs-CZ" dirty="0" smtClean="0"/>
              <a:t> vrtáky</a:t>
            </a:r>
          </a:p>
          <a:p>
            <a:pPr lvl="1"/>
            <a:r>
              <a:rPr lang="cs-CZ" dirty="0" smtClean="0"/>
              <a:t>pro </a:t>
            </a:r>
            <a:r>
              <a:rPr lang="cs-CZ" dirty="0"/>
              <a:t>bourací práce se používají sekáče a </a:t>
            </a:r>
            <a:r>
              <a:rPr lang="cs-CZ" dirty="0" smtClean="0"/>
              <a:t>špičáky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3472017" y="6437032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www.rucni-naradi.cz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334975" y="6437032"/>
            <a:ext cx="11689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www.naradi-hrebec.cz</a:t>
            </a:r>
          </a:p>
        </p:txBody>
      </p:sp>
    </p:spTree>
    <p:extLst>
      <p:ext uri="{BB962C8B-B14F-4D97-AF65-F5344CB8AC3E}">
        <p14:creationId xmlns:p14="http://schemas.microsoft.com/office/powerpoint/2010/main" val="288682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Vrtačky a vrtací </a:t>
            </a:r>
            <a:r>
              <a:rPr lang="cs-CZ" dirty="0" smtClean="0"/>
              <a:t>kladiva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887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Vrtací kladiva:</a:t>
            </a:r>
          </a:p>
          <a:p>
            <a:r>
              <a:rPr lang="cs-CZ" b="1" dirty="0"/>
              <a:t>Lehké vrtací kladiva</a:t>
            </a:r>
          </a:p>
          <a:p>
            <a:pPr lvl="1"/>
            <a:r>
              <a:rPr lang="cs-CZ" dirty="0"/>
              <a:t>hmotnost 2,3 - 4,5 kg</a:t>
            </a:r>
          </a:p>
          <a:p>
            <a:pPr lvl="1"/>
            <a:r>
              <a:rPr lang="cs-CZ" dirty="0"/>
              <a:t>průměr vrtu 4 - 26 mm</a:t>
            </a:r>
          </a:p>
          <a:p>
            <a:r>
              <a:rPr lang="cs-CZ" b="1" dirty="0"/>
              <a:t>Střední vrtací kladiva</a:t>
            </a:r>
          </a:p>
          <a:p>
            <a:pPr lvl="1"/>
            <a:r>
              <a:rPr lang="cs-CZ" dirty="0"/>
              <a:t>hmotnost 4,5 - 7,5 kg</a:t>
            </a:r>
          </a:p>
          <a:p>
            <a:pPr lvl="1"/>
            <a:r>
              <a:rPr lang="cs-CZ" dirty="0"/>
              <a:t>průměr vrtu 12 - 40 mm</a:t>
            </a:r>
          </a:p>
          <a:p>
            <a:r>
              <a:rPr lang="cs-CZ" b="1" dirty="0"/>
              <a:t>Těžké vrtací kladiva</a:t>
            </a:r>
          </a:p>
          <a:p>
            <a:pPr lvl="1"/>
            <a:r>
              <a:rPr lang="cs-CZ" dirty="0"/>
              <a:t>hmotnost 7,5 - 12,5 kg</a:t>
            </a:r>
          </a:p>
          <a:p>
            <a:pPr lvl="1"/>
            <a:r>
              <a:rPr lang="cs-CZ" dirty="0"/>
              <a:t>průměr vrtu max. 50 mm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1266" name="Picture 2" descr="C:\Users\Pája\Downloads\HRW2-kapitoly-21,22,23\obr8f-rapa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5" r="14359"/>
          <a:stretch/>
        </p:blipFill>
        <p:spPr bwMode="auto">
          <a:xfrm>
            <a:off x="5158282" y="2306471"/>
            <a:ext cx="3071318" cy="40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411793" y="6327870"/>
            <a:ext cx="8451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www.rapa.cz</a:t>
            </a:r>
          </a:p>
        </p:txBody>
      </p:sp>
    </p:spTree>
    <p:extLst>
      <p:ext uri="{BB962C8B-B14F-4D97-AF65-F5344CB8AC3E}">
        <p14:creationId xmlns:p14="http://schemas.microsoft.com/office/powerpoint/2010/main" val="149810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Broušení 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K broušení materiálů na stavbách se nejčastěji využívají brusky.</a:t>
            </a:r>
          </a:p>
          <a:p>
            <a:r>
              <a:rPr lang="cs-CZ" b="1" dirty="0" smtClean="0"/>
              <a:t>Ruční úhlové brusky</a:t>
            </a:r>
          </a:p>
          <a:p>
            <a:pPr lvl="1"/>
            <a:r>
              <a:rPr lang="cs-CZ" dirty="0"/>
              <a:t>pracovním nástrojem je brusný kotouč</a:t>
            </a:r>
          </a:p>
          <a:p>
            <a:pPr lvl="1"/>
            <a:r>
              <a:rPr lang="cs-CZ" dirty="0" smtClean="0"/>
              <a:t>brousí </a:t>
            </a:r>
            <a:r>
              <a:rPr lang="cs-CZ" dirty="0"/>
              <a:t>beton, kamen, ocel</a:t>
            </a:r>
            <a:r>
              <a:rPr lang="cs-CZ" dirty="0" smtClean="0"/>
              <a:t>, dřevo,…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2290" name="Picture 2" descr="C:\Users\Pája\Downloads\HRW2-kapitoly-21,22,23\obr8a-rucni-naradi.cz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5" y="3991867"/>
            <a:ext cx="3575713" cy="234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ája\Downloads\HRW2-kapitoly-21,22,23\obr8c-tccad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00" y="3991867"/>
            <a:ext cx="3515335" cy="234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048937" y="6333959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www.rucni-naradi.cz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579378" y="6309217"/>
            <a:ext cx="8739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www.tccad.cz</a:t>
            </a:r>
          </a:p>
        </p:txBody>
      </p:sp>
    </p:spTree>
    <p:extLst>
      <p:ext uri="{BB962C8B-B14F-4D97-AF65-F5344CB8AC3E}">
        <p14:creationId xmlns:p14="http://schemas.microsoft.com/office/powerpoint/2010/main" val="322389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Broušení 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K broušení materiálů na stavbách se nejčastěji využívají brusky.</a:t>
            </a:r>
          </a:p>
          <a:p>
            <a:r>
              <a:rPr lang="cs-CZ" b="1" dirty="0" smtClean="0"/>
              <a:t>Vibrační brusky</a:t>
            </a:r>
          </a:p>
          <a:p>
            <a:pPr lvl="1"/>
            <a:r>
              <a:rPr lang="cs-CZ" dirty="0"/>
              <a:t>pracovní nástroj je brusná deska +</a:t>
            </a:r>
            <a:r>
              <a:rPr lang="cs-CZ" dirty="0" smtClean="0"/>
              <a:t> </a:t>
            </a:r>
            <a:r>
              <a:rPr lang="cs-CZ" dirty="0"/>
              <a:t>brusný papír</a:t>
            </a:r>
          </a:p>
          <a:p>
            <a:pPr lvl="1"/>
            <a:r>
              <a:rPr lang="cs-CZ" dirty="0"/>
              <a:t>používají se na broušení dřevěných </a:t>
            </a:r>
            <a:r>
              <a:rPr lang="cs-CZ" dirty="0" smtClean="0"/>
              <a:t>povrchů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026" name="Picture 2" descr="C:\Users\Pája\škola\III.SEMESTR\3ST\obr8b-rucni-naradi.cz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1" y="4002206"/>
            <a:ext cx="3682230" cy="22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ája\škola\III.SEMESTR\3ST\obr8d-rucni-naradi.cz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4"/>
          <a:stretch/>
        </p:blipFill>
        <p:spPr bwMode="auto">
          <a:xfrm>
            <a:off x="5163403" y="3917077"/>
            <a:ext cx="3048000" cy="244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111422" y="6344699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www.rucni-naradi.cz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67309" y="6344699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www.rucni-naradi.cz</a:t>
            </a:r>
          </a:p>
        </p:txBody>
      </p:sp>
    </p:spTree>
    <p:extLst>
      <p:ext uri="{BB962C8B-B14F-4D97-AF65-F5344CB8AC3E}">
        <p14:creationId xmlns:p14="http://schemas.microsoft.com/office/powerpoint/2010/main" val="40433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Broušení 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K broušení materiálů na stavbách se nejčastěji využívají brusky.</a:t>
            </a:r>
          </a:p>
          <a:p>
            <a:r>
              <a:rPr lang="cs-CZ" b="1" dirty="0"/>
              <a:t>Excentrické brusky</a:t>
            </a:r>
          </a:p>
          <a:p>
            <a:pPr lvl="1"/>
            <a:r>
              <a:rPr lang="cs-CZ" dirty="0"/>
              <a:t>brusné kotouče vykonávají dva druhy pohybu - rotační a excentrický posuv</a:t>
            </a:r>
          </a:p>
          <a:p>
            <a:pPr lvl="1"/>
            <a:r>
              <a:rPr lang="cs-CZ" dirty="0"/>
              <a:t>používají se pro hrubé i jemné broušení a leštění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050" name="Picture 2" descr="C:\Users\Pája\Downloads\obr8b-rucni-naradi.cz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1" y="4196036"/>
            <a:ext cx="3321845" cy="215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ája\Downloads\obr8c-technikaatrh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34" y="4248613"/>
            <a:ext cx="3144568" cy="20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940645" y="6324028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www.rucni-naradi.cz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026021" y="6323139"/>
            <a:ext cx="11112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www.technikaatrh.cz</a:t>
            </a:r>
          </a:p>
        </p:txBody>
      </p:sp>
    </p:spTree>
    <p:extLst>
      <p:ext uri="{BB962C8B-B14F-4D97-AF65-F5344CB8AC3E}">
        <p14:creationId xmlns:p14="http://schemas.microsoft.com/office/powerpoint/2010/main" val="290139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ája\Downloads\obr8a-boschtools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4410"/>
          <a:stretch/>
        </p:blipFill>
        <p:spPr bwMode="auto">
          <a:xfrm>
            <a:off x="4278967" y="4583793"/>
            <a:ext cx="3554748" cy="221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Klempířské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Pro klempířské práce se převážně používají:</a:t>
            </a:r>
          </a:p>
          <a:p>
            <a:r>
              <a:rPr lang="cs-CZ" b="1" dirty="0" smtClean="0"/>
              <a:t>Ohýbačky plechů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Stříhačky plechů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6861636" y="4303592"/>
            <a:ext cx="95250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www.profimk.eu</a:t>
            </a:r>
          </a:p>
        </p:txBody>
      </p:sp>
      <p:pic>
        <p:nvPicPr>
          <p:cNvPr id="3074" name="Picture 2" descr="C:\Users\Pája\Downloads\obr8-profimk.eu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68" y="1950274"/>
            <a:ext cx="3519436" cy="241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845899" y="6252785"/>
            <a:ext cx="1059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www.boschtools.cz</a:t>
            </a:r>
          </a:p>
        </p:txBody>
      </p:sp>
    </p:spTree>
    <p:extLst>
      <p:ext uri="{BB962C8B-B14F-4D97-AF65-F5344CB8AC3E}">
        <p14:creationId xmlns:p14="http://schemas.microsoft.com/office/powerpoint/2010/main" val="295352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Klempířské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Ohýbačky plechů:</a:t>
            </a:r>
          </a:p>
          <a:p>
            <a:r>
              <a:rPr lang="cs-CZ" dirty="0" smtClean="0"/>
              <a:t>jednoduché </a:t>
            </a:r>
            <a:r>
              <a:rPr lang="cs-CZ" dirty="0"/>
              <a:t>stroje </a:t>
            </a:r>
            <a:r>
              <a:rPr lang="cs-CZ" dirty="0" smtClean="0"/>
              <a:t>které </a:t>
            </a:r>
            <a:r>
              <a:rPr lang="cs-CZ" dirty="0"/>
              <a:t>se používají na ohýbání </a:t>
            </a:r>
            <a:r>
              <a:rPr lang="cs-CZ" dirty="0" smtClean="0"/>
              <a:t>plechů</a:t>
            </a:r>
          </a:p>
          <a:p>
            <a:r>
              <a:rPr lang="cs-CZ" dirty="0" smtClean="0"/>
              <a:t>ohýbací </a:t>
            </a:r>
            <a:r>
              <a:rPr lang="cs-CZ" dirty="0"/>
              <a:t>úhel je až 145</a:t>
            </a:r>
            <a:r>
              <a:rPr lang="cs-CZ" dirty="0" smtClean="0"/>
              <a:t>°</a:t>
            </a:r>
          </a:p>
          <a:p>
            <a:r>
              <a:rPr lang="cs-CZ" dirty="0"/>
              <a:t>o</a:t>
            </a:r>
            <a:r>
              <a:rPr lang="cs-CZ" dirty="0" smtClean="0"/>
              <a:t>hyb </a:t>
            </a:r>
            <a:r>
              <a:rPr lang="cs-CZ" dirty="0"/>
              <a:t>je prováděn pomocí přední ohýbací </a:t>
            </a:r>
            <a:r>
              <a:rPr lang="cs-CZ" dirty="0" smtClean="0"/>
              <a:t>čelisti</a:t>
            </a:r>
          </a:p>
          <a:p>
            <a:r>
              <a:rPr lang="cs-CZ" dirty="0"/>
              <a:t>nevýhodou ohýbaček je jejich nepřesnost při kusové výrobě</a:t>
            </a:r>
          </a:p>
          <a:p>
            <a:r>
              <a:rPr lang="cs-CZ" dirty="0"/>
              <a:t>použití nachází v zámečnických dílnách, údržbářských provozech, pro klempířské práce a v </a:t>
            </a:r>
            <a:r>
              <a:rPr lang="cs-CZ" dirty="0" smtClean="0"/>
              <a:t>opravnách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Dokončovací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399"/>
            <a:ext cx="8574087" cy="5252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Stroje pro dokončovací práce dělíme podle vztahu k jednotlivým profesím:</a:t>
            </a:r>
          </a:p>
          <a:p>
            <a:r>
              <a:rPr lang="cs-CZ" b="1" dirty="0"/>
              <a:t>Pro zedníky, obkladače, dlaždiče </a:t>
            </a:r>
            <a:endParaRPr lang="cs-CZ" dirty="0"/>
          </a:p>
          <a:p>
            <a:pPr lvl="1"/>
            <a:r>
              <a:rPr lang="cs-CZ" dirty="0" smtClean="0"/>
              <a:t>vrtačky, </a:t>
            </a:r>
            <a:r>
              <a:rPr lang="cs-CZ" dirty="0"/>
              <a:t>dlabačky do </a:t>
            </a:r>
            <a:r>
              <a:rPr lang="cs-CZ" dirty="0" smtClean="0"/>
              <a:t>zdí, řezačky </a:t>
            </a:r>
            <a:r>
              <a:rPr lang="cs-CZ" dirty="0"/>
              <a:t>na obklady a </a:t>
            </a:r>
            <a:r>
              <a:rPr lang="cs-CZ" dirty="0" smtClean="0"/>
              <a:t>dlaždice, …</a:t>
            </a:r>
            <a:endParaRPr lang="cs-CZ" dirty="0"/>
          </a:p>
          <a:p>
            <a:r>
              <a:rPr lang="cs-CZ" b="1" dirty="0"/>
              <a:t>Pro tesaře, stolaře, parketáře</a:t>
            </a:r>
            <a:endParaRPr lang="cs-CZ" dirty="0"/>
          </a:p>
          <a:p>
            <a:pPr lvl="1"/>
            <a:r>
              <a:rPr lang="cs-CZ" dirty="0"/>
              <a:t>pily, vrtačky, brusky, </a:t>
            </a:r>
            <a:r>
              <a:rPr lang="cs-CZ" dirty="0" smtClean="0"/>
              <a:t>hoblíky, …</a:t>
            </a:r>
            <a:endParaRPr lang="cs-CZ" dirty="0"/>
          </a:p>
          <a:p>
            <a:r>
              <a:rPr lang="cs-CZ" b="1" dirty="0"/>
              <a:t>Pro malíře, natěrače, tapetáře</a:t>
            </a:r>
            <a:endParaRPr lang="cs-CZ" dirty="0"/>
          </a:p>
          <a:p>
            <a:pPr lvl="1"/>
            <a:r>
              <a:rPr lang="cs-CZ" dirty="0"/>
              <a:t>míchačky barev, stříkací soupravy a </a:t>
            </a:r>
            <a:r>
              <a:rPr lang="cs-CZ" dirty="0" smtClean="0"/>
              <a:t>pistole, …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BW06/56 - STAVEBNÍ STROJE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1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ája\Downloads\obr8b-elektricke-naradi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48"/>
          <a:stretch/>
        </p:blipFill>
        <p:spPr bwMode="auto">
          <a:xfrm>
            <a:off x="2715904" y="3480179"/>
            <a:ext cx="3709656" cy="316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Klempířské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Stříhačky plechů:</a:t>
            </a:r>
          </a:p>
          <a:p>
            <a:r>
              <a:rPr lang="cs-CZ" dirty="0" smtClean="0"/>
              <a:t>na </a:t>
            </a:r>
            <a:r>
              <a:rPr lang="cs-CZ" dirty="0"/>
              <a:t>stříhání plechů pro dosažení požadovaného tvaru se používají nůžky na </a:t>
            </a:r>
            <a:r>
              <a:rPr lang="cs-CZ" dirty="0" smtClean="0"/>
              <a:t>plech</a:t>
            </a:r>
          </a:p>
          <a:p>
            <a:r>
              <a:rPr lang="cs-CZ" dirty="0" smtClean="0"/>
              <a:t>pohon </a:t>
            </a:r>
            <a:r>
              <a:rPr lang="cs-CZ" dirty="0"/>
              <a:t>může být pneumatický, elektrický, případně v provedení s dobíjecím </a:t>
            </a:r>
            <a:r>
              <a:rPr lang="cs-CZ" dirty="0" smtClean="0"/>
              <a:t>akumulátorem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166882" y="6347902"/>
            <a:ext cx="12586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www.elektricke-naradi.cz</a:t>
            </a:r>
          </a:p>
        </p:txBody>
      </p:sp>
    </p:spTree>
    <p:extLst>
      <p:ext uri="{BB962C8B-B14F-4D97-AF65-F5344CB8AC3E}">
        <p14:creationId xmlns:p14="http://schemas.microsoft.com/office/powerpoint/2010/main" val="9671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Klempířské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Stříhačky plechů:</a:t>
            </a:r>
          </a:p>
          <a:p>
            <a:r>
              <a:rPr lang="cs-CZ" dirty="0" smtClean="0"/>
              <a:t>stříhání </a:t>
            </a:r>
            <a:r>
              <a:rPr lang="cs-CZ" dirty="0"/>
              <a:t>se provádí pomocí dvou protiběžných </a:t>
            </a:r>
            <a:r>
              <a:rPr lang="cs-CZ" dirty="0" smtClean="0"/>
              <a:t>nožů, </a:t>
            </a:r>
            <a:br>
              <a:rPr lang="cs-CZ" dirty="0" smtClean="0"/>
            </a:br>
            <a:r>
              <a:rPr lang="cs-CZ" dirty="0" smtClean="0"/>
              <a:t>z </a:t>
            </a:r>
            <a:r>
              <a:rPr lang="cs-CZ" dirty="0"/>
              <a:t>nichž jeden je pohyblivý a druhý </a:t>
            </a:r>
            <a:r>
              <a:rPr lang="cs-CZ" dirty="0" smtClean="0"/>
              <a:t>nepohyblivý</a:t>
            </a:r>
          </a:p>
          <a:p>
            <a:r>
              <a:rPr lang="cs-CZ" dirty="0" smtClean="0"/>
              <a:t>tloušťka </a:t>
            </a:r>
            <a:r>
              <a:rPr lang="cs-CZ" dirty="0"/>
              <a:t>stříhaného ocelového plechu může být až 4,5 mm, a hliníkového plechu až 5,5 </a:t>
            </a:r>
            <a:r>
              <a:rPr lang="cs-CZ" dirty="0" smtClean="0"/>
              <a:t>mm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122" name="Picture 2" descr="C:\Users\Pája\Downloads\obr8c-boschtools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65" y="3957334"/>
            <a:ext cx="3810000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07526" y="6476120"/>
            <a:ext cx="11288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www.boschtools.com</a:t>
            </a:r>
          </a:p>
        </p:txBody>
      </p:sp>
    </p:spTree>
    <p:extLst>
      <p:ext uri="{BB962C8B-B14F-4D97-AF65-F5344CB8AC3E}">
        <p14:creationId xmlns:p14="http://schemas.microsoft.com/office/powerpoint/2010/main" val="3529538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Spojovací a kotvící </a:t>
            </a:r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Používá se při montážních pracích a dělí se na:</a:t>
            </a:r>
            <a:endParaRPr lang="cs-CZ" b="1" dirty="0" smtClean="0"/>
          </a:p>
          <a:p>
            <a:r>
              <a:rPr lang="cs-CZ" dirty="0" smtClean="0"/>
              <a:t>Mechanické kotvy</a:t>
            </a:r>
          </a:p>
          <a:p>
            <a:r>
              <a:rPr lang="cs-CZ" dirty="0" smtClean="0"/>
              <a:t>Tmelené kotvy</a:t>
            </a:r>
          </a:p>
          <a:p>
            <a:r>
              <a:rPr lang="cs-CZ" dirty="0" smtClean="0"/>
              <a:t>Tvarový styk</a:t>
            </a:r>
          </a:p>
          <a:p>
            <a:r>
              <a:rPr lang="cs-CZ" dirty="0" smtClean="0"/>
              <a:t>Injekční technika</a:t>
            </a:r>
          </a:p>
          <a:p>
            <a:r>
              <a:rPr lang="cs-CZ" dirty="0" smtClean="0"/>
              <a:t>Vstřelování kotev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6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Spojovací a kotvící </a:t>
            </a:r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Mechanické kotvy:</a:t>
            </a:r>
          </a:p>
          <a:p>
            <a:r>
              <a:rPr lang="cs-CZ" dirty="0"/>
              <a:t>o</a:t>
            </a:r>
            <a:r>
              <a:rPr lang="cs-CZ" dirty="0" smtClean="0"/>
              <a:t>sazují </a:t>
            </a:r>
            <a:r>
              <a:rPr lang="cs-CZ" dirty="0"/>
              <a:t>se do předem vyvrtaných otvorů </a:t>
            </a:r>
            <a:r>
              <a:rPr lang="cs-CZ" dirty="0" smtClean="0"/>
              <a:t>požadované šířky</a:t>
            </a:r>
          </a:p>
          <a:p>
            <a:r>
              <a:rPr lang="cs-CZ" dirty="0" smtClean="0"/>
              <a:t>skládají </a:t>
            </a:r>
            <a:r>
              <a:rPr lang="cs-CZ" dirty="0"/>
              <a:t>se </a:t>
            </a:r>
            <a:r>
              <a:rPr lang="cs-CZ" dirty="0" smtClean="0"/>
              <a:t>z hmoždinek </a:t>
            </a:r>
            <a:r>
              <a:rPr lang="cs-CZ" dirty="0"/>
              <a:t>nebo kotev a </a:t>
            </a:r>
            <a:r>
              <a:rPr lang="cs-CZ" dirty="0" smtClean="0"/>
              <a:t>vrutů</a:t>
            </a:r>
          </a:p>
          <a:p>
            <a:r>
              <a:rPr lang="cs-CZ" dirty="0" smtClean="0"/>
              <a:t>hmoždinka </a:t>
            </a:r>
            <a:r>
              <a:rPr lang="cs-CZ" dirty="0"/>
              <a:t>nebo kotva se osadí do vyvrtaného otvoru a šroubováním vrutu </a:t>
            </a:r>
            <a:r>
              <a:rPr lang="cs-CZ" dirty="0" smtClean="0"/>
              <a:t>se rozšiřuje, </a:t>
            </a:r>
            <a:r>
              <a:rPr lang="cs-CZ" dirty="0"/>
              <a:t>což brání vytažení </a:t>
            </a:r>
            <a:r>
              <a:rPr lang="cs-CZ" dirty="0" smtClean="0"/>
              <a:t>hmoždinky </a:t>
            </a:r>
            <a:r>
              <a:rPr lang="cs-CZ" dirty="0"/>
              <a:t>z </a:t>
            </a:r>
            <a:r>
              <a:rPr lang="cs-CZ" dirty="0" smtClean="0"/>
              <a:t>otvoru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6146" name="Picture 2" descr="C:\Users\Pája\Downloads\obr8a-ceskykutil.c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8" b="28410"/>
          <a:stretch/>
        </p:blipFill>
        <p:spPr bwMode="auto">
          <a:xfrm>
            <a:off x="762000" y="4212447"/>
            <a:ext cx="7620000" cy="222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392480" y="6437032"/>
            <a:ext cx="10246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www.ceskykutil.cz</a:t>
            </a:r>
          </a:p>
        </p:txBody>
      </p:sp>
    </p:spTree>
    <p:extLst>
      <p:ext uri="{BB962C8B-B14F-4D97-AF65-F5344CB8AC3E}">
        <p14:creationId xmlns:p14="http://schemas.microsoft.com/office/powerpoint/2010/main" val="139104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Spojovací a kotvící </a:t>
            </a:r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Tmelené kotvy:</a:t>
            </a:r>
            <a:endParaRPr lang="cs-CZ" b="1" dirty="0" smtClean="0"/>
          </a:p>
          <a:p>
            <a:r>
              <a:rPr lang="cs-CZ" dirty="0"/>
              <a:t>d</a:t>
            </a:r>
            <a:r>
              <a:rPr lang="cs-CZ" dirty="0" smtClean="0"/>
              <a:t>o </a:t>
            </a:r>
            <a:r>
              <a:rPr lang="cs-CZ" dirty="0"/>
              <a:t>předem vyvrtaného otvoru se vkládá patrona s tmelem, do kterého </a:t>
            </a:r>
            <a:r>
              <a:rPr lang="cs-CZ" dirty="0" smtClean="0"/>
              <a:t>se zatlačí </a:t>
            </a:r>
            <a:r>
              <a:rPr lang="cs-CZ" dirty="0"/>
              <a:t>kotevní </a:t>
            </a:r>
            <a:r>
              <a:rPr lang="cs-CZ" dirty="0" smtClean="0"/>
              <a:t>čep</a:t>
            </a:r>
          </a:p>
          <a:p>
            <a:r>
              <a:rPr lang="cs-CZ" dirty="0"/>
              <a:t>p</a:t>
            </a:r>
            <a:r>
              <a:rPr lang="cs-CZ" dirty="0" smtClean="0"/>
              <a:t>o ztuhnutí tmelu (20 – 60 min) je </a:t>
            </a:r>
            <a:r>
              <a:rPr lang="cs-CZ" dirty="0"/>
              <a:t>spojení </a:t>
            </a:r>
            <a:r>
              <a:rPr lang="cs-CZ" dirty="0" smtClean="0"/>
              <a:t>pevné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7170" name="Picture 2" descr="C:\Users\Pája\Downloads\obr8-grandax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b="2884"/>
          <a:stretch/>
        </p:blipFill>
        <p:spPr bwMode="auto">
          <a:xfrm>
            <a:off x="1528547" y="3604326"/>
            <a:ext cx="6005015" cy="281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77073" y="6398622"/>
            <a:ext cx="9701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www.grandax.cz</a:t>
            </a:r>
          </a:p>
        </p:txBody>
      </p:sp>
    </p:spTree>
    <p:extLst>
      <p:ext uri="{BB962C8B-B14F-4D97-AF65-F5344CB8AC3E}">
        <p14:creationId xmlns:p14="http://schemas.microsoft.com/office/powerpoint/2010/main" val="190740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ája\Downloads\obr8a-kassel-eshop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08" y="3948051"/>
            <a:ext cx="3554604" cy="278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Spojovací a kotvící </a:t>
            </a:r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Tvarový styk:</a:t>
            </a:r>
          </a:p>
          <a:p>
            <a:r>
              <a:rPr lang="cs-CZ" dirty="0"/>
              <a:t>p</a:t>
            </a:r>
            <a:r>
              <a:rPr lang="cs-CZ" dirty="0" smtClean="0"/>
              <a:t>oužívá </a:t>
            </a:r>
            <a:r>
              <a:rPr lang="cs-CZ" dirty="0"/>
              <a:t>se v případě, </a:t>
            </a:r>
            <a:r>
              <a:rPr lang="cs-CZ" dirty="0" smtClean="0"/>
              <a:t>kdy </a:t>
            </a:r>
            <a:r>
              <a:rPr lang="cs-CZ" dirty="0"/>
              <a:t>materiál vykazuje malou únosnost, nízký odpor proti vytržení nebo malou </a:t>
            </a:r>
            <a:r>
              <a:rPr lang="cs-CZ" dirty="0" smtClean="0"/>
              <a:t>tloušťku</a:t>
            </a:r>
          </a:p>
          <a:p>
            <a:r>
              <a:rPr lang="cs-CZ" dirty="0" smtClean="0"/>
              <a:t>vlivem shrnování při šroubování se vytváří </a:t>
            </a:r>
            <a:r>
              <a:rPr lang="cs-CZ" dirty="0"/>
              <a:t>mezikruží, které zvyšuje odpor proti vytržení </a:t>
            </a:r>
            <a:r>
              <a:rPr lang="cs-CZ" dirty="0" smtClean="0"/>
              <a:t>hmoždinky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86344" y="6437032"/>
            <a:ext cx="11464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www.kassel-eshop.cz</a:t>
            </a:r>
          </a:p>
        </p:txBody>
      </p:sp>
    </p:spTree>
    <p:extLst>
      <p:ext uri="{BB962C8B-B14F-4D97-AF65-F5344CB8AC3E}">
        <p14:creationId xmlns:p14="http://schemas.microsoft.com/office/powerpoint/2010/main" val="262188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ája\Downloads\obr8-houpi.c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72" y="4022774"/>
            <a:ext cx="4000552" cy="264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Spojovací a kotvící </a:t>
            </a:r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Injekční technika:</a:t>
            </a:r>
          </a:p>
          <a:p>
            <a:r>
              <a:rPr lang="cs-CZ" dirty="0"/>
              <a:t>p</a:t>
            </a:r>
            <a:r>
              <a:rPr lang="cs-CZ" dirty="0" smtClean="0"/>
              <a:t>oužívá </a:t>
            </a:r>
            <a:r>
              <a:rPr lang="cs-CZ" dirty="0"/>
              <a:t>se pro kotvení v dutých a málo pevných </a:t>
            </a:r>
            <a:r>
              <a:rPr lang="cs-CZ" dirty="0" smtClean="0"/>
              <a:t>materiálech</a:t>
            </a:r>
          </a:p>
          <a:p>
            <a:r>
              <a:rPr lang="cs-CZ" dirty="0" smtClean="0"/>
              <a:t>do </a:t>
            </a:r>
            <a:r>
              <a:rPr lang="cs-CZ" dirty="0"/>
              <a:t>otvoru se vloží pružné </a:t>
            </a:r>
            <a:r>
              <a:rPr lang="cs-CZ" dirty="0" smtClean="0"/>
              <a:t>síťové </a:t>
            </a:r>
            <a:r>
              <a:rPr lang="cs-CZ" dirty="0"/>
              <a:t>pouzdro a naplní </a:t>
            </a:r>
            <a:r>
              <a:rPr lang="cs-CZ" dirty="0" smtClean="0"/>
              <a:t>se rozpínavým tmelem, </a:t>
            </a:r>
            <a:r>
              <a:rPr lang="cs-CZ" dirty="0"/>
              <a:t>do kterého se ihned vloží hmoždinka nebo kotevní </a:t>
            </a:r>
            <a:r>
              <a:rPr lang="cs-CZ" dirty="0" smtClean="0"/>
              <a:t>šroub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6050768" y="6603843"/>
            <a:ext cx="8803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www.houpi.cz</a:t>
            </a:r>
          </a:p>
        </p:txBody>
      </p:sp>
    </p:spTree>
    <p:extLst>
      <p:ext uri="{BB962C8B-B14F-4D97-AF65-F5344CB8AC3E}">
        <p14:creationId xmlns:p14="http://schemas.microsoft.com/office/powerpoint/2010/main" val="165890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ája\Downloads\obr8b-e-pujc.cz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26" y="4002087"/>
            <a:ext cx="3130455" cy="272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Spojovací a kotvící </a:t>
            </a:r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Vstřelování kotev:</a:t>
            </a:r>
          </a:p>
          <a:p>
            <a:r>
              <a:rPr lang="cs-CZ" dirty="0" smtClean="0"/>
              <a:t>kotvení </a:t>
            </a:r>
            <a:r>
              <a:rPr lang="cs-CZ" dirty="0"/>
              <a:t>vstřelováním je způsob osazování kotvících hřebů, pří kterém je </a:t>
            </a:r>
            <a:r>
              <a:rPr lang="cs-CZ" dirty="0" smtClean="0"/>
              <a:t>kotevnímu hřebu udělena </a:t>
            </a:r>
            <a:r>
              <a:rPr lang="cs-CZ" dirty="0"/>
              <a:t>kinetická energie a hřeb vniká do </a:t>
            </a:r>
            <a:r>
              <a:rPr lang="cs-CZ" dirty="0" smtClean="0"/>
              <a:t>materiálu</a:t>
            </a:r>
          </a:p>
          <a:p>
            <a:r>
              <a:rPr lang="cs-CZ" dirty="0" smtClean="0"/>
              <a:t>nelze </a:t>
            </a:r>
            <a:r>
              <a:rPr lang="cs-CZ" dirty="0"/>
              <a:t>provádět do křehkých, pružných a málo pevných </a:t>
            </a:r>
            <a:r>
              <a:rPr lang="cs-CZ" dirty="0" smtClean="0"/>
              <a:t>materiálů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3494898" y="6673334"/>
            <a:ext cx="9012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www.e-pujc.cz</a:t>
            </a:r>
          </a:p>
        </p:txBody>
      </p:sp>
      <p:pic>
        <p:nvPicPr>
          <p:cNvPr id="10243" name="Picture 3" descr="C:\Users\Pája\Downloads\obr8a-idewalt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291" y="4002086"/>
            <a:ext cx="2518604" cy="267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709230" y="6638468"/>
            <a:ext cx="9316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www.idewalt.cz</a:t>
            </a:r>
          </a:p>
        </p:txBody>
      </p:sp>
    </p:spTree>
    <p:extLst>
      <p:ext uri="{BB962C8B-B14F-4D97-AF65-F5344CB8AC3E}">
        <p14:creationId xmlns:p14="http://schemas.microsoft.com/office/powerpoint/2010/main" val="171850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Spojovací a kotvící </a:t>
            </a:r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Vstřelování kotev:</a:t>
            </a:r>
          </a:p>
          <a:p>
            <a:r>
              <a:rPr lang="cs-CZ" b="1" dirty="0"/>
              <a:t>Vstřelovací pistole s přímým vstřelováním</a:t>
            </a:r>
          </a:p>
          <a:p>
            <a:pPr lvl="1"/>
            <a:r>
              <a:rPr lang="cs-CZ" dirty="0"/>
              <a:t>kotevní hřeb se v hlavni nachází u nábojky a je vystřelen tlakem </a:t>
            </a:r>
            <a:r>
              <a:rPr lang="cs-CZ" dirty="0" smtClean="0"/>
              <a:t>plynů</a:t>
            </a:r>
            <a:endParaRPr lang="cs-CZ" dirty="0"/>
          </a:p>
          <a:p>
            <a:pPr lvl="1"/>
            <a:r>
              <a:rPr lang="cs-CZ" dirty="0"/>
              <a:t>+ rychlost až 500 m/s</a:t>
            </a:r>
          </a:p>
          <a:p>
            <a:pPr lvl="1"/>
            <a:r>
              <a:rPr lang="cs-CZ" dirty="0"/>
              <a:t>− v současnosti je tento systém zakázán vzhledem k možnosti odražení hřebu od nerovného </a:t>
            </a:r>
            <a:r>
              <a:rPr lang="cs-CZ" dirty="0" smtClean="0"/>
              <a:t>povrchu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2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Spojovací a kotvící </a:t>
            </a:r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Vstřelování kotev:</a:t>
            </a:r>
          </a:p>
          <a:p>
            <a:r>
              <a:rPr lang="cs-CZ" b="1" dirty="0"/>
              <a:t>Vstřelovací pistole s nepřímým vstřelováním</a:t>
            </a:r>
          </a:p>
          <a:p>
            <a:pPr lvl="1"/>
            <a:r>
              <a:rPr lang="cs-CZ" dirty="0"/>
              <a:t>kotevní hřeb se nachází v přední části hlavně a je zatlačován do materiálu </a:t>
            </a:r>
            <a:r>
              <a:rPr lang="cs-CZ" dirty="0" smtClean="0"/>
              <a:t>pístem, </a:t>
            </a:r>
            <a:r>
              <a:rPr lang="cs-CZ" dirty="0"/>
              <a:t>na který působí tlak </a:t>
            </a:r>
            <a:r>
              <a:rPr lang="cs-CZ" dirty="0" smtClean="0"/>
              <a:t>plynů</a:t>
            </a:r>
          </a:p>
          <a:p>
            <a:pPr lvl="1"/>
            <a:r>
              <a:rPr lang="cs-CZ" dirty="0" smtClean="0"/>
              <a:t>rychlost </a:t>
            </a:r>
            <a:r>
              <a:rPr lang="cs-CZ" dirty="0"/>
              <a:t>až 50 m/s</a:t>
            </a:r>
          </a:p>
          <a:p>
            <a:pPr lvl="1"/>
            <a:r>
              <a:rPr lang="cs-CZ" dirty="0"/>
              <a:t>+ při nárazu na </a:t>
            </a:r>
            <a:r>
              <a:rPr lang="cs-CZ" dirty="0" smtClean="0"/>
              <a:t>nerovný </a:t>
            </a:r>
            <a:r>
              <a:rPr lang="cs-CZ" dirty="0"/>
              <a:t>povrch </a:t>
            </a:r>
            <a:r>
              <a:rPr lang="cs-CZ" dirty="0" smtClean="0"/>
              <a:t>dochází pouze </a:t>
            </a:r>
            <a:r>
              <a:rPr lang="cs-CZ" dirty="0"/>
              <a:t>k ohnutí </a:t>
            </a:r>
            <a:endParaRPr lang="cs-CZ" dirty="0" smtClean="0"/>
          </a:p>
          <a:p>
            <a:pPr lvl="1"/>
            <a:r>
              <a:rPr lang="cs-CZ" dirty="0" smtClean="0"/>
              <a:t>+ </a:t>
            </a:r>
            <a:r>
              <a:rPr lang="cs-CZ" dirty="0"/>
              <a:t>přesnější </a:t>
            </a:r>
            <a:r>
              <a:rPr lang="cs-CZ" dirty="0" smtClean="0"/>
              <a:t>práce – možnost přesně nastavit </a:t>
            </a:r>
            <a:r>
              <a:rPr lang="cs-CZ" dirty="0"/>
              <a:t>hrot </a:t>
            </a:r>
            <a:r>
              <a:rPr lang="cs-CZ" dirty="0" smtClean="0"/>
              <a:t>hřebu</a:t>
            </a:r>
            <a:endParaRPr lang="cs-CZ" dirty="0"/>
          </a:p>
          <a:p>
            <a:pPr lvl="1"/>
            <a:r>
              <a:rPr lang="cs-CZ" dirty="0"/>
              <a:t>− menší výkonnost, která umožňuje </a:t>
            </a:r>
            <a:r>
              <a:rPr lang="cs-CZ" dirty="0" smtClean="0"/>
              <a:t>použití do </a:t>
            </a:r>
            <a:r>
              <a:rPr lang="cs-CZ" dirty="0"/>
              <a:t>betonů pevnosti max. 30 </a:t>
            </a:r>
            <a:r>
              <a:rPr lang="cs-CZ" dirty="0" err="1" smtClean="0"/>
              <a:t>MPa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8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ája\Downloads\dokpra\puzzlepuzzles.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88" y="3025608"/>
            <a:ext cx="26670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Dokončovací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399"/>
            <a:ext cx="8574087" cy="5252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Stroje pro dokončovací práce dělíme podle vztahu k jednotlivým profesím:</a:t>
            </a:r>
          </a:p>
          <a:p>
            <a:r>
              <a:rPr lang="cs-CZ" b="1" dirty="0"/>
              <a:t>Pro zámečníky, instalatéry, klempíře</a:t>
            </a:r>
            <a:endParaRPr lang="cs-CZ" dirty="0"/>
          </a:p>
          <a:p>
            <a:pPr lvl="1"/>
            <a:r>
              <a:rPr lang="cs-CZ" dirty="0"/>
              <a:t>vrtačky, pily na kov, </a:t>
            </a:r>
            <a:r>
              <a:rPr lang="cs-CZ" dirty="0" smtClean="0"/>
              <a:t>závitořezy,</a:t>
            </a:r>
            <a:br>
              <a:rPr lang="cs-CZ" dirty="0" smtClean="0"/>
            </a:br>
            <a:r>
              <a:rPr lang="cs-CZ" dirty="0" smtClean="0"/>
              <a:t>ohýbačky</a:t>
            </a:r>
            <a:r>
              <a:rPr lang="cs-CZ" dirty="0"/>
              <a:t>, …</a:t>
            </a:r>
          </a:p>
          <a:p>
            <a:r>
              <a:rPr lang="cs-CZ" b="1" dirty="0"/>
              <a:t>Pro izolatéry, podlaháře</a:t>
            </a:r>
            <a:endParaRPr lang="cs-CZ" dirty="0"/>
          </a:p>
          <a:p>
            <a:pPr lvl="1"/>
            <a:r>
              <a:rPr lang="cs-CZ" dirty="0" err="1"/>
              <a:t>natavovací</a:t>
            </a:r>
            <a:r>
              <a:rPr lang="cs-CZ" dirty="0"/>
              <a:t> soupravy na krytinu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podlahovinu, 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7268573" y="6437032"/>
            <a:ext cx="12458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www.puzzlepuzzles.com</a:t>
            </a:r>
          </a:p>
        </p:txBody>
      </p:sp>
    </p:spTree>
    <p:extLst>
      <p:ext uri="{BB962C8B-B14F-4D97-AF65-F5344CB8AC3E}">
        <p14:creationId xmlns:p14="http://schemas.microsoft.com/office/powerpoint/2010/main" val="189827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Spojování a montáž potrubí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Řezání závitů:</a:t>
            </a:r>
          </a:p>
          <a:p>
            <a:r>
              <a:rPr lang="cs-CZ" dirty="0" smtClean="0"/>
              <a:t>provádí se pomocí </a:t>
            </a:r>
            <a:r>
              <a:rPr lang="cs-CZ" dirty="0"/>
              <a:t>závitořezů poháněných elektrickým </a:t>
            </a:r>
            <a:r>
              <a:rPr lang="cs-CZ" dirty="0" smtClean="0"/>
              <a:t>proudem</a:t>
            </a:r>
          </a:p>
          <a:p>
            <a:r>
              <a:rPr lang="cs-CZ" dirty="0" smtClean="0"/>
              <a:t>mohou </a:t>
            </a:r>
            <a:r>
              <a:rPr lang="cs-CZ" dirty="0"/>
              <a:t>být v provedení </a:t>
            </a:r>
            <a:r>
              <a:rPr lang="cs-CZ" dirty="0" smtClean="0"/>
              <a:t>ručním, stolovém, příp. pojízdném</a:t>
            </a:r>
          </a:p>
          <a:p>
            <a:r>
              <a:rPr lang="cs-CZ" dirty="0" smtClean="0"/>
              <a:t>řezání </a:t>
            </a:r>
            <a:r>
              <a:rPr lang="cs-CZ" dirty="0"/>
              <a:t>závitu se provádí pomocí závitořezné hlavy </a:t>
            </a:r>
            <a:r>
              <a:rPr lang="cs-CZ" dirty="0" smtClean="0"/>
              <a:t>s čelistmi</a:t>
            </a:r>
            <a:r>
              <a:rPr lang="cs-CZ" dirty="0"/>
              <a:t>, </a:t>
            </a:r>
            <a:r>
              <a:rPr lang="cs-CZ" dirty="0" smtClean="0"/>
              <a:t>na </a:t>
            </a:r>
            <a:r>
              <a:rPr lang="cs-CZ" dirty="0"/>
              <a:t>kterých jsou osazeny závitořezné </a:t>
            </a:r>
            <a:r>
              <a:rPr lang="cs-CZ" dirty="0" smtClean="0"/>
              <a:t>břity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2290" name="Picture 2" descr="C:\Users\Pája\Downloads\obr8a-igbplus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8979" r="7463" b="9518"/>
          <a:stretch/>
        </p:blipFill>
        <p:spPr bwMode="auto">
          <a:xfrm>
            <a:off x="1037231" y="4606702"/>
            <a:ext cx="3207224" cy="183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Pája\Downloads\obr8e-igbplus.cz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1" b="24268"/>
          <a:stretch/>
        </p:blipFill>
        <p:spPr bwMode="auto">
          <a:xfrm>
            <a:off x="4612943" y="4524814"/>
            <a:ext cx="3772363" cy="21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432800" y="6540500"/>
            <a:ext cx="9364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www.igbplus.cz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307980" y="6540500"/>
            <a:ext cx="9364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www.igbplus.cz</a:t>
            </a:r>
          </a:p>
        </p:txBody>
      </p:sp>
    </p:spTree>
    <p:extLst>
      <p:ext uri="{BB962C8B-B14F-4D97-AF65-F5344CB8AC3E}">
        <p14:creationId xmlns:p14="http://schemas.microsoft.com/office/powerpoint/2010/main" val="310483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Spojování a montáž potrubí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Řezání závitů:</a:t>
            </a:r>
          </a:p>
          <a:p>
            <a:r>
              <a:rPr lang="cs-CZ" dirty="0"/>
              <a:t>řezání závitu se provádí pomocí závitořezné hlavy s čelistmi, na kterých jsou osazeny závitořezné </a:t>
            </a:r>
            <a:r>
              <a:rPr lang="cs-CZ" dirty="0" smtClean="0"/>
              <a:t>břity</a:t>
            </a:r>
          </a:p>
          <a:p>
            <a:r>
              <a:rPr lang="cs-CZ" dirty="0"/>
              <a:t>p</a:t>
            </a:r>
            <a:r>
              <a:rPr lang="cs-CZ" dirty="0" smtClean="0"/>
              <a:t>ro dosažení čistého závitu a prodloužení životnosti čelistí se používají speciální oleje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3314" name="Picture 2" descr="C:\Users\Pája\Downloads\obr8d-rems.d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9"/>
          <a:stretch/>
        </p:blipFill>
        <p:spPr bwMode="auto">
          <a:xfrm>
            <a:off x="2268675" y="3953769"/>
            <a:ext cx="4522527" cy="259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920451" y="6537320"/>
            <a:ext cx="8707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www.rems.de</a:t>
            </a:r>
          </a:p>
        </p:txBody>
      </p:sp>
    </p:spTree>
    <p:extLst>
      <p:ext uri="{BB962C8B-B14F-4D97-AF65-F5344CB8AC3E}">
        <p14:creationId xmlns:p14="http://schemas.microsoft.com/office/powerpoint/2010/main" val="277368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Spojování a montáž potrubí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Ohýbání potrubí:</a:t>
            </a:r>
          </a:p>
          <a:p>
            <a:r>
              <a:rPr lang="cs-CZ" dirty="0" smtClean="0"/>
              <a:t>používá </a:t>
            </a:r>
            <a:r>
              <a:rPr lang="cs-CZ" dirty="0"/>
              <a:t>se k ohýbání trubek při instalaci topení, sanity, klimatizací a chladicí </a:t>
            </a:r>
            <a:r>
              <a:rPr lang="cs-CZ" dirty="0" smtClean="0"/>
              <a:t>techniky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4338" name="Picture 2" descr="C:\Users\Pája\Downloads\obr8d-grandic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8" y="3193576"/>
            <a:ext cx="4160085" cy="324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Pája\Downloads\obr8f-remstoolsusa.co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4200" r="20149" b="6373"/>
          <a:stretch/>
        </p:blipFill>
        <p:spPr bwMode="auto">
          <a:xfrm>
            <a:off x="4882990" y="3193576"/>
            <a:ext cx="3798284" cy="324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766152" y="6444987"/>
            <a:ext cx="9444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www.grandic.cz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462671" y="6437032"/>
            <a:ext cx="12186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www.remstoolsusa.com</a:t>
            </a:r>
          </a:p>
        </p:txBody>
      </p:sp>
    </p:spTree>
    <p:extLst>
      <p:ext uri="{BB962C8B-B14F-4D97-AF65-F5344CB8AC3E}">
        <p14:creationId xmlns:p14="http://schemas.microsoft.com/office/powerpoint/2010/main" val="58345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Spojování a montáž potrubí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Ohýbání potrubí:</a:t>
            </a:r>
          </a:p>
          <a:p>
            <a:r>
              <a:rPr lang="cs-CZ" dirty="0" smtClean="0"/>
              <a:t>podle </a:t>
            </a:r>
            <a:r>
              <a:rPr lang="cs-CZ" dirty="0"/>
              <a:t>pohonu se dělí na ruční mechanické ohýbačky a ohýbačky s elektrickým </a:t>
            </a:r>
            <a:r>
              <a:rPr lang="cs-CZ" dirty="0" smtClean="0"/>
              <a:t>pohonem</a:t>
            </a:r>
          </a:p>
          <a:p>
            <a:r>
              <a:rPr lang="cs-CZ" dirty="0"/>
              <a:t>ohýbání je prováděno pomocí ohýbacích segmentů a </a:t>
            </a:r>
            <a:r>
              <a:rPr lang="cs-CZ" dirty="0" smtClean="0"/>
              <a:t>smýkadel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6318595" y="6452274"/>
            <a:ext cx="7729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www.olx.pl</a:t>
            </a:r>
          </a:p>
        </p:txBody>
      </p:sp>
      <p:pic>
        <p:nvPicPr>
          <p:cNvPr id="15362" name="Picture 2" descr="C:\Users\Pája\Downloads\obr8e-olx.p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6" b="4398"/>
          <a:stretch/>
        </p:blipFill>
        <p:spPr bwMode="auto">
          <a:xfrm>
            <a:off x="2197289" y="3864191"/>
            <a:ext cx="4847430" cy="260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4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ája\Downloads\obr8a-bilder.shdongliang.ne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6" b="10137"/>
          <a:stretch/>
        </p:blipFill>
        <p:spPr bwMode="auto">
          <a:xfrm>
            <a:off x="2398310" y="3322542"/>
            <a:ext cx="4207207" cy="32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Spojování a montáž potrubí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Svařování potrubí:</a:t>
            </a:r>
          </a:p>
          <a:p>
            <a:r>
              <a:rPr lang="cs-CZ" b="1" dirty="0"/>
              <a:t>S</a:t>
            </a:r>
            <a:r>
              <a:rPr lang="cs-CZ" b="1" dirty="0" smtClean="0"/>
              <a:t>vařování </a:t>
            </a:r>
            <a:r>
              <a:rPr lang="cs-CZ" b="1" dirty="0"/>
              <a:t>kovových </a:t>
            </a:r>
            <a:r>
              <a:rPr lang="cs-CZ" b="1" dirty="0" smtClean="0"/>
              <a:t>trubek</a:t>
            </a:r>
          </a:p>
          <a:p>
            <a:pPr lvl="1"/>
            <a:r>
              <a:rPr lang="cs-CZ" dirty="0" smtClean="0"/>
              <a:t>používají se svářečky pracující </a:t>
            </a:r>
            <a:r>
              <a:rPr lang="cs-CZ" dirty="0"/>
              <a:t>na principu svařování </a:t>
            </a:r>
            <a:r>
              <a:rPr lang="cs-CZ" dirty="0" smtClean="0"/>
              <a:t>plamenem/elektrické svařování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253865" y="6455476"/>
            <a:ext cx="13516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www.bilder.shdongliang.net</a:t>
            </a:r>
          </a:p>
        </p:txBody>
      </p:sp>
    </p:spTree>
    <p:extLst>
      <p:ext uri="{BB962C8B-B14F-4D97-AF65-F5344CB8AC3E}">
        <p14:creationId xmlns:p14="http://schemas.microsoft.com/office/powerpoint/2010/main" val="404928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Spojování a montáž potrubí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Svařování potrubí:</a:t>
            </a:r>
          </a:p>
          <a:p>
            <a:r>
              <a:rPr lang="cs-CZ" b="1" dirty="0"/>
              <a:t>S</a:t>
            </a:r>
            <a:r>
              <a:rPr lang="cs-CZ" b="1" dirty="0" smtClean="0"/>
              <a:t>vařování </a:t>
            </a:r>
            <a:r>
              <a:rPr lang="cs-CZ" b="1" dirty="0"/>
              <a:t>potrubí z plastových </a:t>
            </a:r>
            <a:r>
              <a:rPr lang="cs-CZ" b="1" dirty="0" smtClean="0"/>
              <a:t>materiálů</a:t>
            </a:r>
          </a:p>
          <a:p>
            <a:pPr lvl="1"/>
            <a:r>
              <a:rPr lang="cs-CZ" dirty="0" smtClean="0"/>
              <a:t>používají se svářečky </a:t>
            </a:r>
            <a:r>
              <a:rPr lang="cs-CZ" dirty="0"/>
              <a:t>pracující na </a:t>
            </a:r>
            <a:r>
              <a:rPr lang="cs-CZ" dirty="0" smtClean="0"/>
              <a:t>principu svařování přeplátováním</a:t>
            </a:r>
          </a:p>
          <a:p>
            <a:pPr lvl="1"/>
            <a:r>
              <a:rPr lang="cs-CZ" dirty="0" smtClean="0"/>
              <a:t>svařování </a:t>
            </a:r>
            <a:r>
              <a:rPr lang="cs-CZ" dirty="0"/>
              <a:t>zajišťuje elektrický topný </a:t>
            </a:r>
            <a:r>
              <a:rPr lang="cs-CZ" dirty="0" smtClean="0"/>
              <a:t>článek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16386" name="Picture 2" descr="C:\Users\Pája\Downloads\obr8e-pipepower.co.u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/>
          <a:stretch/>
        </p:blipFill>
        <p:spPr bwMode="auto">
          <a:xfrm>
            <a:off x="1895523" y="3812193"/>
            <a:ext cx="5080000" cy="260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831022" y="6414203"/>
            <a:ext cx="11560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www.pipepower.co.uk</a:t>
            </a:r>
          </a:p>
        </p:txBody>
      </p:sp>
    </p:spTree>
    <p:extLst>
      <p:ext uri="{BB962C8B-B14F-4D97-AF65-F5344CB8AC3E}">
        <p14:creationId xmlns:p14="http://schemas.microsoft.com/office/powerpoint/2010/main" val="264738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9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Použití strojů pro dokončovací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ětšina z </a:t>
            </a:r>
            <a:r>
              <a:rPr lang="cs-CZ" dirty="0"/>
              <a:t>nich má univerzální charakter </a:t>
            </a:r>
            <a:r>
              <a:rPr lang="cs-CZ" dirty="0" smtClean="0"/>
              <a:t>použití</a:t>
            </a:r>
          </a:p>
          <a:p>
            <a:r>
              <a:rPr lang="cs-CZ" dirty="0" smtClean="0"/>
              <a:t>díky své nízké hmotnosti nevyžadují </a:t>
            </a:r>
            <a:r>
              <a:rPr lang="cs-CZ" dirty="0"/>
              <a:t>k přesunu mezi jednotlivými pracovišti zvláštní dopravní </a:t>
            </a:r>
            <a:r>
              <a:rPr lang="cs-CZ" dirty="0" smtClean="0"/>
              <a:t>prostředky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2050" name="Picture 2" descr="C:\Users\Pája\Downloads\HRW2-kapitoly-21,22,23\81VdKZQQ1q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07" y="2995892"/>
            <a:ext cx="6779236" cy="34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638655" y="6309492"/>
            <a:ext cx="1149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www.makitatools.com</a:t>
            </a:r>
          </a:p>
        </p:txBody>
      </p:sp>
    </p:spTree>
    <p:extLst>
      <p:ext uri="{BB962C8B-B14F-4D97-AF65-F5344CB8AC3E}">
        <p14:creationId xmlns:p14="http://schemas.microsoft.com/office/powerpoint/2010/main" val="640307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ája\Downloads\HRW2-kapitoly-21,22,23\ireceptar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94" y="1663179"/>
            <a:ext cx="4506210" cy="266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Technologické parametry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údaje </a:t>
            </a:r>
            <a:r>
              <a:rPr lang="cs-CZ" b="1" dirty="0"/>
              <a:t>o pracovním nástroji</a:t>
            </a:r>
          </a:p>
          <a:p>
            <a:pPr lvl="1"/>
            <a:r>
              <a:rPr lang="cs-CZ" dirty="0"/>
              <a:t>průměr vrtáku, šířka, délka nástroje</a:t>
            </a:r>
          </a:p>
          <a:p>
            <a:r>
              <a:rPr lang="cs-CZ" b="1" dirty="0"/>
              <a:t>parametry hnací jednotky</a:t>
            </a:r>
          </a:p>
          <a:p>
            <a:pPr lvl="1"/>
            <a:r>
              <a:rPr lang="cs-CZ" dirty="0"/>
              <a:t>elektromotor, spalovací motor</a:t>
            </a:r>
          </a:p>
          <a:p>
            <a:r>
              <a:rPr lang="cs-CZ" dirty="0" smtClean="0"/>
              <a:t>rozměry </a:t>
            </a:r>
            <a:r>
              <a:rPr lang="cs-CZ" dirty="0"/>
              <a:t>a hmotnost stroje</a:t>
            </a:r>
          </a:p>
          <a:p>
            <a:r>
              <a:rPr lang="cs-CZ" b="1" dirty="0"/>
              <a:t>převodový systém</a:t>
            </a:r>
          </a:p>
          <a:p>
            <a:pPr lvl="1"/>
            <a:r>
              <a:rPr lang="cs-CZ" dirty="0"/>
              <a:t>hydraulický, pneumatický, elektrický, </a:t>
            </a:r>
            <a:r>
              <a:rPr lang="cs-CZ" dirty="0" smtClean="0"/>
              <a:t>kombinovaný</a:t>
            </a:r>
          </a:p>
          <a:p>
            <a:r>
              <a:rPr lang="cs-CZ" dirty="0"/>
              <a:t>sortiment </a:t>
            </a:r>
            <a:r>
              <a:rPr lang="cs-CZ" dirty="0" smtClean="0"/>
              <a:t>příslušenství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864987" y="4315227"/>
            <a:ext cx="99097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www.ireceptar.cz</a:t>
            </a:r>
          </a:p>
        </p:txBody>
      </p:sp>
    </p:spTree>
    <p:extLst>
      <p:ext uri="{BB962C8B-B14F-4D97-AF65-F5344CB8AC3E}">
        <p14:creationId xmlns:p14="http://schemas.microsoft.com/office/powerpoint/2010/main" val="211816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Dělení podle charakteru pracovních </a:t>
            </a:r>
            <a:r>
              <a:rPr lang="pl-PL" dirty="0" smtClean="0"/>
              <a:t>operací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Řezání stavebních materiálů</a:t>
            </a:r>
          </a:p>
          <a:p>
            <a:r>
              <a:rPr lang="cs-CZ" dirty="0" smtClean="0"/>
              <a:t>Vrtačky a vrtací kladiva</a:t>
            </a:r>
          </a:p>
          <a:p>
            <a:r>
              <a:rPr lang="cs-CZ" dirty="0" smtClean="0"/>
              <a:t>Broušení materiálů</a:t>
            </a:r>
          </a:p>
          <a:p>
            <a:r>
              <a:rPr lang="cs-CZ" dirty="0" smtClean="0"/>
              <a:t>Klempířské práce</a:t>
            </a:r>
          </a:p>
          <a:p>
            <a:r>
              <a:rPr lang="cs-CZ" dirty="0" smtClean="0"/>
              <a:t>Spojovací a kotvící technika</a:t>
            </a:r>
          </a:p>
          <a:p>
            <a:r>
              <a:rPr lang="cs-CZ" dirty="0" smtClean="0"/>
              <a:t>Povlakové podlahy</a:t>
            </a:r>
          </a:p>
          <a:p>
            <a:r>
              <a:rPr lang="cs-CZ" dirty="0" smtClean="0"/>
              <a:t>Spojovaní a montáž potrubí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2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Pája\Downloads\HRW2-kapitoly-21,22,23\obr8f-tesmat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09" y="4331866"/>
            <a:ext cx="2255291" cy="225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Pája\Downloads\HRW2-kapitoly-21,22,23\obr8b-naradie-satek.s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96" y="4326340"/>
            <a:ext cx="2667764" cy="226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Řezání stavebních </a:t>
            </a:r>
            <a:r>
              <a:rPr lang="cs-CZ" dirty="0" smtClean="0"/>
              <a:t>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 řezání stavebních materiálů lze použít:</a:t>
            </a:r>
          </a:p>
          <a:p>
            <a:r>
              <a:rPr lang="cs-CZ" b="1" dirty="0" smtClean="0"/>
              <a:t>Kotoučové pily</a:t>
            </a:r>
          </a:p>
          <a:p>
            <a:pPr lvl="1"/>
            <a:r>
              <a:rPr lang="cs-CZ" dirty="0" smtClean="0"/>
              <a:t>pracovním </a:t>
            </a:r>
            <a:r>
              <a:rPr lang="cs-CZ" dirty="0"/>
              <a:t>nástrojem je řezný </a:t>
            </a:r>
            <a:r>
              <a:rPr lang="cs-CZ" dirty="0" smtClean="0"/>
              <a:t>kotouč</a:t>
            </a:r>
          </a:p>
          <a:p>
            <a:pPr lvl="1"/>
            <a:r>
              <a:rPr lang="cs-CZ" dirty="0" smtClean="0"/>
              <a:t>pohon </a:t>
            </a:r>
            <a:r>
              <a:rPr lang="cs-CZ" dirty="0"/>
              <a:t>zajišťuje nejčastěji </a:t>
            </a:r>
            <a:r>
              <a:rPr lang="cs-CZ" dirty="0" smtClean="0"/>
              <a:t>elektromotor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yrábějí </a:t>
            </a:r>
            <a:r>
              <a:rPr lang="cs-CZ" dirty="0"/>
              <a:t>se v ručním, úhlovém nebo stolovém provedení</a:t>
            </a:r>
            <a:endParaRPr lang="cs-CZ" dirty="0" smtClean="0"/>
          </a:p>
          <a:p>
            <a:pPr lvl="1"/>
            <a:r>
              <a:rPr lang="cs-CZ" dirty="0" smtClean="0"/>
              <a:t>používají </a:t>
            </a:r>
            <a:r>
              <a:rPr lang="cs-CZ" dirty="0"/>
              <a:t>se na řezání oceli, betonových desek, dlaždic, </a:t>
            </a:r>
            <a:r>
              <a:rPr lang="cs-CZ" dirty="0" smtClean="0"/>
              <a:t>atd</a:t>
            </a:r>
            <a:r>
              <a:rPr lang="cs-CZ" dirty="0"/>
              <a:t>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6766655" y="6494824"/>
            <a:ext cx="9204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www.tesmat.cz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595149" y="6525158"/>
            <a:ext cx="11592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www.naradie-satek.sk</a:t>
            </a:r>
          </a:p>
        </p:txBody>
      </p:sp>
    </p:spTree>
    <p:extLst>
      <p:ext uri="{BB962C8B-B14F-4D97-AF65-F5344CB8AC3E}">
        <p14:creationId xmlns:p14="http://schemas.microsoft.com/office/powerpoint/2010/main" val="267356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ája\Downloads\HRW2-kapitoly-21,22,23\obr8e-laufer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6" y="4717451"/>
            <a:ext cx="3557895" cy="17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Pája\Downloads\HRW2-kapitoly-21,22,23\obr8b-naradie-satek.sk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65" y="4717450"/>
            <a:ext cx="2593074" cy="18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Řezání stavebních </a:t>
            </a:r>
            <a:r>
              <a:rPr lang="cs-CZ" dirty="0" smtClean="0"/>
              <a:t>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750655" cy="4660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K řezání stavebních materiálů lze použít:</a:t>
            </a:r>
          </a:p>
          <a:p>
            <a:r>
              <a:rPr lang="cs-CZ" b="1" dirty="0" smtClean="0"/>
              <a:t>Přímočaré listové pily</a:t>
            </a:r>
            <a:endParaRPr lang="cs-CZ" b="1" dirty="0" smtClean="0"/>
          </a:p>
          <a:p>
            <a:pPr lvl="1"/>
            <a:r>
              <a:rPr lang="cs-CZ" dirty="0" smtClean="0"/>
              <a:t>pracovním </a:t>
            </a:r>
            <a:r>
              <a:rPr lang="cs-CZ" dirty="0"/>
              <a:t>nástrojem je pilový </a:t>
            </a:r>
            <a:r>
              <a:rPr lang="cs-CZ" dirty="0" smtClean="0"/>
              <a:t>list</a:t>
            </a:r>
          </a:p>
          <a:p>
            <a:pPr lvl="1"/>
            <a:r>
              <a:rPr lang="cs-CZ" dirty="0" smtClean="0"/>
              <a:t>provedení </a:t>
            </a:r>
            <a:r>
              <a:rPr lang="cs-CZ" dirty="0"/>
              <a:t>je ruční a pohon zajišťuje </a:t>
            </a:r>
            <a:r>
              <a:rPr lang="cs-CZ" dirty="0" smtClean="0"/>
              <a:t>elektromotor</a:t>
            </a:r>
          </a:p>
          <a:p>
            <a:pPr lvl="1"/>
            <a:r>
              <a:rPr lang="cs-CZ" dirty="0" smtClean="0"/>
              <a:t>používají </a:t>
            </a:r>
            <a:r>
              <a:rPr lang="cs-CZ" dirty="0"/>
              <a:t>se </a:t>
            </a:r>
            <a:r>
              <a:rPr lang="cs-CZ" dirty="0" smtClean="0"/>
              <a:t>na</a:t>
            </a:r>
          </a:p>
          <a:p>
            <a:pPr lvl="2"/>
            <a:r>
              <a:rPr lang="cs-CZ" dirty="0"/>
              <a:t>na řezání kovových trubek, kovových profilů (ručně vedené pily)</a:t>
            </a:r>
          </a:p>
          <a:p>
            <a:pPr lvl="2"/>
            <a:r>
              <a:rPr lang="cs-CZ" dirty="0" smtClean="0"/>
              <a:t>řezání </a:t>
            </a:r>
            <a:r>
              <a:rPr lang="cs-CZ" dirty="0"/>
              <a:t>dřeva, umělé </a:t>
            </a:r>
            <a:r>
              <a:rPr lang="cs-CZ" dirty="0" smtClean="0"/>
              <a:t>hmoty (</a:t>
            </a:r>
            <a:r>
              <a:rPr lang="cs-CZ" dirty="0"/>
              <a:t>p</a:t>
            </a:r>
            <a:r>
              <a:rPr lang="cs-CZ" dirty="0" smtClean="0"/>
              <a:t>říložné </a:t>
            </a:r>
            <a:r>
              <a:rPr lang="cs-CZ" dirty="0"/>
              <a:t>listové </a:t>
            </a:r>
            <a:r>
              <a:rPr lang="cs-CZ" dirty="0" smtClean="0"/>
              <a:t>pily)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138547" y="6268549"/>
            <a:ext cx="11592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www.naradie-satek.sk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90921" y="6344699"/>
            <a:ext cx="8835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www.laufer.cz</a:t>
            </a:r>
          </a:p>
        </p:txBody>
      </p:sp>
    </p:spTree>
    <p:extLst>
      <p:ext uri="{BB962C8B-B14F-4D97-AF65-F5344CB8AC3E}">
        <p14:creationId xmlns:p14="http://schemas.microsoft.com/office/powerpoint/2010/main" val="2349071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ája\Downloads\HRW2-kapitoly-21,22,23\obr8a-rucni-naradi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" y="4326340"/>
            <a:ext cx="3693440" cy="22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Řezání stavebních </a:t>
            </a:r>
            <a:r>
              <a:rPr lang="cs-CZ" dirty="0" smtClean="0"/>
              <a:t>materiálů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 řezání stavebních materiálů lze použít:</a:t>
            </a:r>
          </a:p>
          <a:p>
            <a:r>
              <a:rPr lang="cs-CZ" b="1" dirty="0" smtClean="0"/>
              <a:t>Řetězové pily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racovním </a:t>
            </a:r>
            <a:r>
              <a:rPr lang="cs-CZ" dirty="0"/>
              <a:t>nástrojem je řetěz složený </a:t>
            </a:r>
            <a:r>
              <a:rPr lang="cs-CZ" dirty="0" smtClean="0"/>
              <a:t>s řeznými zuby</a:t>
            </a:r>
          </a:p>
          <a:p>
            <a:pPr lvl="1"/>
            <a:r>
              <a:rPr lang="cs-CZ" dirty="0" smtClean="0"/>
              <a:t>pohon </a:t>
            </a:r>
            <a:r>
              <a:rPr lang="cs-CZ" dirty="0"/>
              <a:t>zajišťuje spalovací motor nebo </a:t>
            </a:r>
            <a:r>
              <a:rPr lang="cs-CZ" dirty="0" smtClean="0"/>
              <a:t>elektromotor</a:t>
            </a:r>
          </a:p>
          <a:p>
            <a:pPr lvl="1"/>
            <a:r>
              <a:rPr lang="cs-CZ" dirty="0" smtClean="0"/>
              <a:t>nejčastější </a:t>
            </a:r>
            <a:r>
              <a:rPr lang="cs-CZ" dirty="0"/>
              <a:t>provedení je </a:t>
            </a:r>
            <a:r>
              <a:rPr lang="cs-CZ" dirty="0" smtClean="0"/>
              <a:t>ruční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oužívají </a:t>
            </a:r>
            <a:r>
              <a:rPr lang="cs-CZ" dirty="0"/>
              <a:t>se pro kácení stromů a řezání </a:t>
            </a:r>
            <a:r>
              <a:rPr lang="cs-CZ" dirty="0" smtClean="0"/>
              <a:t>kulatiny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6147" name="Picture 3" descr="C:\Users\Pája\Downloads\HRW2-kapitoly-21,22,23\obr8b-rucni-naradi.c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914" y="4326340"/>
            <a:ext cx="3429515" cy="22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385029" y="6571202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www.rucni-naradi.cz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356040" y="6571202"/>
            <a:ext cx="10999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www.rucni-naradi.cz</a:t>
            </a:r>
          </a:p>
        </p:txBody>
      </p:sp>
    </p:spTree>
    <p:extLst>
      <p:ext uri="{BB962C8B-B14F-4D97-AF65-F5344CB8AC3E}">
        <p14:creationId xmlns:p14="http://schemas.microsoft.com/office/powerpoint/2010/main" val="389468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FAS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FAST.thmx</Template>
  <TotalTime>2793</TotalTime>
  <Words>1560</Words>
  <Application>Microsoft Macintosh PowerPoint</Application>
  <PresentationFormat>On-screen Show (4:3)</PresentationFormat>
  <Paragraphs>277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Projekt FAST</vt:lpstr>
      <vt:lpstr>Dokončovací práce</vt:lpstr>
      <vt:lpstr>Dokončovací práce</vt:lpstr>
      <vt:lpstr>Dokončovací práce</vt:lpstr>
      <vt:lpstr>Použití strojů pro dokončovací práce</vt:lpstr>
      <vt:lpstr>Technologické parametry</vt:lpstr>
      <vt:lpstr>Dělení podle charakteru pracovních operací</vt:lpstr>
      <vt:lpstr>Řezání stavebních materiálů</vt:lpstr>
      <vt:lpstr>Řezání stavebních materiálů</vt:lpstr>
      <vt:lpstr>Řezání stavebních materiálů</vt:lpstr>
      <vt:lpstr>Řezání stavebních materiálů</vt:lpstr>
      <vt:lpstr>Vrtačky a vrtací kladiva</vt:lpstr>
      <vt:lpstr>Vrtačky a vrtací kladiva</vt:lpstr>
      <vt:lpstr>Vrtačky a vrtací kladiva</vt:lpstr>
      <vt:lpstr>Vrtačky a vrtací kladiva</vt:lpstr>
      <vt:lpstr>Broušení materiálů</vt:lpstr>
      <vt:lpstr>Broušení materiálů</vt:lpstr>
      <vt:lpstr>Broušení materiálů</vt:lpstr>
      <vt:lpstr>Klempířské práce</vt:lpstr>
      <vt:lpstr>Klempířské práce</vt:lpstr>
      <vt:lpstr>Klempířské práce</vt:lpstr>
      <vt:lpstr>Klempířské práce</vt:lpstr>
      <vt:lpstr>Spojovací a kotvící technika</vt:lpstr>
      <vt:lpstr>Spojovací a kotvící technika</vt:lpstr>
      <vt:lpstr>Spojovací a kotvící technika</vt:lpstr>
      <vt:lpstr>Spojovací a kotvící technika</vt:lpstr>
      <vt:lpstr>Spojovací a kotvící technika</vt:lpstr>
      <vt:lpstr>Spojovací a kotvící technika</vt:lpstr>
      <vt:lpstr>Spojovací a kotvící technika</vt:lpstr>
      <vt:lpstr>Spojovací a kotvící technika</vt:lpstr>
      <vt:lpstr>Spojování a montáž potrubí</vt:lpstr>
      <vt:lpstr>Spojování a montáž potrubí</vt:lpstr>
      <vt:lpstr>Spojování a montáž potrubí</vt:lpstr>
      <vt:lpstr>Spojování a montáž potrubí</vt:lpstr>
      <vt:lpstr>Spojování a montáž potrubí</vt:lpstr>
      <vt:lpstr>Spojování a montáž potrubí</vt:lpstr>
      <vt:lpstr>Děkuji za pozornost!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Steeve Zimmermann</cp:lastModifiedBy>
  <cp:revision>80</cp:revision>
  <dcterms:created xsi:type="dcterms:W3CDTF">2014-09-05T08:12:48Z</dcterms:created>
  <dcterms:modified xsi:type="dcterms:W3CDTF">2014-11-16T18:42:34Z</dcterms:modified>
</cp:coreProperties>
</file>