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4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70" r:id="rId12"/>
    <p:sldId id="266" r:id="rId13"/>
    <p:sldId id="271" r:id="rId14"/>
    <p:sldId id="267" r:id="rId15"/>
    <p:sldId id="272" r:id="rId16"/>
    <p:sldId id="268" r:id="rId17"/>
    <p:sldId id="273" r:id="rId18"/>
    <p:sldId id="269" r:id="rId19"/>
    <p:sldId id="274" r:id="rId20"/>
    <p:sldId id="275" r:id="rId21"/>
    <p:sldId id="276" r:id="rId22"/>
    <p:sldId id="277" r:id="rId23"/>
    <p:sldId id="278" r:id="rId24"/>
    <p:sldId id="294" r:id="rId25"/>
    <p:sldId id="279" r:id="rId26"/>
    <p:sldId id="295" r:id="rId27"/>
    <p:sldId id="282" r:id="rId28"/>
    <p:sldId id="296" r:id="rId29"/>
    <p:sldId id="280" r:id="rId30"/>
    <p:sldId id="283" r:id="rId31"/>
    <p:sldId id="284" r:id="rId32"/>
    <p:sldId id="281" r:id="rId33"/>
    <p:sldId id="285" r:id="rId34"/>
    <p:sldId id="286" r:id="rId35"/>
    <p:sldId id="290" r:id="rId36"/>
    <p:sldId id="297" r:id="rId37"/>
    <p:sldId id="288" r:id="rId38"/>
    <p:sldId id="289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548A-80EF-4DFC-BBEC-60DB09008C0E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0A33-F169-446C-8232-B21B44CD3C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8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0A33-F169-446C-8232-B21B44CD3C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32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0A33-F169-446C-8232-B21B44CD3C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2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BW06/56 - STAVEBNÍ STROJE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3" y="6437032"/>
            <a:ext cx="8586882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6/56</a:t>
            </a:r>
            <a:r>
              <a:rPr lang="en-US" dirty="0"/>
              <a:t> – </a:t>
            </a:r>
            <a:r>
              <a:rPr lang="cs-CZ" dirty="0"/>
              <a:t>STAVEBNÍ STROJE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Výroba, doprava a zpracování čerstvého </a:t>
            </a:r>
            <a:r>
              <a:rPr lang="cs-CZ" b="1" dirty="0" smtClean="0"/>
              <a:t>betonu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5.Přednáška</a:t>
            </a:r>
            <a:endParaRPr lang="cs-CZ" dirty="0"/>
          </a:p>
        </p:txBody>
      </p:sp>
      <p:pic>
        <p:nvPicPr>
          <p:cNvPr id="17410" name="Picture 2" descr="C:\Users\Pája\Downloads\oprava\skrejpry\8481582f26_92621106_o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6" b="16970"/>
          <a:stretch/>
        </p:blipFill>
        <p:spPr bwMode="auto">
          <a:xfrm>
            <a:off x="0" y="1597454"/>
            <a:ext cx="9144000" cy="47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4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Míchačky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Typy míchaček:</a:t>
            </a:r>
          </a:p>
          <a:p>
            <a:r>
              <a:rPr lang="cs-CZ" b="1" dirty="0" smtClean="0"/>
              <a:t>Spádové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kládají se </a:t>
            </a:r>
            <a:r>
              <a:rPr lang="cs-CZ" dirty="0"/>
              <a:t>z </a:t>
            </a:r>
            <a:r>
              <a:rPr lang="cs-CZ" dirty="0" smtClean="0"/>
              <a:t>bubnu, který má vevnitř pevně přidělané lopatky</a:t>
            </a:r>
          </a:p>
          <a:p>
            <a:pPr lvl="1"/>
            <a:r>
              <a:rPr lang="cs-CZ" dirty="0" smtClean="0"/>
              <a:t>míchání </a:t>
            </a:r>
            <a:r>
              <a:rPr lang="cs-CZ" dirty="0"/>
              <a:t>BS probíhá otáčením bubnu, zvedáním BS pomocí lopatek a následným pádem </a:t>
            </a:r>
            <a:r>
              <a:rPr lang="cs-CZ" dirty="0" smtClean="0"/>
              <a:t>dolů</a:t>
            </a:r>
          </a:p>
          <a:p>
            <a:pPr lvl="1"/>
            <a:r>
              <a:rPr lang="cs-CZ" dirty="0" smtClean="0"/>
              <a:t>používají </a:t>
            </a:r>
            <a:r>
              <a:rPr lang="cs-CZ" dirty="0"/>
              <a:t>se na stavbách pro míchání malt a méně kvalitních </a:t>
            </a:r>
            <a:r>
              <a:rPr lang="cs-CZ" dirty="0" smtClean="0"/>
              <a:t>betonů</a:t>
            </a:r>
            <a:r>
              <a:rPr lang="cs-CZ" dirty="0"/>
              <a:t> </a:t>
            </a:r>
            <a:r>
              <a:rPr lang="cs-CZ" dirty="0" smtClean="0"/>
              <a:t>(nedokonalá homogenizace)</a:t>
            </a:r>
          </a:p>
          <a:p>
            <a:pPr lvl="1"/>
            <a:r>
              <a:rPr lang="cs-CZ" dirty="0" smtClean="0"/>
              <a:t>užitečný </a:t>
            </a:r>
            <a:r>
              <a:rPr lang="cs-CZ" dirty="0"/>
              <a:t>objem dosahuje max. 0,25 </a:t>
            </a:r>
            <a:r>
              <a:rPr lang="cs-CZ" dirty="0" smtClean="0"/>
              <a:t>m</a:t>
            </a:r>
            <a:r>
              <a:rPr lang="cs-CZ" baseline="30000" dirty="0" smtClean="0"/>
              <a:t>3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2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ája\Downloads\oprava\skrejpry\obr6-spad-dvsalg.dk (1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55" y="1223671"/>
            <a:ext cx="4510721" cy="51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874030" y="503381"/>
            <a:ext cx="341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Spádová míchačka</a:t>
            </a:r>
            <a:endParaRPr lang="cs-CZ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61471" y="6144310"/>
            <a:ext cx="11128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www.spad-dvsalg.dk</a:t>
            </a:r>
          </a:p>
        </p:txBody>
      </p:sp>
    </p:spTree>
    <p:extLst>
      <p:ext uri="{BB962C8B-B14F-4D97-AF65-F5344CB8AC3E}">
        <p14:creationId xmlns:p14="http://schemas.microsoft.com/office/powerpoint/2010/main" val="21206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Míchačky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Typy míchaček:</a:t>
            </a:r>
          </a:p>
          <a:p>
            <a:r>
              <a:rPr lang="cs-CZ" b="1" dirty="0" smtClean="0"/>
              <a:t>S nuceným oběhem</a:t>
            </a:r>
          </a:p>
          <a:p>
            <a:pPr lvl="1"/>
            <a:r>
              <a:rPr lang="cs-CZ" dirty="0" smtClean="0"/>
              <a:t>mají </a:t>
            </a:r>
            <a:r>
              <a:rPr lang="cs-CZ" dirty="0"/>
              <a:t>pohyblivé lopatky a vertikální osu </a:t>
            </a:r>
            <a:r>
              <a:rPr lang="cs-CZ" dirty="0" smtClean="0"/>
              <a:t>otáčení</a:t>
            </a:r>
          </a:p>
          <a:p>
            <a:pPr lvl="1"/>
            <a:r>
              <a:rPr lang="cs-CZ" dirty="0" smtClean="0"/>
              <a:t>většinou </a:t>
            </a:r>
            <a:r>
              <a:rPr lang="cs-CZ" dirty="0"/>
              <a:t>je buben nepohyblivý a kolem jeho osy se otáčí </a:t>
            </a:r>
            <a:r>
              <a:rPr lang="cs-CZ" dirty="0" smtClean="0"/>
              <a:t>lopatky (převrací </a:t>
            </a:r>
            <a:r>
              <a:rPr lang="cs-CZ" dirty="0"/>
              <a:t>BS, stírají dno a stěny </a:t>
            </a:r>
            <a:r>
              <a:rPr lang="cs-CZ" dirty="0" smtClean="0"/>
              <a:t>bubnu)</a:t>
            </a:r>
          </a:p>
          <a:p>
            <a:pPr lvl="1"/>
            <a:r>
              <a:rPr lang="cs-CZ" dirty="0" smtClean="0"/>
              <a:t>pohon </a:t>
            </a:r>
            <a:r>
              <a:rPr lang="cs-CZ" dirty="0"/>
              <a:t>zajišťuje většinou </a:t>
            </a:r>
            <a:r>
              <a:rPr lang="cs-CZ" dirty="0" smtClean="0"/>
              <a:t>elektromotor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ája\Downloads\oprava\skrejpry\obr6a-nuc-filamos.c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r="11712"/>
          <a:stretch/>
        </p:blipFill>
        <p:spPr bwMode="auto">
          <a:xfrm>
            <a:off x="387927" y="1255568"/>
            <a:ext cx="369916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867618" y="465281"/>
            <a:ext cx="5253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Míchačka s nuceným oběhem</a:t>
            </a:r>
            <a:endParaRPr lang="cs-CZ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2" name="Picture 4" descr="C:\Users\Pája\Downloads\oprava\skrejpry\obr6b-nuc-filamos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24" y="2205759"/>
            <a:ext cx="3829482" cy="28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36221" y="5892106"/>
            <a:ext cx="9348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www.filamos.cz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06375" y="5062504"/>
            <a:ext cx="9348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www.filamos.cz</a:t>
            </a:r>
          </a:p>
        </p:txBody>
      </p:sp>
    </p:spTree>
    <p:extLst>
      <p:ext uri="{BB962C8B-B14F-4D97-AF65-F5344CB8AC3E}">
        <p14:creationId xmlns:p14="http://schemas.microsoft.com/office/powerpoint/2010/main" val="235007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Míchačky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Typy míchaček:</a:t>
            </a:r>
          </a:p>
          <a:p>
            <a:r>
              <a:rPr lang="cs-CZ" b="1" dirty="0" smtClean="0"/>
              <a:t>Žlabové</a:t>
            </a:r>
          </a:p>
          <a:p>
            <a:pPr lvl="1"/>
            <a:r>
              <a:rPr lang="cs-CZ" dirty="0" smtClean="0"/>
              <a:t>pracují </a:t>
            </a:r>
            <a:r>
              <a:rPr lang="cs-CZ" dirty="0"/>
              <a:t>s nuceným oběhem a můžou být jedno nebo </a:t>
            </a:r>
            <a:r>
              <a:rPr lang="cs-CZ" dirty="0" smtClean="0"/>
              <a:t>dvourotorové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otory </a:t>
            </a:r>
            <a:r>
              <a:rPr lang="cs-CZ" dirty="0"/>
              <a:t>jsou opatřené lopatkami a jsou uloženy ve </a:t>
            </a:r>
            <a:r>
              <a:rPr lang="cs-CZ" dirty="0" smtClean="0"/>
              <a:t>žlabech</a:t>
            </a:r>
          </a:p>
          <a:p>
            <a:pPr lvl="1"/>
            <a:r>
              <a:rPr lang="cs-CZ" dirty="0" smtClean="0"/>
              <a:t>dosahují </a:t>
            </a:r>
            <a:r>
              <a:rPr lang="cs-CZ" dirty="0"/>
              <a:t>vysokých objemů a jsou velmi odolné proti </a:t>
            </a:r>
            <a:r>
              <a:rPr lang="cs-CZ" dirty="0" smtClean="0"/>
              <a:t>opotřebení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995966" y="562262"/>
            <a:ext cx="327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Žlabová míchačka</a:t>
            </a:r>
            <a:endParaRPr lang="cs-CZ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 descr="C:\Users\Pája\Downloads\oprava\skrejpry\obr6b-zlab-www.meka.co.t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r="8333"/>
          <a:stretch/>
        </p:blipFill>
        <p:spPr bwMode="auto">
          <a:xfrm>
            <a:off x="1338567" y="1182100"/>
            <a:ext cx="6440474" cy="49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80766" y="6158165"/>
            <a:ext cx="10150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www.meka.com.tr</a:t>
            </a:r>
          </a:p>
        </p:txBody>
      </p:sp>
    </p:spTree>
    <p:extLst>
      <p:ext uri="{BB962C8B-B14F-4D97-AF65-F5344CB8AC3E}">
        <p14:creationId xmlns:p14="http://schemas.microsoft.com/office/powerpoint/2010/main" val="427051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Míchačky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Typy míchaček:</a:t>
            </a:r>
          </a:p>
          <a:p>
            <a:r>
              <a:rPr lang="cs-CZ" b="1" dirty="0" smtClean="0"/>
              <a:t>Aktivační</a:t>
            </a:r>
          </a:p>
          <a:p>
            <a:pPr lvl="1"/>
            <a:r>
              <a:rPr lang="cs-CZ" dirty="0" smtClean="0"/>
              <a:t>používají </a:t>
            </a:r>
            <a:r>
              <a:rPr lang="cs-CZ" dirty="0"/>
              <a:t>se pro aktivaci cementového </a:t>
            </a:r>
            <a:r>
              <a:rPr lang="cs-CZ" dirty="0" smtClean="0"/>
              <a:t>tmele (</a:t>
            </a:r>
            <a:r>
              <a:rPr lang="cs-CZ" dirty="0"/>
              <a:t>lze docílit rychlejšího nárůstu počátečních i koncových </a:t>
            </a:r>
            <a:r>
              <a:rPr lang="cs-CZ" dirty="0" smtClean="0"/>
              <a:t>pevností)</a:t>
            </a:r>
          </a:p>
          <a:p>
            <a:pPr lvl="1"/>
            <a:r>
              <a:rPr lang="cs-CZ" dirty="0" smtClean="0"/>
              <a:t>vlivem </a:t>
            </a:r>
            <a:r>
              <a:rPr lang="cs-CZ" dirty="0"/>
              <a:t>vysokých otáček dosažených pomocí lopatek speciálního tvaru dochází k intenzivnímu </a:t>
            </a:r>
            <a:r>
              <a:rPr lang="cs-CZ" dirty="0" smtClean="0"/>
              <a:t>míchání</a:t>
            </a:r>
          </a:p>
          <a:p>
            <a:pPr lvl="1"/>
            <a:r>
              <a:rPr lang="cs-CZ" dirty="0" smtClean="0"/>
              <a:t>zároveň </a:t>
            </a:r>
            <a:r>
              <a:rPr lang="cs-CZ" dirty="0"/>
              <a:t>dochází k otírání povrchu zrn cementu o buben míchačky a tím ke zvětšení jejich měrného </a:t>
            </a:r>
            <a:r>
              <a:rPr lang="cs-CZ" dirty="0" smtClean="0"/>
              <a:t>povrchu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0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876028" y="533649"/>
            <a:ext cx="351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Aktivační míchačka</a:t>
            </a:r>
            <a:endParaRPr lang="cs-CZ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99" name="Picture 3" descr="C:\Users\Pája\Downloads\oprava\skrejpry\obr6b-akt-filamos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r="4918"/>
          <a:stretch/>
        </p:blipFill>
        <p:spPr bwMode="auto">
          <a:xfrm>
            <a:off x="5084618" y="2396346"/>
            <a:ext cx="3394364" cy="28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ája\Downloads\oprava\skrejpry\obr6a-akt-filamos.c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r="7818"/>
          <a:stretch/>
        </p:blipFill>
        <p:spPr bwMode="auto">
          <a:xfrm>
            <a:off x="437018" y="1201188"/>
            <a:ext cx="4197928" cy="519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16930" y="6299638"/>
            <a:ext cx="9348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www.filamos.cz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44111" y="5196811"/>
            <a:ext cx="9348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www.filamos.cz</a:t>
            </a:r>
          </a:p>
        </p:txBody>
      </p:sp>
    </p:spTree>
    <p:extLst>
      <p:ext uri="{BB962C8B-B14F-4D97-AF65-F5344CB8AC3E}">
        <p14:creationId xmlns:p14="http://schemas.microsoft.com/office/powerpoint/2010/main" val="155539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Míchačky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Typy míchaček:</a:t>
            </a:r>
          </a:p>
          <a:p>
            <a:r>
              <a:rPr lang="cs-CZ" b="1" dirty="0" smtClean="0"/>
              <a:t>Kontinuální</a:t>
            </a:r>
          </a:p>
          <a:p>
            <a:pPr lvl="1"/>
            <a:r>
              <a:rPr lang="cs-CZ" dirty="0" smtClean="0"/>
              <a:t>mají </a:t>
            </a:r>
            <a:r>
              <a:rPr lang="cs-CZ" dirty="0"/>
              <a:t>nepřetržitý proces výroby </a:t>
            </a:r>
            <a:r>
              <a:rPr lang="cs-CZ" dirty="0" smtClean="0"/>
              <a:t>BS</a:t>
            </a:r>
          </a:p>
          <a:p>
            <a:pPr lvl="1"/>
            <a:r>
              <a:rPr lang="cs-CZ" dirty="0" smtClean="0"/>
              <a:t>principem </a:t>
            </a:r>
            <a:r>
              <a:rPr lang="cs-CZ" dirty="0"/>
              <a:t>je šnekové </a:t>
            </a:r>
            <a:r>
              <a:rPr lang="cs-CZ" dirty="0" smtClean="0"/>
              <a:t>míchání, problém je kvalita </a:t>
            </a:r>
            <a:r>
              <a:rPr lang="cs-CZ" dirty="0"/>
              <a:t>a stálost zhotovených </a:t>
            </a:r>
            <a:r>
              <a:rPr lang="cs-CZ" dirty="0" smtClean="0"/>
              <a:t>směsí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ýhodné </a:t>
            </a:r>
            <a:r>
              <a:rPr lang="cs-CZ" dirty="0"/>
              <a:t>je použít kontinuální míchačky pro přípravu BS z </a:t>
            </a:r>
            <a:r>
              <a:rPr lang="cs-CZ" dirty="0" err="1"/>
              <a:t>předmíchaných</a:t>
            </a:r>
            <a:r>
              <a:rPr lang="cs-CZ" dirty="0"/>
              <a:t> </a:t>
            </a:r>
            <a:r>
              <a:rPr lang="cs-CZ" dirty="0" smtClean="0"/>
              <a:t>složek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4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708925" y="554181"/>
            <a:ext cx="389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Kontinuální míchačka</a:t>
            </a:r>
            <a:endParaRPr lang="cs-CZ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122" name="Picture 2" descr="C:\Users\Pája\Downloads\oprava\skrejpry\obr6a-kon-filamos.c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 b="11163"/>
          <a:stretch/>
        </p:blipFill>
        <p:spPr bwMode="auto">
          <a:xfrm>
            <a:off x="284163" y="2105891"/>
            <a:ext cx="5184421" cy="36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ája\Downloads\oprava\skrejpry\obr6b-kon-www.m-tec.c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9503" y="2563091"/>
            <a:ext cx="2987861" cy="20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151801" y="5205128"/>
            <a:ext cx="9348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www.filamos.cz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401003" y="4635642"/>
            <a:ext cx="9509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www.m-tec.com</a:t>
            </a:r>
          </a:p>
        </p:txBody>
      </p:sp>
    </p:spTree>
    <p:extLst>
      <p:ext uri="{BB962C8B-B14F-4D97-AF65-F5344CB8AC3E}">
        <p14:creationId xmlns:p14="http://schemas.microsoft.com/office/powerpoint/2010/main" val="206340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Výroba, doprava a zpracování čerstvého betonu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eton je vyráběn v betonárnách</a:t>
            </a:r>
          </a:p>
          <a:p>
            <a:r>
              <a:rPr lang="cs-CZ" dirty="0"/>
              <a:t>b</a:t>
            </a:r>
            <a:r>
              <a:rPr lang="cs-CZ" dirty="0" smtClean="0"/>
              <a:t>etonárny jsou v </a:t>
            </a:r>
            <a:r>
              <a:rPr lang="cs-CZ" dirty="0"/>
              <a:t>závodech pro výrobu betonu nebo přímo v místě </a:t>
            </a:r>
            <a:r>
              <a:rPr lang="cs-CZ" dirty="0" smtClean="0"/>
              <a:t>stavby</a:t>
            </a:r>
          </a:p>
          <a:p>
            <a:pPr marL="0" indent="0">
              <a:buNone/>
            </a:pPr>
            <a:r>
              <a:rPr lang="cs-CZ" b="1" dirty="0" smtClean="0"/>
              <a:t>Betonárny dělíme na:</a:t>
            </a:r>
          </a:p>
          <a:p>
            <a:r>
              <a:rPr lang="cs-CZ" dirty="0" smtClean="0"/>
              <a:t>jednostupňové</a:t>
            </a:r>
          </a:p>
          <a:p>
            <a:r>
              <a:rPr lang="cs-CZ" dirty="0" smtClean="0"/>
              <a:t>dvoustupňové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BW06/56 - STAVEBNÍ STROJE</a:t>
            </a:r>
            <a:endParaRPr lang="en-US" dirty="0"/>
          </a:p>
        </p:txBody>
      </p:sp>
      <p:pic>
        <p:nvPicPr>
          <p:cNvPr id="1026" name="Picture 2" descr="C:\Users\Pája\Downloads\oprava\skrejpry\obr6b-eurogate.m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r="17273"/>
          <a:stretch/>
        </p:blipFill>
        <p:spPr bwMode="auto">
          <a:xfrm>
            <a:off x="5023743" y="2745321"/>
            <a:ext cx="3621494" cy="38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00974" y="6561723"/>
            <a:ext cx="9957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www.eurogate.cz</a:t>
            </a:r>
          </a:p>
        </p:txBody>
      </p:sp>
    </p:spTree>
    <p:extLst>
      <p:ext uri="{BB962C8B-B14F-4D97-AF65-F5344CB8AC3E}">
        <p14:creationId xmlns:p14="http://schemas.microsoft.com/office/powerpoint/2010/main" val="197477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 čerstvé betonové směsi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čerstvý </a:t>
            </a:r>
            <a:r>
              <a:rPr lang="cs-CZ" dirty="0"/>
              <a:t>beton je nutné přepravovat tak, aby nedošlo k rozmísení složek betonu nebo k jeho </a:t>
            </a:r>
            <a:r>
              <a:rPr lang="cs-CZ" dirty="0" smtClean="0"/>
              <a:t>znehodnocení</a:t>
            </a:r>
          </a:p>
          <a:p>
            <a:r>
              <a:rPr lang="cs-CZ" dirty="0"/>
              <a:t>r</a:t>
            </a:r>
            <a:r>
              <a:rPr lang="cs-CZ" dirty="0" smtClean="0"/>
              <a:t>ozlišujeme </a:t>
            </a:r>
            <a:r>
              <a:rPr lang="cs-CZ" dirty="0"/>
              <a:t>prostředky na </a:t>
            </a:r>
            <a:r>
              <a:rPr lang="cs-CZ" b="1" dirty="0"/>
              <a:t>primární dopravu </a:t>
            </a:r>
            <a:r>
              <a:rPr lang="cs-CZ" dirty="0"/>
              <a:t>(</a:t>
            </a:r>
            <a:r>
              <a:rPr lang="cs-CZ" dirty="0" smtClean="0"/>
              <a:t>od </a:t>
            </a:r>
            <a:r>
              <a:rPr lang="cs-CZ" dirty="0"/>
              <a:t>výrobny na </a:t>
            </a:r>
            <a:r>
              <a:rPr lang="cs-CZ" dirty="0" smtClean="0"/>
              <a:t>staveniště) </a:t>
            </a:r>
            <a:r>
              <a:rPr lang="cs-CZ" dirty="0"/>
              <a:t>a na </a:t>
            </a:r>
            <a:r>
              <a:rPr lang="cs-CZ" b="1" dirty="0"/>
              <a:t>sekundární dopravu </a:t>
            </a:r>
            <a:r>
              <a:rPr lang="cs-CZ" dirty="0" smtClean="0"/>
              <a:t>(po staveništi)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146" name="Picture 2" descr="C:\Users\Pája\Downloads\oprava\skrejpry\cmb_dopra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6" y="4088962"/>
            <a:ext cx="7861429" cy="21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80965" y="6189273"/>
            <a:ext cx="10374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www.presskithc.cz</a:t>
            </a:r>
          </a:p>
        </p:txBody>
      </p:sp>
    </p:spTree>
    <p:extLst>
      <p:ext uri="{BB962C8B-B14F-4D97-AF65-F5344CB8AC3E}">
        <p14:creationId xmlns:p14="http://schemas.microsoft.com/office/powerpoint/2010/main" val="152137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ája\Downloads\oprava\skrejpry\landsmann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78" y="3324072"/>
            <a:ext cx="4801432" cy="30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smtClean="0"/>
              <a:t>Jednoduché dopravní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louží </a:t>
            </a:r>
            <a:r>
              <a:rPr lang="cs-CZ" dirty="0"/>
              <a:t>pouze k sekundární dopravě betonu na krátké vzdálenosti v rámci </a:t>
            </a:r>
            <a:r>
              <a:rPr lang="cs-CZ" dirty="0" smtClean="0"/>
              <a:t>staveniště</a:t>
            </a:r>
          </a:p>
          <a:p>
            <a:r>
              <a:rPr lang="cs-CZ" dirty="0"/>
              <a:t>m</a:t>
            </a:r>
            <a:r>
              <a:rPr lang="cs-CZ" dirty="0" smtClean="0"/>
              <a:t>ezi </a:t>
            </a:r>
            <a:r>
              <a:rPr lang="cs-CZ" dirty="0"/>
              <a:t>jednoduché dopravní prostředky řadíme kolečka, žlaby a </a:t>
            </a:r>
            <a:r>
              <a:rPr lang="cs-CZ" dirty="0" smtClean="0"/>
              <a:t>skluzy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816186" y="6437032"/>
            <a:ext cx="10695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www.landsmann.cz</a:t>
            </a:r>
          </a:p>
        </p:txBody>
      </p:sp>
    </p:spTree>
    <p:extLst>
      <p:ext uri="{BB962C8B-B14F-4D97-AF65-F5344CB8AC3E}">
        <p14:creationId xmlns:p14="http://schemas.microsoft.com/office/powerpoint/2010/main" val="36933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smtClean="0"/>
              <a:t>Pásové dopravníky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používají </a:t>
            </a:r>
            <a:r>
              <a:rPr lang="cs-CZ" dirty="0"/>
              <a:t>se pouze pro sekundární dopravu suchých betonových </a:t>
            </a:r>
            <a:r>
              <a:rPr lang="cs-CZ" dirty="0" smtClean="0"/>
              <a:t>směsí (u </a:t>
            </a:r>
            <a:r>
              <a:rPr lang="cs-CZ" dirty="0"/>
              <a:t>tekutých betonových směsí by vlivem otřesů mohlo dojít k </a:t>
            </a:r>
            <a:r>
              <a:rPr lang="cs-CZ" dirty="0" smtClean="0"/>
              <a:t>rozmísení)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050" name="Picture 2" descr="C:\Users\Pája\Downloads\oprava\skrejpry\obr6b-civil-engg-world.blogspot.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50" y="2811349"/>
            <a:ext cx="4912614" cy="36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02595" y="6423953"/>
            <a:ext cx="14237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civil-engg-world.blogspot.com</a:t>
            </a:r>
          </a:p>
        </p:txBody>
      </p:sp>
    </p:spTree>
    <p:extLst>
      <p:ext uri="{BB962C8B-B14F-4D97-AF65-F5344CB8AC3E}">
        <p14:creationId xmlns:p14="http://schemas.microsoft.com/office/powerpoint/2010/main" val="162388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ája\Downloads\oprava\skrejpry\obr6a-badie-na-beton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47" y="2909457"/>
            <a:ext cx="3839337" cy="37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err="1" smtClean="0"/>
              <a:t>Bádie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</a:t>
            </a:r>
            <a:r>
              <a:rPr lang="cs-CZ" dirty="0"/>
              <a:t>se o objemný koš zavěšený na zdvihacím </a:t>
            </a:r>
            <a:r>
              <a:rPr lang="cs-CZ" dirty="0" smtClean="0"/>
              <a:t>mechanismu</a:t>
            </a:r>
          </a:p>
          <a:p>
            <a:r>
              <a:rPr lang="cs-CZ" dirty="0" smtClean="0"/>
              <a:t>slouží </a:t>
            </a:r>
            <a:r>
              <a:rPr lang="cs-CZ" dirty="0"/>
              <a:t>k sekundární dopravě směsi </a:t>
            </a:r>
            <a:r>
              <a:rPr lang="cs-CZ" dirty="0" smtClean="0"/>
              <a:t>do velkých </a:t>
            </a:r>
            <a:r>
              <a:rPr lang="cs-CZ" dirty="0"/>
              <a:t>výšek a </a:t>
            </a:r>
            <a:r>
              <a:rPr lang="cs-CZ" dirty="0" smtClean="0"/>
              <a:t>vzdáleností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456931" y="6368792"/>
            <a:ext cx="12121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www.badie-na-beton.cz</a:t>
            </a:r>
          </a:p>
        </p:txBody>
      </p:sp>
    </p:spTree>
    <p:extLst>
      <p:ext uri="{BB962C8B-B14F-4D97-AF65-F5344CB8AC3E}">
        <p14:creationId xmlns:p14="http://schemas.microsoft.com/office/powerpoint/2010/main" val="348699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err="1" smtClean="0"/>
              <a:t>Bádie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vyprázdnění </a:t>
            </a:r>
            <a:r>
              <a:rPr lang="cs-CZ" dirty="0" err="1"/>
              <a:t>bádie</a:t>
            </a:r>
            <a:r>
              <a:rPr lang="cs-CZ" dirty="0"/>
              <a:t> probíhá pomocí spodní výpustě, objemy se pohybují od 0,5 - 4 m</a:t>
            </a:r>
            <a:r>
              <a:rPr lang="cs-CZ" baseline="30000" dirty="0"/>
              <a:t>3</a:t>
            </a:r>
            <a:endParaRPr lang="cs-CZ" dirty="0"/>
          </a:p>
          <a:p>
            <a:r>
              <a:rPr lang="cs-CZ" dirty="0"/>
              <a:t>výhodou je úspora nákladů, nevýhodou je přetržitá dodávka BS a větší časová náročnost oproti čerpadlům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4098" name="Picture 2" descr="C:\Users\Pája\Downloads\oprava\skrejpry\obr6d-badie-na-beton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27" y="3477491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47999" y="6398620"/>
            <a:ext cx="12121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www.badie-na-beton.cz</a:t>
            </a:r>
          </a:p>
        </p:txBody>
      </p:sp>
    </p:spTree>
    <p:extLst>
      <p:ext uri="{BB962C8B-B14F-4D97-AF65-F5344CB8AC3E}">
        <p14:creationId xmlns:p14="http://schemas.microsoft.com/office/powerpoint/2010/main" val="169656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smtClean="0"/>
              <a:t>Nákladní automobily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oužívají se pro </a:t>
            </a:r>
            <a:r>
              <a:rPr lang="cs-CZ" dirty="0"/>
              <a:t>primární </a:t>
            </a:r>
            <a:r>
              <a:rPr lang="cs-CZ" dirty="0" smtClean="0"/>
              <a:t>dopravu</a:t>
            </a:r>
          </a:p>
          <a:p>
            <a:pPr marL="0" indent="0">
              <a:buNone/>
            </a:pPr>
            <a:r>
              <a:rPr lang="cs-CZ" dirty="0" smtClean="0"/>
              <a:t>Dělíme je na:</a:t>
            </a:r>
          </a:p>
          <a:p>
            <a:r>
              <a:rPr lang="cs-CZ" b="1" dirty="0" smtClean="0"/>
              <a:t>Vanové přepravníky</a:t>
            </a:r>
            <a:endParaRPr lang="cs-CZ" b="1" dirty="0"/>
          </a:p>
          <a:p>
            <a:pPr lvl="1"/>
            <a:r>
              <a:rPr lang="cs-CZ" dirty="0" smtClean="0"/>
              <a:t>nákladní </a:t>
            </a:r>
            <a:r>
              <a:rPr lang="cs-CZ" dirty="0"/>
              <a:t>automobily, které mají na podvozkovém rámu </a:t>
            </a:r>
            <a:r>
              <a:rPr lang="cs-CZ" dirty="0" smtClean="0"/>
              <a:t>vanu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lnící </a:t>
            </a:r>
            <a:r>
              <a:rPr lang="cs-CZ" dirty="0"/>
              <a:t>otvor je v horní části </a:t>
            </a:r>
            <a:r>
              <a:rPr lang="cs-CZ" dirty="0" smtClean="0"/>
              <a:t>a </a:t>
            </a:r>
            <a:r>
              <a:rPr lang="cs-CZ" dirty="0"/>
              <a:t>k vypouštění slouží výpustný otvor opatřený segmentovým </a:t>
            </a:r>
            <a:r>
              <a:rPr lang="cs-CZ" dirty="0" smtClean="0"/>
              <a:t>uzávěrem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vypouštění se vana sklápí dozadu a tím dosahuje dobrého </a:t>
            </a:r>
            <a:r>
              <a:rPr lang="cs-CZ" dirty="0" smtClean="0"/>
              <a:t>vyprázdnění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122" name="Picture 2" descr="C:\Users\Pája\Downloads\oprava\skrejpry\obr6b-vana-www.kaldo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9" y="1124563"/>
            <a:ext cx="7083290" cy="53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74025" y="554181"/>
            <a:ext cx="337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Vanový přepravník</a:t>
            </a:r>
            <a:endParaRPr lang="cs-CZ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233504" y="6412269"/>
            <a:ext cx="8755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www.kaldo.cz</a:t>
            </a:r>
          </a:p>
        </p:txBody>
      </p:sp>
    </p:spTree>
    <p:extLst>
      <p:ext uri="{BB962C8B-B14F-4D97-AF65-F5344CB8AC3E}">
        <p14:creationId xmlns:p14="http://schemas.microsoft.com/office/powerpoint/2010/main" val="386155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smtClean="0"/>
              <a:t>Nákladní automobily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oužívají se pro </a:t>
            </a:r>
            <a:r>
              <a:rPr lang="cs-CZ" dirty="0"/>
              <a:t>primární </a:t>
            </a:r>
            <a:r>
              <a:rPr lang="cs-CZ" dirty="0" smtClean="0"/>
              <a:t>dopravu</a:t>
            </a:r>
          </a:p>
          <a:p>
            <a:pPr marL="0" indent="0">
              <a:buNone/>
            </a:pPr>
            <a:r>
              <a:rPr lang="cs-CZ" dirty="0" smtClean="0"/>
              <a:t>Dělíme je na:</a:t>
            </a:r>
          </a:p>
          <a:p>
            <a:r>
              <a:rPr lang="cs-CZ" b="1" dirty="0" smtClean="0"/>
              <a:t>Valníky</a:t>
            </a:r>
            <a:endParaRPr lang="cs-CZ" b="1" dirty="0"/>
          </a:p>
          <a:p>
            <a:pPr lvl="1"/>
            <a:r>
              <a:rPr lang="cs-CZ" dirty="0" smtClean="0"/>
              <a:t>nákladní </a:t>
            </a:r>
            <a:r>
              <a:rPr lang="cs-CZ" dirty="0"/>
              <a:t>automobily, které mají na podvozkovém rámu </a:t>
            </a:r>
            <a:r>
              <a:rPr lang="cs-CZ" dirty="0" smtClean="0"/>
              <a:t>valník</a:t>
            </a:r>
          </a:p>
          <a:p>
            <a:pPr lvl="1"/>
            <a:r>
              <a:rPr lang="cs-CZ" dirty="0" smtClean="0"/>
              <a:t>valník </a:t>
            </a:r>
            <a:r>
              <a:rPr lang="cs-CZ" dirty="0"/>
              <a:t>je nejjednodušší provedení nástavby, má rovnou podlahu a bočnice </a:t>
            </a:r>
            <a:r>
              <a:rPr lang="cs-CZ" dirty="0" smtClean="0"/>
              <a:t>sklopné </a:t>
            </a:r>
            <a:r>
              <a:rPr lang="cs-CZ" dirty="0"/>
              <a:t>do tří </a:t>
            </a:r>
            <a:r>
              <a:rPr lang="cs-CZ" dirty="0" smtClean="0"/>
              <a:t>stran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na dopravu tuhých betonových směsí na krátké </a:t>
            </a:r>
            <a:r>
              <a:rPr lang="cs-CZ" dirty="0" smtClean="0"/>
              <a:t>vzdálenosti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1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3968068" y="554180"/>
            <a:ext cx="122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Valník</a:t>
            </a:r>
            <a:endParaRPr lang="cs-CZ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6" name="Picture 2" descr="C:\Users\Pája\Downloads\oprava\skrejpry\obr6c-www.mates-auto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64" y="1112830"/>
            <a:ext cx="7039849" cy="52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67395" y="6368792"/>
            <a:ext cx="10759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www.mates-auto,cz</a:t>
            </a:r>
          </a:p>
        </p:txBody>
      </p:sp>
    </p:spTree>
    <p:extLst>
      <p:ext uri="{BB962C8B-B14F-4D97-AF65-F5344CB8AC3E}">
        <p14:creationId xmlns:p14="http://schemas.microsoft.com/office/powerpoint/2010/main" val="396504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smtClean="0"/>
              <a:t>Aktivní dopravní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stroje </a:t>
            </a:r>
            <a:r>
              <a:rPr lang="cs-CZ" dirty="0"/>
              <a:t>určené k primární dopravě betonových </a:t>
            </a:r>
            <a:r>
              <a:rPr lang="cs-CZ" dirty="0" smtClean="0"/>
              <a:t>směsí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průběhu přepravy dochází k nucenému míchání směsi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bubnu</a:t>
            </a:r>
          </a:p>
          <a:p>
            <a:pPr marL="0" indent="0">
              <a:buNone/>
            </a:pPr>
            <a:r>
              <a:rPr lang="cs-CZ" b="1" dirty="0" smtClean="0"/>
              <a:t>Existují </a:t>
            </a:r>
            <a:r>
              <a:rPr lang="cs-CZ" b="1" dirty="0"/>
              <a:t>dva typy aktivních přepravních </a:t>
            </a:r>
            <a:r>
              <a:rPr lang="cs-CZ" b="1" dirty="0" smtClean="0"/>
              <a:t>prostředku:</a:t>
            </a:r>
          </a:p>
          <a:p>
            <a:r>
              <a:rPr lang="cs-CZ" dirty="0" err="1"/>
              <a:t>a</a:t>
            </a:r>
            <a:r>
              <a:rPr lang="cs-CZ" dirty="0" err="1" smtClean="0"/>
              <a:t>utomíchače</a:t>
            </a:r>
            <a:endParaRPr lang="cs-CZ" dirty="0" smtClean="0"/>
          </a:p>
          <a:p>
            <a:r>
              <a:rPr lang="cs-CZ" dirty="0" err="1"/>
              <a:t>a</a:t>
            </a:r>
            <a:r>
              <a:rPr lang="cs-CZ" dirty="0" err="1" smtClean="0"/>
              <a:t>utodomíchávače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1266" name="Picture 2" descr="C:\Users\Pája\Downloads\oprava\skrejpry\obr6g-schwing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3699163"/>
            <a:ext cx="4144524" cy="26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04733" y="6355956"/>
            <a:ext cx="9701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www.schwing.cz</a:t>
            </a:r>
          </a:p>
        </p:txBody>
      </p:sp>
    </p:spTree>
    <p:extLst>
      <p:ext uri="{BB962C8B-B14F-4D97-AF65-F5344CB8AC3E}">
        <p14:creationId xmlns:p14="http://schemas.microsoft.com/office/powerpoint/2010/main" val="418355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Jednostupňové betonárny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mají zásobníky, dávkovací zařízení, váhy a </a:t>
            </a:r>
            <a:r>
              <a:rPr lang="cs-CZ" dirty="0" smtClean="0"/>
              <a:t>míchačky uspořádány </a:t>
            </a:r>
            <a:r>
              <a:rPr lang="cs-CZ" dirty="0"/>
              <a:t>nad </a:t>
            </a:r>
            <a:r>
              <a:rPr lang="cs-CZ" dirty="0" smtClean="0"/>
              <a:t>sebou</a:t>
            </a:r>
          </a:p>
          <a:p>
            <a:r>
              <a:rPr lang="cs-CZ" dirty="0" smtClean="0"/>
              <a:t>jednotlivé </a:t>
            </a:r>
            <a:r>
              <a:rPr lang="cs-CZ" dirty="0"/>
              <a:t>složky postupují směrem </a:t>
            </a:r>
            <a:r>
              <a:rPr lang="cs-CZ" dirty="0" smtClean="0"/>
              <a:t>dolů samospádem (úspora energie </a:t>
            </a:r>
            <a:r>
              <a:rPr lang="cs-CZ" sz="1800" dirty="0" smtClean="0"/>
              <a:t>x</a:t>
            </a:r>
            <a:r>
              <a:rPr lang="cs-CZ" dirty="0" smtClean="0"/>
              <a:t> vyšší investiční náklady – výška)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050" name="Picture 2" descr="C:\Users\Pája\Downloads\oprava\skrejpry\obr6c-betonserver.cz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65" y="3387515"/>
            <a:ext cx="3077835" cy="31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01351" y="6543811"/>
            <a:ext cx="1098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www.betonserver.cz</a:t>
            </a:r>
          </a:p>
        </p:txBody>
      </p:sp>
    </p:spTree>
    <p:extLst>
      <p:ext uri="{BB962C8B-B14F-4D97-AF65-F5344CB8AC3E}">
        <p14:creationId xmlns:p14="http://schemas.microsoft.com/office/powerpoint/2010/main" val="5434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smtClean="0"/>
              <a:t>Aktivní dopravní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Automíchače</a:t>
            </a:r>
            <a:endParaRPr lang="cs-CZ" b="1" dirty="0" smtClean="0"/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automobilovém podvozku je namontovaný míchač, který je plněn suchou směsí a s vodou se smísí až na </a:t>
            </a:r>
            <a:r>
              <a:rPr lang="cs-CZ" dirty="0" smtClean="0"/>
              <a:t>stavbě</a:t>
            </a:r>
          </a:p>
          <a:p>
            <a:r>
              <a:rPr lang="cs-CZ" dirty="0" smtClean="0"/>
              <a:t>v ČR se téměř nepoužívá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7170" name="Picture 2" descr="C:\Users\Pája\Downloads\oprava\skrejpry\kranimex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04" y="3626199"/>
            <a:ext cx="4071656" cy="27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77151" y="6344029"/>
            <a:ext cx="10038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www.kranimex.cz</a:t>
            </a:r>
          </a:p>
        </p:txBody>
      </p:sp>
    </p:spTree>
    <p:extLst>
      <p:ext uri="{BB962C8B-B14F-4D97-AF65-F5344CB8AC3E}">
        <p14:creationId xmlns:p14="http://schemas.microsoft.com/office/powerpoint/2010/main" val="244165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smtClean="0"/>
              <a:t>Aktivní dopravní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4" y="1549400"/>
            <a:ext cx="8721292" cy="46609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Autodomíchávače</a:t>
            </a:r>
            <a:endParaRPr lang="cs-CZ" b="1" dirty="0" smtClean="0"/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automobilovém podvozku je namontováno </a:t>
            </a:r>
            <a:r>
              <a:rPr lang="cs-CZ" dirty="0" err="1" smtClean="0"/>
              <a:t>domíchávací</a:t>
            </a:r>
            <a:r>
              <a:rPr lang="cs-CZ" dirty="0" smtClean="0"/>
              <a:t> </a:t>
            </a:r>
            <a:r>
              <a:rPr lang="cs-CZ" dirty="0"/>
              <a:t>zařízení (</a:t>
            </a:r>
            <a:r>
              <a:rPr lang="cs-CZ" dirty="0" smtClean="0"/>
              <a:t>buben o objemu 6 – 15 m</a:t>
            </a:r>
            <a:r>
              <a:rPr lang="cs-CZ" baseline="30000" dirty="0" smtClean="0"/>
              <a:t>3</a:t>
            </a:r>
            <a:r>
              <a:rPr lang="cs-CZ" dirty="0" smtClean="0"/>
              <a:t>), </a:t>
            </a:r>
            <a:r>
              <a:rPr lang="cs-CZ" dirty="0"/>
              <a:t>které nuceným mícháním udržuje betonovou směs v čerstvém </a:t>
            </a:r>
            <a:r>
              <a:rPr lang="cs-CZ" dirty="0" smtClean="0"/>
              <a:t>stavu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8194" name="Picture 2" descr="C:\Users\Pája\Downloads\oprava\skrejpry\obr6a-mix-zap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13252" b="7874"/>
          <a:stretch/>
        </p:blipFill>
        <p:spPr bwMode="auto">
          <a:xfrm>
            <a:off x="1760561" y="3443309"/>
            <a:ext cx="5342877" cy="29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45511" y="6389476"/>
            <a:ext cx="8579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www.zapa.cz</a:t>
            </a:r>
          </a:p>
        </p:txBody>
      </p:sp>
    </p:spTree>
    <p:extLst>
      <p:ext uri="{BB962C8B-B14F-4D97-AF65-F5344CB8AC3E}">
        <p14:creationId xmlns:p14="http://schemas.microsoft.com/office/powerpoint/2010/main" val="114828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smtClean="0"/>
              <a:t>Čerpadla betonové směsi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mohou být součástí </a:t>
            </a:r>
            <a:r>
              <a:rPr lang="cs-CZ" dirty="0" err="1"/>
              <a:t>autodomíchávačů</a:t>
            </a:r>
            <a:r>
              <a:rPr lang="cs-CZ" dirty="0"/>
              <a:t> nebo mohou být samostatně upevněny na automobilovém </a:t>
            </a:r>
            <a:r>
              <a:rPr lang="cs-CZ" dirty="0" smtClean="0"/>
              <a:t>podvozku</a:t>
            </a:r>
          </a:p>
          <a:p>
            <a:r>
              <a:rPr lang="cs-CZ" dirty="0"/>
              <a:t>d</a:t>
            </a:r>
            <a:r>
              <a:rPr lang="cs-CZ" dirty="0" smtClean="0"/>
              <a:t>íky </a:t>
            </a:r>
            <a:r>
              <a:rPr lang="cs-CZ" dirty="0"/>
              <a:t>zalomeným výložníkům umožňují velké dosahy pro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také jsou po složení lehce </a:t>
            </a:r>
            <a:r>
              <a:rPr lang="cs-CZ" dirty="0" err="1" smtClean="0"/>
              <a:t>přepravovatelné</a:t>
            </a:r>
            <a:endParaRPr lang="cs-CZ" dirty="0"/>
          </a:p>
          <a:p>
            <a:r>
              <a:rPr lang="cs-CZ" dirty="0"/>
              <a:t>u</a:t>
            </a:r>
            <a:r>
              <a:rPr lang="cs-CZ" dirty="0" smtClean="0"/>
              <a:t> velkých staveb nejpoužívanější způsob sekundární dopravy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0242" name="Picture 2" descr="C:\Users\Pája\Downloads\oprava\skrejpry\obr6c-pump-stavebni-technik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3" b="22828"/>
          <a:stretch/>
        </p:blipFill>
        <p:spPr bwMode="auto">
          <a:xfrm>
            <a:off x="1814945" y="4306056"/>
            <a:ext cx="5472545" cy="213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27142" y="6432953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134636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čerstvé betonové směsi - </a:t>
            </a:r>
            <a:br>
              <a:rPr lang="cs-CZ" dirty="0" smtClean="0"/>
            </a:br>
            <a:r>
              <a:rPr lang="cs-CZ" dirty="0" smtClean="0"/>
              <a:t>Čerpadla betonové směsi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dirty="0"/>
              <a:t>Čerpadla betonových směsí dělíme podle:</a:t>
            </a:r>
          </a:p>
          <a:p>
            <a:r>
              <a:rPr lang="cs-CZ" b="1" dirty="0"/>
              <a:t>konstrukčního systému</a:t>
            </a:r>
          </a:p>
          <a:p>
            <a:pPr lvl="1"/>
            <a:r>
              <a:rPr lang="cs-CZ" dirty="0"/>
              <a:t>pístové</a:t>
            </a:r>
          </a:p>
          <a:p>
            <a:pPr lvl="1"/>
            <a:r>
              <a:rPr lang="cs-CZ" dirty="0"/>
              <a:t>rotorové</a:t>
            </a:r>
          </a:p>
          <a:p>
            <a:pPr lvl="1"/>
            <a:r>
              <a:rPr lang="cs-CZ" dirty="0"/>
              <a:t>přetlakové</a:t>
            </a:r>
          </a:p>
          <a:p>
            <a:r>
              <a:rPr lang="cs-CZ" b="1" dirty="0"/>
              <a:t>pohonu čerpadla</a:t>
            </a:r>
          </a:p>
          <a:p>
            <a:pPr lvl="1"/>
            <a:r>
              <a:rPr lang="cs-CZ" dirty="0"/>
              <a:t>hydraulické</a:t>
            </a:r>
          </a:p>
          <a:p>
            <a:pPr lvl="1"/>
            <a:r>
              <a:rPr lang="cs-CZ" dirty="0"/>
              <a:t>elektrické</a:t>
            </a:r>
          </a:p>
          <a:p>
            <a:r>
              <a:rPr lang="cs-CZ" b="1" dirty="0"/>
              <a:t>druhu podvozku</a:t>
            </a:r>
          </a:p>
          <a:p>
            <a:pPr lvl="1"/>
            <a:r>
              <a:rPr lang="cs-CZ" dirty="0"/>
              <a:t>automobilový</a:t>
            </a:r>
          </a:p>
          <a:p>
            <a:pPr lvl="1"/>
            <a:r>
              <a:rPr lang="cs-CZ" dirty="0"/>
              <a:t>přívěsný</a:t>
            </a:r>
          </a:p>
          <a:p>
            <a:pPr lvl="1"/>
            <a:r>
              <a:rPr lang="cs-CZ" dirty="0"/>
              <a:t>stabilní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9218" name="Picture 2" descr="C:\Users\Pája\Downloads\oprava\skrejpry\kcp-45zx-170-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7" y="1967345"/>
            <a:ext cx="3070126" cy="46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23162" y="6546846"/>
            <a:ext cx="10038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www.kcppump.cz</a:t>
            </a:r>
          </a:p>
        </p:txBody>
      </p:sp>
    </p:spTree>
    <p:extLst>
      <p:ext uri="{BB962C8B-B14F-4D97-AF65-F5344CB8AC3E}">
        <p14:creationId xmlns:p14="http://schemas.microsoft.com/office/powerpoint/2010/main" val="42227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ája\Downloads\oprava\skrejpry\obr6a-norwit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91" y="3854407"/>
            <a:ext cx="3240570" cy="23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ája\Downloads\oprava\skrejpry\obr6a-www.hrsystem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" y="3854407"/>
            <a:ext cx="2917259" cy="23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Hutnění betonu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beton </a:t>
            </a:r>
            <a:r>
              <a:rPr lang="cs-CZ" dirty="0"/>
              <a:t>je nutno po uložení zhutnit, protože jeho pevnost závisí na kvalitě </a:t>
            </a:r>
            <a:r>
              <a:rPr lang="cs-CZ" dirty="0" smtClean="0"/>
              <a:t>zhutnění</a:t>
            </a:r>
          </a:p>
          <a:p>
            <a:pPr marL="0" indent="0">
              <a:buNone/>
            </a:pPr>
            <a:r>
              <a:rPr lang="cs-CZ" dirty="0" smtClean="0"/>
              <a:t>K </a:t>
            </a:r>
            <a:r>
              <a:rPr lang="cs-CZ" dirty="0"/>
              <a:t>hutnění betonu se používají dva </a:t>
            </a:r>
            <a:r>
              <a:rPr lang="cs-CZ" dirty="0" smtClean="0"/>
              <a:t>základní </a:t>
            </a:r>
            <a:r>
              <a:rPr lang="cs-CZ" dirty="0"/>
              <a:t>typy strojů</a:t>
            </a:r>
            <a:r>
              <a:rPr lang="cs-CZ" dirty="0" smtClean="0"/>
              <a:t>:</a:t>
            </a:r>
          </a:p>
          <a:p>
            <a:r>
              <a:rPr lang="cs-CZ" b="1" dirty="0" smtClean="0"/>
              <a:t>Ponorné vibrátory</a:t>
            </a:r>
            <a:r>
              <a:rPr lang="cs-CZ" dirty="0" smtClean="0"/>
              <a:t>		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▪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cs-CZ" b="1" dirty="0" smtClean="0"/>
              <a:t>Příložné vibrátory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446514" y="6203932"/>
            <a:ext cx="8963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www.norwit.cz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49352" y="6203932"/>
            <a:ext cx="100219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www.hrsystem.cz</a:t>
            </a:r>
          </a:p>
        </p:txBody>
      </p:sp>
    </p:spTree>
    <p:extLst>
      <p:ext uri="{BB962C8B-B14F-4D97-AF65-F5344CB8AC3E}">
        <p14:creationId xmlns:p14="http://schemas.microsoft.com/office/powerpoint/2010/main" val="226463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ája\Downloads\oprava\skrejpry\obr6b-www.mamtechnik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99" y="3657596"/>
            <a:ext cx="4515992" cy="2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Hutnění </a:t>
            </a:r>
            <a:r>
              <a:rPr lang="cs-CZ" dirty="0" smtClean="0"/>
              <a:t>betonu - Ponorné </a:t>
            </a:r>
            <a:r>
              <a:rPr lang="cs-CZ" dirty="0" smtClean="0"/>
              <a:t>vibrátory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skládají </a:t>
            </a:r>
            <a:r>
              <a:rPr lang="cs-CZ" dirty="0"/>
              <a:t>se z pohonu, ohebné hřídele a z vibrační hlavice s vestavěnými </a:t>
            </a:r>
            <a:r>
              <a:rPr lang="cs-CZ" dirty="0" smtClean="0"/>
              <a:t>excentry</a:t>
            </a:r>
          </a:p>
          <a:p>
            <a:r>
              <a:rPr lang="cs-CZ" dirty="0" smtClean="0"/>
              <a:t>účinek </a:t>
            </a:r>
            <a:r>
              <a:rPr lang="cs-CZ" dirty="0"/>
              <a:t>ponorného vibrátoru působí na bet. směs v soustředných kružnicích a největší je v těsné blízkosti vibrační </a:t>
            </a:r>
            <a:r>
              <a:rPr lang="cs-CZ" dirty="0" smtClean="0"/>
              <a:t>hlavice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668772" y="6186451"/>
            <a:ext cx="1149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www.mamtechnika.cz</a:t>
            </a:r>
          </a:p>
        </p:txBody>
      </p:sp>
    </p:spTree>
    <p:extLst>
      <p:ext uri="{BB962C8B-B14F-4D97-AF65-F5344CB8AC3E}">
        <p14:creationId xmlns:p14="http://schemas.microsoft.com/office/powerpoint/2010/main" val="289530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Hutnění </a:t>
            </a:r>
            <a:r>
              <a:rPr lang="cs-CZ" dirty="0" smtClean="0"/>
              <a:t>betonu - Ponorné </a:t>
            </a:r>
            <a:r>
              <a:rPr lang="cs-CZ" dirty="0" smtClean="0"/>
              <a:t>vibrátory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nevýhodou je nutnost přenášení a vedení obsluhou, poměrně malé výkony a nelze je používat pro hutnění mezerovitých směsí</a:t>
            </a:r>
          </a:p>
          <a:p>
            <a:r>
              <a:rPr lang="cs-CZ" dirty="0"/>
              <a:t>používají se k hutnění prostého i vyztuženého betonu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3314" name="Picture 2" descr="C:\Users\Pája\Downloads\oprava\skrejpry\obr6d-www.hirostavbet.s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13" y="3380507"/>
            <a:ext cx="2430214" cy="31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48502" y="6509105"/>
            <a:ext cx="10679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www.hirostavbet.sk</a:t>
            </a:r>
          </a:p>
        </p:txBody>
      </p:sp>
    </p:spTree>
    <p:extLst>
      <p:ext uri="{BB962C8B-B14F-4D97-AF65-F5344CB8AC3E}">
        <p14:creationId xmlns:p14="http://schemas.microsoft.com/office/powerpoint/2010/main" val="374134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Hutnění </a:t>
            </a:r>
            <a:r>
              <a:rPr lang="cs-CZ" dirty="0" smtClean="0"/>
              <a:t>betonu - Příložné </a:t>
            </a:r>
            <a:r>
              <a:rPr lang="cs-CZ" dirty="0" smtClean="0"/>
              <a:t>vibrátory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azývají se </a:t>
            </a:r>
            <a:r>
              <a:rPr lang="cs-CZ" dirty="0"/>
              <a:t>také vibrační </a:t>
            </a:r>
            <a:r>
              <a:rPr lang="cs-CZ" dirty="0" smtClean="0"/>
              <a:t>latě</a:t>
            </a:r>
          </a:p>
          <a:p>
            <a:r>
              <a:rPr lang="cs-CZ" dirty="0" smtClean="0"/>
              <a:t>dělí se na nízko </a:t>
            </a:r>
            <a:r>
              <a:rPr lang="cs-CZ" dirty="0"/>
              <a:t>a </a:t>
            </a:r>
            <a:r>
              <a:rPr lang="cs-CZ" dirty="0" smtClean="0"/>
              <a:t>vysokofrekvenční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5362" name="Picture 2" descr="C:\Users\Pája\Downloads\oprava\skrejpry\obr6d-emkol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" b="17679"/>
          <a:stretch/>
        </p:blipFill>
        <p:spPr bwMode="auto">
          <a:xfrm>
            <a:off x="1191491" y="2713611"/>
            <a:ext cx="6825781" cy="36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61817" y="6324439"/>
            <a:ext cx="8963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www.emkol.cz</a:t>
            </a:r>
          </a:p>
        </p:txBody>
      </p:sp>
    </p:spTree>
    <p:extLst>
      <p:ext uri="{BB962C8B-B14F-4D97-AF65-F5344CB8AC3E}">
        <p14:creationId xmlns:p14="http://schemas.microsoft.com/office/powerpoint/2010/main" val="126883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Recyklace čerstvých betonových směsí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využívá se </a:t>
            </a:r>
            <a:r>
              <a:rPr lang="cs-CZ" dirty="0"/>
              <a:t>ve výrobnách betonu </a:t>
            </a:r>
            <a:r>
              <a:rPr lang="cs-CZ" dirty="0" smtClean="0"/>
              <a:t>– betonárnách</a:t>
            </a:r>
          </a:p>
          <a:p>
            <a:r>
              <a:rPr lang="cs-CZ" dirty="0" err="1"/>
              <a:t>a</a:t>
            </a:r>
            <a:r>
              <a:rPr lang="cs-CZ" dirty="0" err="1" smtClean="0"/>
              <a:t>utodomíchávače</a:t>
            </a:r>
            <a:r>
              <a:rPr lang="cs-CZ" dirty="0" smtClean="0"/>
              <a:t> </a:t>
            </a:r>
            <a:r>
              <a:rPr lang="cs-CZ" dirty="0"/>
              <a:t>a míchačky se čistí pomocí vody, která je následně i se zbytky čerstvého betonu odváděna do recyklačního </a:t>
            </a:r>
            <a:r>
              <a:rPr lang="cs-CZ" dirty="0" smtClean="0"/>
              <a:t>zařízení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6386" name="Picture 2" descr="C:\Users\Pája\Downloads\oprava\skrejpry\obr6c-schwing-stetter.n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1576755" y="3380508"/>
            <a:ext cx="6096374" cy="30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04601" y="6403124"/>
            <a:ext cx="11929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www.schwing-stetter.nl</a:t>
            </a:r>
          </a:p>
        </p:txBody>
      </p:sp>
    </p:spTree>
    <p:extLst>
      <p:ext uri="{BB962C8B-B14F-4D97-AF65-F5344CB8AC3E}">
        <p14:creationId xmlns:p14="http://schemas.microsoft.com/office/powerpoint/2010/main" val="253185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Recyklace čerstvých betonových směsí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recyklační zařízení je tvořeno otáčivým bubnem, ve kterém je soustava hradítek, lopatek a </a:t>
            </a:r>
            <a:r>
              <a:rPr lang="cs-CZ" dirty="0" smtClean="0"/>
              <a:t>sít</a:t>
            </a:r>
          </a:p>
          <a:p>
            <a:r>
              <a:rPr lang="cs-CZ" dirty="0"/>
              <a:t>p</a:t>
            </a:r>
            <a:r>
              <a:rPr lang="cs-CZ" dirty="0" smtClean="0"/>
              <a:t>omocí sít je odděleno zbylé </a:t>
            </a:r>
            <a:r>
              <a:rPr lang="cs-CZ" dirty="0"/>
              <a:t>kamenivo a voda s cementovým </a:t>
            </a:r>
            <a:r>
              <a:rPr lang="cs-CZ" dirty="0" smtClean="0"/>
              <a:t>kalem</a:t>
            </a:r>
          </a:p>
          <a:p>
            <a:r>
              <a:rPr lang="cs-CZ" dirty="0" smtClean="0"/>
              <a:t>kamenivo </a:t>
            </a:r>
            <a:r>
              <a:rPr lang="cs-CZ" dirty="0"/>
              <a:t>lze opět použít do betonových </a:t>
            </a:r>
            <a:r>
              <a:rPr lang="cs-CZ" dirty="0" smtClean="0"/>
              <a:t>směsí</a:t>
            </a:r>
          </a:p>
          <a:p>
            <a:r>
              <a:rPr lang="cs-CZ" dirty="0" smtClean="0"/>
              <a:t>voda </a:t>
            </a:r>
            <a:r>
              <a:rPr lang="cs-CZ" dirty="0"/>
              <a:t>s cementovým kalem lze použít pouze jako náhrada části </a:t>
            </a:r>
            <a:r>
              <a:rPr lang="cs-CZ" dirty="0" err="1"/>
              <a:t>záměsové</a:t>
            </a:r>
            <a:r>
              <a:rPr lang="cs-CZ" dirty="0"/>
              <a:t> vody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7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ája\Downloads\oprava\skrejpry\Jednostup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" y="2288303"/>
            <a:ext cx="4973779" cy="4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Jednostupňové betonárny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tento </a:t>
            </a:r>
            <a:r>
              <a:rPr lang="cs-CZ" dirty="0"/>
              <a:t>typ </a:t>
            </a:r>
            <a:r>
              <a:rPr lang="cs-CZ" dirty="0" smtClean="0"/>
              <a:t>se používá </a:t>
            </a:r>
            <a:r>
              <a:rPr lang="cs-CZ" dirty="0"/>
              <a:t>hlavně pro dlouhodobou a velkokapacitní výrobu na jednom </a:t>
            </a:r>
            <a:r>
              <a:rPr lang="cs-CZ" dirty="0" smtClean="0"/>
              <a:t>místě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3074" name="Picture 2" descr="C:\Users\Pája\Downloads\oprava\skrejpry\obr6a-presskithc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82" y="2466815"/>
            <a:ext cx="2826189" cy="39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633800" y="6405133"/>
            <a:ext cx="10374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www.presskithc.cz</a:t>
            </a:r>
          </a:p>
        </p:txBody>
      </p:sp>
    </p:spTree>
    <p:extLst>
      <p:ext uri="{BB962C8B-B14F-4D97-AF65-F5344CB8AC3E}">
        <p14:creationId xmlns:p14="http://schemas.microsoft.com/office/powerpoint/2010/main" val="425369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Dvoustupňové betonárny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 smtClean="0"/>
              <a:t>kládají se </a:t>
            </a:r>
            <a:r>
              <a:rPr lang="cs-CZ" dirty="0"/>
              <a:t>ze dvou stupňů, které jsou umístěny </a:t>
            </a:r>
            <a:r>
              <a:rPr lang="cs-CZ" dirty="0" smtClean="0"/>
              <a:t>vedle sebe</a:t>
            </a:r>
          </a:p>
          <a:p>
            <a:r>
              <a:rPr lang="cs-CZ" dirty="0" smtClean="0"/>
              <a:t>v </a:t>
            </a:r>
            <a:r>
              <a:rPr lang="cs-CZ" dirty="0"/>
              <a:t>prvním stupni jsou zásobníky, dávkovací zařízení a </a:t>
            </a:r>
            <a:r>
              <a:rPr lang="cs-CZ" dirty="0" smtClean="0"/>
              <a:t>váhy</a:t>
            </a:r>
          </a:p>
          <a:p>
            <a:r>
              <a:rPr lang="cs-CZ" dirty="0" smtClean="0"/>
              <a:t>v druhém </a:t>
            </a:r>
            <a:r>
              <a:rPr lang="cs-CZ" dirty="0"/>
              <a:t>stupni jsou </a:t>
            </a:r>
            <a:r>
              <a:rPr lang="cs-CZ" dirty="0" smtClean="0"/>
              <a:t>míchačky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4098" name="Picture 2" descr="C:\Users\Pája\Downloads\oprava\skrejpry\obr6-mobil-transbeton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90" y="3642684"/>
            <a:ext cx="4229284" cy="27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11870" y="6405133"/>
            <a:ext cx="13356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www.mobil-transbeton.com</a:t>
            </a:r>
          </a:p>
        </p:txBody>
      </p:sp>
    </p:spTree>
    <p:extLst>
      <p:ext uri="{BB962C8B-B14F-4D97-AF65-F5344CB8AC3E}">
        <p14:creationId xmlns:p14="http://schemas.microsoft.com/office/powerpoint/2010/main" val="228882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ája\Downloads\oprava\skrejpry\Dvoustupno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" y="3619975"/>
            <a:ext cx="3486099" cy="29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Dvoustupňové betonárny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půdorysná </a:t>
            </a:r>
            <a:r>
              <a:rPr lang="cs-CZ" dirty="0"/>
              <a:t>plocha </a:t>
            </a:r>
            <a:r>
              <a:rPr lang="cs-CZ" dirty="0" smtClean="0"/>
              <a:t>je větší</a:t>
            </a:r>
            <a:r>
              <a:rPr lang="cs-CZ" dirty="0"/>
              <a:t>, ale investiční náklady jsou </a:t>
            </a:r>
            <a:r>
              <a:rPr lang="cs-CZ" dirty="0" smtClean="0"/>
              <a:t>menší, většinou </a:t>
            </a:r>
            <a:r>
              <a:rPr lang="cs-CZ" dirty="0"/>
              <a:t>jsou snadno demontovatelné a </a:t>
            </a:r>
            <a:r>
              <a:rPr lang="cs-CZ" dirty="0" smtClean="0"/>
              <a:t>přemístitelné</a:t>
            </a:r>
          </a:p>
          <a:p>
            <a:r>
              <a:rPr lang="cs-CZ" dirty="0" smtClean="0"/>
              <a:t>druhý </a:t>
            </a:r>
            <a:r>
              <a:rPr lang="cs-CZ" dirty="0"/>
              <a:t>stupeň s míchačkami lze oddělit a umístit do větší </a:t>
            </a:r>
            <a:r>
              <a:rPr lang="cs-CZ" dirty="0" smtClean="0"/>
              <a:t>vzdálenosti - tohoto </a:t>
            </a:r>
            <a:r>
              <a:rPr lang="cs-CZ" dirty="0"/>
              <a:t>se využívá u </a:t>
            </a:r>
            <a:r>
              <a:rPr lang="cs-CZ" dirty="0" smtClean="0"/>
              <a:t>mobilních betonáren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125" name="Picture 5" descr="C:\Users\Pája\Downloads\oprava\skrejpry\obr6-mobil-betonserver.cz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1" y="3784260"/>
            <a:ext cx="3699163" cy="277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32045" y="6527800"/>
            <a:ext cx="13099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www.mobil-betonserver.cz</a:t>
            </a:r>
          </a:p>
        </p:txBody>
      </p:sp>
    </p:spTree>
    <p:extLst>
      <p:ext uri="{BB962C8B-B14F-4D97-AF65-F5344CB8AC3E}">
        <p14:creationId xmlns:p14="http://schemas.microsoft.com/office/powerpoint/2010/main" val="325423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ája\Downloads\oprava\skrejpry\profesionalni-elektrocentraly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9" y="2003579"/>
            <a:ext cx="3344736" cy="45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Míchačky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jsou zařízení, které slouží k zamíchání jednotlivých složek </a:t>
            </a:r>
            <a:r>
              <a:rPr lang="cs-CZ" dirty="0" smtClean="0"/>
              <a:t>betonu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4824064" y="6320947"/>
            <a:ext cx="16594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www.profesionalni-elektroxentraly.cz</a:t>
            </a:r>
          </a:p>
        </p:txBody>
      </p:sp>
    </p:spTree>
    <p:extLst>
      <p:ext uri="{BB962C8B-B14F-4D97-AF65-F5344CB8AC3E}">
        <p14:creationId xmlns:p14="http://schemas.microsoft.com/office/powerpoint/2010/main" val="168197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Míchačky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Parametry míchaček:</a:t>
            </a:r>
          </a:p>
          <a:p>
            <a:r>
              <a:rPr lang="cs-CZ" dirty="0"/>
              <a:t>užitečný objem - max. množství nesmísených složek betonu, které lze kvalitně zamíchat [m</a:t>
            </a:r>
            <a:r>
              <a:rPr lang="cs-CZ" baseline="30000" dirty="0"/>
              <a:t>3</a:t>
            </a:r>
            <a:r>
              <a:rPr lang="cs-CZ" dirty="0"/>
              <a:t>]</a:t>
            </a:r>
          </a:p>
          <a:p>
            <a:r>
              <a:rPr lang="cs-CZ" dirty="0"/>
              <a:t>mísící cyklus - doba od začátku plnění složek do bubnu po jeho úplné vyprázdnění [s]</a:t>
            </a:r>
          </a:p>
          <a:p>
            <a:r>
              <a:rPr lang="cs-CZ" dirty="0"/>
              <a:t>jmenovitý výkon - objem vyrobené BS při využití užitečného objemu [m</a:t>
            </a:r>
            <a:r>
              <a:rPr lang="cs-CZ" baseline="30000" dirty="0"/>
              <a:t>3</a:t>
            </a:r>
            <a:r>
              <a:rPr lang="cs-CZ" dirty="0"/>
              <a:t>/h]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Míchačky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Míchačky lze dělit podle:</a:t>
            </a:r>
          </a:p>
          <a:p>
            <a:r>
              <a:rPr lang="cs-CZ" dirty="0"/>
              <a:t>průběhu míchání (cyklické, kontinuální)</a:t>
            </a:r>
          </a:p>
          <a:p>
            <a:r>
              <a:rPr lang="cs-CZ" dirty="0"/>
              <a:t>způsobu míchání (spádové, s nuceným mícháním, aktivační)</a:t>
            </a:r>
          </a:p>
          <a:p>
            <a:r>
              <a:rPr lang="cs-CZ" dirty="0"/>
              <a:t>způsobu použití (stabilní, převozné, pojízdné)</a:t>
            </a:r>
          </a:p>
          <a:p>
            <a:r>
              <a:rPr lang="cs-CZ" dirty="0"/>
              <a:t>druhu pohonu (</a:t>
            </a:r>
            <a:r>
              <a:rPr lang="cs-CZ" dirty="0" smtClean="0"/>
              <a:t>elektromotor</a:t>
            </a:r>
            <a:r>
              <a:rPr lang="cs-CZ" dirty="0"/>
              <a:t>, spalovací motor, hydromotor)</a:t>
            </a:r>
          </a:p>
          <a:p>
            <a:r>
              <a:rPr lang="cs-CZ" dirty="0"/>
              <a:t>způsobu vyprazdňování (překlopením bubnu, změnou smyslu otáček bubnu, otevřením klapky nebo segmentu)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2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1326</TotalTime>
  <Words>1403</Words>
  <Application>Microsoft Macintosh PowerPoint</Application>
  <PresentationFormat>On-screen Show (4:3)</PresentationFormat>
  <Paragraphs>226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Projekt FAST</vt:lpstr>
      <vt:lpstr>Výroba, doprava a zpracování čerstvého betonu</vt:lpstr>
      <vt:lpstr>Výroba, doprava a zpracování čerstvého betonu</vt:lpstr>
      <vt:lpstr>Jednostupňové betonárny</vt:lpstr>
      <vt:lpstr>Jednostupňové betonárny</vt:lpstr>
      <vt:lpstr>Dvoustupňové betonárny</vt:lpstr>
      <vt:lpstr>Dvoustupňové betonárny</vt:lpstr>
      <vt:lpstr>Míchačky</vt:lpstr>
      <vt:lpstr>Míchačky</vt:lpstr>
      <vt:lpstr>Míchačky</vt:lpstr>
      <vt:lpstr>Míchačky</vt:lpstr>
      <vt:lpstr>PowerPoint Presentation</vt:lpstr>
      <vt:lpstr>Míchačky</vt:lpstr>
      <vt:lpstr>PowerPoint Presentation</vt:lpstr>
      <vt:lpstr>Míchačky</vt:lpstr>
      <vt:lpstr>PowerPoint Presentation</vt:lpstr>
      <vt:lpstr>Míchačky</vt:lpstr>
      <vt:lpstr>PowerPoint Presentation</vt:lpstr>
      <vt:lpstr>Míchačky</vt:lpstr>
      <vt:lpstr>PowerPoint Presentation</vt:lpstr>
      <vt:lpstr>Doprava čerstvé betonové směsi</vt:lpstr>
      <vt:lpstr>Doprava čerstvé betonové směsi -  Jednoduché dopravní prostředky</vt:lpstr>
      <vt:lpstr>Doprava čerstvé betonové směsi -  Pásové dopravníky</vt:lpstr>
      <vt:lpstr>Doprava čerstvé betonové směsi -  Bádie</vt:lpstr>
      <vt:lpstr>Doprava čerstvé betonové směsi -  Bádie</vt:lpstr>
      <vt:lpstr>Doprava čerstvé betonové směsi -  Nákladní automobily </vt:lpstr>
      <vt:lpstr>PowerPoint Presentation</vt:lpstr>
      <vt:lpstr>Doprava čerstvé betonové směsi -  Nákladní automobily </vt:lpstr>
      <vt:lpstr>PowerPoint Presentation</vt:lpstr>
      <vt:lpstr>Doprava čerstvé betonové směsi -  Aktivní dopravní prostředky</vt:lpstr>
      <vt:lpstr>Doprava čerstvé betonové směsi -  Aktivní dopravní prostředky</vt:lpstr>
      <vt:lpstr>Doprava čerstvé betonové směsi -  Aktivní dopravní prostředky</vt:lpstr>
      <vt:lpstr>Doprava čerstvé betonové směsi -  Čerpadla betonové směsi</vt:lpstr>
      <vt:lpstr>Doprava čerstvé betonové směsi -  Čerpadla betonové směsi</vt:lpstr>
      <vt:lpstr>Hutnění betonu</vt:lpstr>
      <vt:lpstr>Hutnění betonu - Ponorné vibrátory</vt:lpstr>
      <vt:lpstr>Hutnění betonu - Ponorné vibrátory</vt:lpstr>
      <vt:lpstr>Hutnění betonu - Příložné vibrátory</vt:lpstr>
      <vt:lpstr>Recyklace čerstvých betonových směsí</vt:lpstr>
      <vt:lpstr>Recyklace čerstvých betonových směsí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83</cp:revision>
  <dcterms:created xsi:type="dcterms:W3CDTF">2014-09-05T08:12:48Z</dcterms:created>
  <dcterms:modified xsi:type="dcterms:W3CDTF">2014-11-16T18:08:22Z</dcterms:modified>
</cp:coreProperties>
</file>