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18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3" r:id="rId6"/>
    <p:sldId id="277" r:id="rId7"/>
    <p:sldId id="266" r:id="rId8"/>
    <p:sldId id="278" r:id="rId9"/>
    <p:sldId id="265" r:id="rId10"/>
    <p:sldId id="279" r:id="rId11"/>
    <p:sldId id="268" r:id="rId12"/>
    <p:sldId id="271" r:id="rId13"/>
    <p:sldId id="267" r:id="rId14"/>
    <p:sldId id="276" r:id="rId15"/>
    <p:sldId id="272" r:id="rId16"/>
    <p:sldId id="269" r:id="rId17"/>
    <p:sldId id="273" r:id="rId18"/>
    <p:sldId id="280" r:id="rId19"/>
    <p:sldId id="281" r:id="rId20"/>
    <p:sldId id="274" r:id="rId21"/>
    <p:sldId id="275" r:id="rId22"/>
    <p:sldId id="27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43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2CC8A-9DDC-4E97-BC85-08AD15AE8B2D}" type="datetimeFigureOut">
              <a:rPr lang="cs-CZ" smtClean="0"/>
              <a:t>16.11.14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ECB4E-FC56-47E3-A425-35CD7FFE62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3189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ECB4E-FC56-47E3-A425-35CD7FFE62F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651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ECB4E-FC56-47E3-A425-35CD7FFE62F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0749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ECB4E-FC56-47E3-A425-35CD7FFE62F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651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-1225"/>
            <a:ext cx="9144000" cy="1468437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054" y="15752"/>
            <a:ext cx="8318545" cy="1088136"/>
          </a:xfr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919" y="1099174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-7937" y="6288904"/>
            <a:ext cx="9151938" cy="14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457921"/>
            <a:ext cx="9143999" cy="137411"/>
            <a:chOff x="284163" y="1577847"/>
            <a:chExt cx="8576373" cy="137411"/>
          </a:xfrm>
        </p:grpSpPr>
        <p:sp>
          <p:nvSpPr>
            <p:cNvPr id="15" name="Rectangle 14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647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0" y="1127721"/>
            <a:ext cx="9143999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877" y="180256"/>
            <a:ext cx="8574087" cy="967840"/>
          </a:xfrm>
          <a:noFill/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549400"/>
            <a:ext cx="8574087" cy="46609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4028"/>
            <a:ext cx="9144000" cy="1468437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121162"/>
            <a:ext cx="630621" cy="359760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1890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 smtClean="0"/>
              <a:t>Drag picture to placeholder or click icon to add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0922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0" y="1465842"/>
            <a:ext cx="9143999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028"/>
            <a:ext cx="82808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224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0" y="1129298"/>
            <a:ext cx="9143999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877" y="181833"/>
            <a:ext cx="8574087" cy="967840"/>
          </a:xfrm>
          <a:noFill/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1630362"/>
            <a:ext cx="3931920" cy="4541837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1630363"/>
            <a:ext cx="3931920" cy="454183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8810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0" y="1130884"/>
            <a:ext cx="9143999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183419"/>
            <a:ext cx="8574087" cy="967840"/>
          </a:xfrm>
          <a:noFill/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5319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387600"/>
            <a:ext cx="3931920" cy="38608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5319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387600"/>
            <a:ext cx="3931920" cy="38608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60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0" y="1127434"/>
            <a:ext cx="9143999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179969"/>
            <a:ext cx="8574087" cy="967840"/>
          </a:xfrm>
          <a:noFill/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6226"/>
            <a:ext cx="9144000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60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0" y="1127434"/>
            <a:ext cx="9143999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4163" y="179969"/>
            <a:ext cx="8574087" cy="967840"/>
          </a:xfrm>
          <a:noFill/>
        </p:spPr>
        <p:txBody>
          <a:bodyPr/>
          <a:lstStyle>
            <a:lvl1pPr algn="l">
              <a:defRPr baseline="0"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style!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loga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100"/>
            <a:ext cx="9134352" cy="22352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84163" y="2235200"/>
            <a:ext cx="857408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00" dirty="0" smtClean="0"/>
              <a:t>Tato studijní opora</a:t>
            </a:r>
            <a:r>
              <a:rPr lang="cs-CZ" sz="1900" baseline="0" dirty="0" smtClean="0"/>
              <a:t> byla vytvořena v rámci projektu středoevropské centrum pro vytváření a realizaci inovovaných </a:t>
            </a:r>
            <a:r>
              <a:rPr lang="cs-CZ" sz="1900" baseline="0" dirty="0" err="1" smtClean="0"/>
              <a:t>technicko-ekonomických</a:t>
            </a:r>
            <a:r>
              <a:rPr lang="cs-CZ" sz="1900" baseline="0" dirty="0" smtClean="0"/>
              <a:t> studijních programů </a:t>
            </a:r>
          </a:p>
          <a:p>
            <a:r>
              <a:rPr lang="cs-CZ" sz="1900" baseline="0" dirty="0" smtClean="0"/>
              <a:t>(CZ.1.07/2.2.00/28.0301) financovaného z Evropského fondu regionálního rozvoje.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2773878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Click to edit Master text styles</a:t>
            </a:r>
          </a:p>
          <a:p>
            <a:pPr lvl="1"/>
            <a:r>
              <a:rPr lang="cs-CZ" noProof="0" smtClean="0"/>
              <a:t>Second level</a:t>
            </a:r>
          </a:p>
          <a:p>
            <a:pPr lvl="2"/>
            <a:r>
              <a:rPr lang="cs-CZ" noProof="0" smtClean="0"/>
              <a:t>Third level</a:t>
            </a:r>
          </a:p>
          <a:p>
            <a:pPr lvl="3"/>
            <a:r>
              <a:rPr lang="cs-CZ" noProof="0" smtClean="0"/>
              <a:t>Fourth level</a:t>
            </a:r>
          </a:p>
          <a:p>
            <a:pPr lvl="4"/>
            <a:r>
              <a:rPr lang="cs-CZ" noProof="0" smtClean="0"/>
              <a:t>Fifth level</a:t>
            </a:r>
            <a:endParaRPr lang="cs-CZ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cs-CZ" smtClean="0"/>
              <a:t>28.08.14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163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cs-CZ" noProof="0" smtClean="0"/>
              <a:t>BW06/56 - STAVEBNÍ STROJE</a:t>
            </a:r>
            <a:endParaRPr lang="cs-CZ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noProof="0" smtClean="0"/>
              <a:t>Click to edit Master title style</a:t>
            </a:r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9" r:id="rId1"/>
    <p:sldLayoutId id="2147484920" r:id="rId2"/>
    <p:sldLayoutId id="2147484921" r:id="rId3"/>
    <p:sldLayoutId id="2147484922" r:id="rId4"/>
    <p:sldLayoutId id="2147484923" r:id="rId5"/>
    <p:sldLayoutId id="2147484924" r:id="rId6"/>
    <p:sldLayoutId id="2147484925" r:id="rId7"/>
    <p:sldLayoutId id="2147484926" r:id="rId8"/>
  </p:sldLayoutIdLst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accent4"/>
        </a:buClr>
        <a:buSzPct val="90000"/>
        <a:buFont typeface="Wingdings" charset="2"/>
        <a:buChar char="§"/>
        <a:defRPr sz="24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charset="2"/>
        <a:buChar char="§"/>
        <a:defRPr sz="22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accent4"/>
        </a:buClr>
        <a:buSzPct val="90000"/>
        <a:buFont typeface="Wingdings" charset="2"/>
        <a:buChar char="§"/>
        <a:defRPr sz="20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accent4"/>
        </a:buClr>
        <a:buSzPct val="90000"/>
        <a:buFont typeface="Wingdings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b="1" dirty="0" smtClean="0"/>
              <a:t>Stroje a zařízení pro výrobu a přenos energií</a:t>
            </a:r>
            <a:endParaRPr lang="cs-CZ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3.Přednáška</a:t>
            </a:r>
            <a:endParaRPr lang="cs-CZ" dirty="0"/>
          </a:p>
        </p:txBody>
      </p:sp>
      <p:sp>
        <p:nvSpPr>
          <p:cNvPr id="6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284163" y="6437032"/>
            <a:ext cx="8602662" cy="365125"/>
          </a:xfrm>
        </p:spPr>
        <p:txBody>
          <a:bodyPr/>
          <a:lstStyle/>
          <a:p>
            <a:r>
              <a:rPr lang="en-US" dirty="0"/>
              <a:t>BW0</a:t>
            </a:r>
            <a:r>
              <a:rPr lang="cs-CZ" dirty="0"/>
              <a:t>6/56</a:t>
            </a:r>
            <a:r>
              <a:rPr lang="en-US" dirty="0"/>
              <a:t> – </a:t>
            </a:r>
            <a:r>
              <a:rPr lang="cs-CZ" dirty="0"/>
              <a:t>STAVEBNÍ STROJE					</a:t>
            </a:r>
            <a:r>
              <a:rPr lang="en-US" dirty="0" err="1"/>
              <a:t>Ing</a:t>
            </a:r>
            <a:r>
              <a:rPr lang="en-US" dirty="0"/>
              <a:t>. </a:t>
            </a:r>
            <a:r>
              <a:rPr lang="en-US" dirty="0" err="1"/>
              <a:t>Svatava</a:t>
            </a:r>
            <a:r>
              <a:rPr lang="en-US" dirty="0"/>
              <a:t> </a:t>
            </a:r>
            <a:r>
              <a:rPr lang="en-US" dirty="0" err="1"/>
              <a:t>Henková</a:t>
            </a:r>
            <a:r>
              <a:rPr lang="en-US" dirty="0"/>
              <a:t>, </a:t>
            </a:r>
            <a:r>
              <a:rPr lang="en-US" dirty="0" err="1"/>
              <a:t>CSc</a:t>
            </a:r>
            <a:r>
              <a:rPr lang="en-US" dirty="0"/>
              <a:t>.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972" y="1608355"/>
            <a:ext cx="6237027" cy="467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65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3" name="TextovéPole 2"/>
          <p:cNvSpPr txBox="1"/>
          <p:nvPr/>
        </p:nvSpPr>
        <p:spPr>
          <a:xfrm>
            <a:off x="1345183" y="362702"/>
            <a:ext cx="652414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Schéma rotorového kompresoru</a:t>
            </a:r>
            <a:endParaRPr lang="cs-CZ" sz="3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373" y="1243575"/>
            <a:ext cx="6412363" cy="511156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375586" y="5950695"/>
            <a:ext cx="120097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www.az-kompresory.cz</a:t>
            </a:r>
          </a:p>
        </p:txBody>
      </p:sp>
    </p:spTree>
    <p:extLst>
      <p:ext uri="{BB962C8B-B14F-4D97-AF65-F5344CB8AC3E}">
        <p14:creationId xmlns:p14="http://schemas.microsoft.com/office/powerpoint/2010/main" val="2391354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Elektrické centrály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jsou zařízení </a:t>
            </a:r>
            <a:r>
              <a:rPr lang="cs-CZ" dirty="0"/>
              <a:t>na bázi spalovacího motoru, </a:t>
            </a:r>
            <a:r>
              <a:rPr lang="cs-CZ" dirty="0" smtClean="0"/>
              <a:t>kter</a:t>
            </a:r>
            <a:r>
              <a:rPr lang="cs-CZ" dirty="0"/>
              <a:t>é</a:t>
            </a:r>
            <a:r>
              <a:rPr lang="cs-CZ" dirty="0" smtClean="0"/>
              <a:t> </a:t>
            </a:r>
            <a:r>
              <a:rPr lang="cs-CZ" dirty="0"/>
              <a:t>pohání generátor produkující elektrickou </a:t>
            </a:r>
            <a:r>
              <a:rPr lang="cs-CZ" dirty="0" smtClean="0"/>
              <a:t>energii</a:t>
            </a:r>
          </a:p>
          <a:p>
            <a:pPr marL="0" indent="0">
              <a:buNone/>
            </a:pPr>
            <a:r>
              <a:rPr lang="cs-CZ" dirty="0" smtClean="0"/>
              <a:t>Dělíme je na:</a:t>
            </a:r>
          </a:p>
          <a:p>
            <a:r>
              <a:rPr lang="cs-CZ" b="1" dirty="0" smtClean="0"/>
              <a:t>mobilní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 dirty="0"/>
          </a:p>
        </p:txBody>
      </p:sp>
      <p:sp>
        <p:nvSpPr>
          <p:cNvPr id="8" name="TextovéPole 7"/>
          <p:cNvSpPr txBox="1"/>
          <p:nvPr/>
        </p:nvSpPr>
        <p:spPr>
          <a:xfrm>
            <a:off x="-1872183" y="5162773"/>
            <a:ext cx="102303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/>
              <a:t>Zdroj: www.aquaculture.cz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2" y="3794932"/>
            <a:ext cx="2228161" cy="20667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153" y="3944203"/>
            <a:ext cx="2548078" cy="1917429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65" y="3794932"/>
            <a:ext cx="2545792" cy="1909344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3603008" y="3143119"/>
            <a:ext cx="2456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4"/>
              </a:buClr>
              <a:buSzPct val="90000"/>
              <a:buFont typeface="Wingdings" panose="05000000000000000000" pitchFamily="2" charset="2"/>
              <a:buChar char="§"/>
            </a:pPr>
            <a:r>
              <a:rPr lang="cs-CZ" sz="2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stabilní</a:t>
            </a:r>
            <a:endParaRPr lang="cs-CZ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777587" y="3143119"/>
            <a:ext cx="2456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4"/>
              </a:buClr>
              <a:buSzPct val="90000"/>
              <a:buFont typeface="Wingdings" panose="05000000000000000000" pitchFamily="2" charset="2"/>
              <a:buChar char="§"/>
            </a:pPr>
            <a:r>
              <a:rPr lang="cs-CZ" sz="2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pojízdné</a:t>
            </a:r>
            <a:endParaRPr lang="cs-CZ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704914" y="5676966"/>
            <a:ext cx="87876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www.kerka.cz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4998290" y="5661206"/>
            <a:ext cx="97654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www.terramet.cz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8096593" y="5666535"/>
            <a:ext cx="87075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www.kolex.sk</a:t>
            </a:r>
          </a:p>
        </p:txBody>
      </p:sp>
    </p:spTree>
    <p:extLst>
      <p:ext uri="{BB962C8B-B14F-4D97-AF65-F5344CB8AC3E}">
        <p14:creationId xmlns:p14="http://schemas.microsoft.com/office/powerpoint/2010/main" val="57450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Elektrické centrály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Nejdůležitější parametry centrál (např. pro výběr vhodného modelu):</a:t>
            </a:r>
          </a:p>
          <a:p>
            <a:r>
              <a:rPr lang="cs-CZ" dirty="0"/>
              <a:t>provozní výkon [</a:t>
            </a:r>
            <a:r>
              <a:rPr lang="cs-CZ" dirty="0" err="1"/>
              <a:t>kVA</a:t>
            </a:r>
            <a:r>
              <a:rPr lang="cs-CZ" dirty="0"/>
              <a:t>, kW]</a:t>
            </a:r>
          </a:p>
          <a:p>
            <a:r>
              <a:rPr lang="cs-CZ" dirty="0"/>
              <a:t>napětí [V]</a:t>
            </a:r>
          </a:p>
          <a:p>
            <a:r>
              <a:rPr lang="cs-CZ" dirty="0"/>
              <a:t>maximální proud [A]</a:t>
            </a:r>
          </a:p>
          <a:p>
            <a:r>
              <a:rPr lang="cs-CZ" dirty="0"/>
              <a:t>počet zásuvek</a:t>
            </a:r>
          </a:p>
          <a:p>
            <a:r>
              <a:rPr lang="cs-CZ" dirty="0"/>
              <a:t>hmotnost a rozměry</a:t>
            </a:r>
          </a:p>
          <a:p>
            <a:r>
              <a:rPr lang="cs-CZ" dirty="0"/>
              <a:t>druh podvozku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93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Svářecí agregáty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pracují </a:t>
            </a:r>
            <a:r>
              <a:rPr lang="cs-CZ" dirty="0"/>
              <a:t>jako statický zdroj, </a:t>
            </a:r>
            <a:r>
              <a:rPr lang="cs-CZ" dirty="0" smtClean="0"/>
              <a:t>který </a:t>
            </a:r>
            <a:r>
              <a:rPr lang="cs-CZ" dirty="0"/>
              <a:t>slouží k přeměně střídavého proudu na proud </a:t>
            </a:r>
            <a:r>
              <a:rPr lang="cs-CZ" dirty="0" smtClean="0"/>
              <a:t>jednosměrný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241" y="2465695"/>
            <a:ext cx="4531057" cy="4191227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634427" y="5933301"/>
            <a:ext cx="131318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www.zvaracky-zvaranie.sk</a:t>
            </a:r>
          </a:p>
        </p:txBody>
      </p:sp>
    </p:spTree>
    <p:extLst>
      <p:ext uri="{BB962C8B-B14F-4D97-AF65-F5344CB8AC3E}">
        <p14:creationId xmlns:p14="http://schemas.microsoft.com/office/powerpoint/2010/main" val="3551516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Svářecí agregáty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Využití:</a:t>
            </a:r>
          </a:p>
          <a:p>
            <a:r>
              <a:rPr lang="cs-CZ" dirty="0"/>
              <a:t>na svařování (</a:t>
            </a:r>
            <a:r>
              <a:rPr lang="cs-CZ" b="1" dirty="0"/>
              <a:t>na menší svářecí práce se používají svářecí transformátory!</a:t>
            </a:r>
            <a:r>
              <a:rPr lang="cs-CZ" dirty="0"/>
              <a:t>)</a:t>
            </a:r>
          </a:p>
          <a:p>
            <a:r>
              <a:rPr lang="cs-CZ" dirty="0"/>
              <a:t>na nabíjení akumulátorových baterií či pro spouštění spalovacích motorů</a:t>
            </a:r>
          </a:p>
          <a:p>
            <a:r>
              <a:rPr lang="cs-CZ" dirty="0"/>
              <a:t>jako zdroj elektrické energie pro další elektrické nářadí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0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Svářecí agregáty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Při výběru vhodného agregátu musíme znát následující parametry:</a:t>
            </a:r>
          </a:p>
          <a:p>
            <a:r>
              <a:rPr lang="cs-CZ" dirty="0"/>
              <a:t>jmenovité vstupní napětí [V]</a:t>
            </a:r>
          </a:p>
          <a:p>
            <a:r>
              <a:rPr lang="cs-CZ" dirty="0"/>
              <a:t>jmenovitý výkon [</a:t>
            </a:r>
            <a:r>
              <a:rPr lang="cs-CZ" dirty="0" err="1"/>
              <a:t>kVA</a:t>
            </a:r>
            <a:r>
              <a:rPr lang="cs-CZ" dirty="0"/>
              <a:t>]</a:t>
            </a:r>
          </a:p>
          <a:p>
            <a:r>
              <a:rPr lang="cs-CZ" dirty="0"/>
              <a:t>regulační obsah [A]</a:t>
            </a:r>
          </a:p>
          <a:p>
            <a:r>
              <a:rPr lang="cs-CZ" dirty="0"/>
              <a:t>hmotnost a rozměry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817" y="2251883"/>
            <a:ext cx="3857259" cy="310991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437124" y="5252614"/>
            <a:ext cx="118173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www.ingro-machine.cz</a:t>
            </a:r>
          </a:p>
        </p:txBody>
      </p:sp>
    </p:spTree>
    <p:extLst>
      <p:ext uri="{BB962C8B-B14F-4D97-AF65-F5344CB8AC3E}">
        <p14:creationId xmlns:p14="http://schemas.microsoft.com/office/powerpoint/2010/main" val="3628129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321" y="3128743"/>
            <a:ext cx="3810000" cy="33670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Teplovzdušné agregáty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jsou určeny k udržování určitých tepelných podmínek (betonáž za nízkých teplot, dokončovací práce atd.)</a:t>
            </a:r>
          </a:p>
          <a:p>
            <a:r>
              <a:rPr lang="cs-CZ" dirty="0" smtClean="0"/>
              <a:t>při použití v uzavřených místnostech je nutné zajistit ventilaci (hrozí nedostatek kyslíku)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7" name="TextovéPole 6"/>
          <p:cNvSpPr txBox="1"/>
          <p:nvPr/>
        </p:nvSpPr>
        <p:spPr>
          <a:xfrm>
            <a:off x="5514353" y="6172559"/>
            <a:ext cx="109837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www.profi-elektro.sk</a:t>
            </a:r>
          </a:p>
        </p:txBody>
      </p:sp>
    </p:spTree>
    <p:extLst>
      <p:ext uri="{BB962C8B-B14F-4D97-AF65-F5344CB8AC3E}">
        <p14:creationId xmlns:p14="http://schemas.microsoft.com/office/powerpoint/2010/main" val="1155640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1" t="17036" r="28235" b="12369"/>
          <a:stretch/>
        </p:blipFill>
        <p:spPr>
          <a:xfrm>
            <a:off x="2205560" y="2533770"/>
            <a:ext cx="4490113" cy="383502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Teplovzdušné agregáty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Dle spalování dělíme agregáty na:</a:t>
            </a:r>
          </a:p>
          <a:p>
            <a:r>
              <a:rPr lang="cs-CZ" b="1" dirty="0"/>
              <a:t>naftu</a:t>
            </a:r>
            <a:r>
              <a:rPr lang="cs-CZ" dirty="0"/>
              <a:t> - přímé/nepřímé </a:t>
            </a:r>
            <a:r>
              <a:rPr lang="cs-CZ" dirty="0" smtClean="0"/>
              <a:t>spalování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5235017" y="5920235"/>
            <a:ext cx="108234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www.eurokomax.hu</a:t>
            </a:r>
          </a:p>
        </p:txBody>
      </p:sp>
    </p:spTree>
    <p:extLst>
      <p:ext uri="{BB962C8B-B14F-4D97-AF65-F5344CB8AC3E}">
        <p14:creationId xmlns:p14="http://schemas.microsoft.com/office/powerpoint/2010/main" val="3127629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Teplovzdušné agregáty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Dle spalování dělíme agregáty na:</a:t>
            </a:r>
          </a:p>
          <a:p>
            <a:r>
              <a:rPr lang="cs-CZ" b="1" dirty="0"/>
              <a:t>p</a:t>
            </a:r>
            <a:r>
              <a:rPr lang="cs-CZ" b="1" dirty="0" smtClean="0"/>
              <a:t>ropan - butan</a:t>
            </a:r>
            <a:endParaRPr lang="cs-CZ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1"/>
          <a:stretch/>
        </p:blipFill>
        <p:spPr>
          <a:xfrm>
            <a:off x="900747" y="2647666"/>
            <a:ext cx="7295929" cy="380908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214038" y="5846952"/>
            <a:ext cx="101341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www.probugas.sk</a:t>
            </a:r>
          </a:p>
        </p:txBody>
      </p:sp>
    </p:spTree>
    <p:extLst>
      <p:ext uri="{BB962C8B-B14F-4D97-AF65-F5344CB8AC3E}">
        <p14:creationId xmlns:p14="http://schemas.microsoft.com/office/powerpoint/2010/main" val="1022092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885" y="2191681"/>
            <a:ext cx="6533933" cy="397239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Teplovzdušné agregáty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Dle spalování dělíme agregáty na:</a:t>
            </a:r>
          </a:p>
          <a:p>
            <a:r>
              <a:rPr lang="cs-CZ" b="1" dirty="0" smtClean="0"/>
              <a:t>elektrickou energii</a:t>
            </a:r>
            <a:endParaRPr lang="cs-CZ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5991023" y="6252366"/>
            <a:ext cx="122341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</a:t>
            </a:r>
            <a:r>
              <a:rPr lang="cs-CZ" sz="600" dirty="0">
                <a:latin typeface="Helvetica" panose="020B0604020202020204" pitchFamily="34" charset="0"/>
                <a:cs typeface="Helvetica" panose="020B0604020202020204" pitchFamily="34" charset="0"/>
              </a:rPr>
              <a:t>www. michacky-belle.cz</a:t>
            </a:r>
            <a:endParaRPr lang="cs-CZ" sz="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267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841" y="4522614"/>
            <a:ext cx="2376599" cy="191613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6" r="28210"/>
          <a:stretch/>
        </p:blipFill>
        <p:spPr>
          <a:xfrm>
            <a:off x="7110483" y="4316802"/>
            <a:ext cx="1811813" cy="227482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549" y="4465273"/>
            <a:ext cx="2698763" cy="203081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97" y="4522614"/>
            <a:ext cx="1771079" cy="18642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Stroje a zařízení pro výrobu a přenos energií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Dělíme je do čtyř skupin:</a:t>
            </a:r>
          </a:p>
          <a:p>
            <a:r>
              <a:rPr lang="cs-CZ" dirty="0"/>
              <a:t>pneumatické stroje, kompresory</a:t>
            </a:r>
          </a:p>
          <a:p>
            <a:r>
              <a:rPr lang="cs-CZ" dirty="0"/>
              <a:t>elektrické centrály</a:t>
            </a:r>
          </a:p>
          <a:p>
            <a:r>
              <a:rPr lang="cs-CZ" dirty="0"/>
              <a:t>svářecí agregáty</a:t>
            </a:r>
          </a:p>
          <a:p>
            <a:r>
              <a:rPr lang="cs-CZ" dirty="0"/>
              <a:t>teplovzdušné agregáty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BW06/56 - STAVEBNÍ STROJE</a:t>
            </a:r>
            <a:endParaRPr lang="en-US" dirty="0"/>
          </a:p>
        </p:txBody>
      </p:sp>
      <p:sp>
        <p:nvSpPr>
          <p:cNvPr id="9" name="TextovéPole 8"/>
          <p:cNvSpPr txBox="1"/>
          <p:nvPr/>
        </p:nvSpPr>
        <p:spPr>
          <a:xfrm>
            <a:off x="897227" y="6311426"/>
            <a:ext cx="127470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www.savercky-obchod.cz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892040" y="6311426"/>
            <a:ext cx="97654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www.terramet.cz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928749" y="6300737"/>
            <a:ext cx="118173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www.ingro-machine.cz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7801600" y="6300737"/>
            <a:ext cx="108234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www.eurokomax.hu</a:t>
            </a:r>
          </a:p>
        </p:txBody>
      </p:sp>
    </p:spTree>
    <p:extLst>
      <p:ext uri="{BB962C8B-B14F-4D97-AF65-F5344CB8AC3E}">
        <p14:creationId xmlns:p14="http://schemas.microsoft.com/office/powerpoint/2010/main" val="2102743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Teplovzdušné agregáty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Dělení podle ovládání:</a:t>
            </a:r>
          </a:p>
          <a:p>
            <a:r>
              <a:rPr lang="cs-CZ" dirty="0" smtClean="0"/>
              <a:t>ovládání elektronické</a:t>
            </a:r>
          </a:p>
          <a:p>
            <a:r>
              <a:rPr lang="cs-CZ" dirty="0" smtClean="0"/>
              <a:t>ovládání </a:t>
            </a:r>
            <a:r>
              <a:rPr lang="cs-CZ" dirty="0"/>
              <a:t>elektronické s regulátorem </a:t>
            </a:r>
            <a:r>
              <a:rPr lang="cs-CZ" dirty="0" smtClean="0"/>
              <a:t>teploty</a:t>
            </a:r>
          </a:p>
          <a:p>
            <a:pPr marL="0" indent="0">
              <a:buNone/>
            </a:pPr>
            <a:r>
              <a:rPr lang="cs-CZ" b="1" dirty="0" smtClean="0"/>
              <a:t>Dělení podle umístění:</a:t>
            </a:r>
            <a:endParaRPr lang="cs-CZ" b="1" dirty="0"/>
          </a:p>
          <a:p>
            <a:r>
              <a:rPr lang="cs-CZ" dirty="0"/>
              <a:t>přenosné</a:t>
            </a:r>
          </a:p>
          <a:p>
            <a:r>
              <a:rPr lang="cs-CZ" dirty="0"/>
              <a:t>pojízdné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70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Teplovzdušné agregáty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Při výběru vhodného teplovzdušného agregátu dbáme zejména na:</a:t>
            </a:r>
          </a:p>
          <a:p>
            <a:r>
              <a:rPr lang="cs-CZ" dirty="0"/>
              <a:t>v</a:t>
            </a:r>
            <a:r>
              <a:rPr lang="cs-CZ" dirty="0" smtClean="0"/>
              <a:t>ýkon </a:t>
            </a:r>
            <a:r>
              <a:rPr lang="cs-CZ" dirty="0"/>
              <a:t>[kcal/hod, kW]</a:t>
            </a:r>
          </a:p>
          <a:p>
            <a:r>
              <a:rPr lang="cs-CZ" dirty="0"/>
              <a:t>s</a:t>
            </a:r>
            <a:r>
              <a:rPr lang="cs-CZ" dirty="0" smtClean="0"/>
              <a:t>potřeba </a:t>
            </a:r>
            <a:r>
              <a:rPr lang="cs-CZ" dirty="0"/>
              <a:t>paliva [kg/hod]</a:t>
            </a:r>
          </a:p>
          <a:p>
            <a:r>
              <a:rPr lang="cs-CZ" dirty="0"/>
              <a:t>průtok vzduchu [m</a:t>
            </a:r>
            <a:r>
              <a:rPr lang="cs-CZ" baseline="30000" dirty="0"/>
              <a:t>3</a:t>
            </a:r>
            <a:r>
              <a:rPr lang="cs-CZ" dirty="0"/>
              <a:t>/hod]</a:t>
            </a:r>
          </a:p>
          <a:p>
            <a:r>
              <a:rPr lang="cs-CZ" dirty="0"/>
              <a:t>hmotnost a rozměry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19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pozornost!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82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ája\Downloads\obr3d-svarecky-obchod.cz (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146" y="4749420"/>
            <a:ext cx="1938323" cy="204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809" y="1549400"/>
            <a:ext cx="2374394" cy="224380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117" y="3734750"/>
            <a:ext cx="2527919" cy="252791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Pneumatické stroje a kompresory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= </a:t>
            </a:r>
            <a:r>
              <a:rPr lang="cs-CZ" dirty="0"/>
              <a:t>stroje sloužící k nasávání a stlačování </a:t>
            </a:r>
            <a:r>
              <a:rPr lang="cs-CZ" dirty="0" smtClean="0"/>
              <a:t>plynů</a:t>
            </a:r>
          </a:p>
          <a:p>
            <a:r>
              <a:rPr lang="cs-CZ" dirty="0"/>
              <a:t>Dělení podle výtlačného tlaku</a:t>
            </a:r>
          </a:p>
          <a:p>
            <a:pPr lvl="1"/>
            <a:r>
              <a:rPr lang="cs-CZ" b="1" dirty="0"/>
              <a:t>V</a:t>
            </a:r>
            <a:r>
              <a:rPr lang="cs-CZ" b="1" dirty="0" smtClean="0"/>
              <a:t>entilátory</a:t>
            </a:r>
            <a:endParaRPr lang="cs-CZ" b="1" dirty="0"/>
          </a:p>
          <a:p>
            <a:pPr lvl="2"/>
            <a:r>
              <a:rPr lang="cs-CZ" dirty="0"/>
              <a:t>P</a:t>
            </a:r>
            <a:r>
              <a:rPr lang="cs-CZ" baseline="-25000" dirty="0"/>
              <a:t>p</a:t>
            </a:r>
            <a:r>
              <a:rPr lang="cs-CZ" dirty="0"/>
              <a:t> ≤ 0,03 </a:t>
            </a:r>
            <a:r>
              <a:rPr lang="cs-CZ" dirty="0" err="1"/>
              <a:t>MPa</a:t>
            </a:r>
            <a:endParaRPr lang="cs-CZ" dirty="0"/>
          </a:p>
          <a:p>
            <a:pPr lvl="1"/>
            <a:r>
              <a:rPr lang="cs-CZ" b="1" dirty="0"/>
              <a:t>Vývěvy</a:t>
            </a:r>
          </a:p>
          <a:p>
            <a:pPr lvl="2"/>
            <a:r>
              <a:rPr lang="cs-CZ" dirty="0"/>
              <a:t>P</a:t>
            </a:r>
            <a:r>
              <a:rPr lang="cs-CZ" baseline="-25000" dirty="0"/>
              <a:t>p</a:t>
            </a:r>
            <a:r>
              <a:rPr lang="cs-CZ" dirty="0"/>
              <a:t> ≤ 0,1 </a:t>
            </a:r>
            <a:r>
              <a:rPr lang="cs-CZ" dirty="0" err="1"/>
              <a:t>MPa</a:t>
            </a:r>
            <a:endParaRPr lang="cs-CZ" dirty="0"/>
          </a:p>
          <a:p>
            <a:pPr lvl="1"/>
            <a:r>
              <a:rPr lang="cs-CZ" b="1" dirty="0"/>
              <a:t>Dmychadla</a:t>
            </a:r>
          </a:p>
          <a:p>
            <a:pPr lvl="2"/>
            <a:r>
              <a:rPr lang="cs-CZ" dirty="0"/>
              <a:t>P</a:t>
            </a:r>
            <a:r>
              <a:rPr lang="cs-CZ" baseline="-25000" dirty="0"/>
              <a:t>p</a:t>
            </a:r>
            <a:r>
              <a:rPr lang="cs-CZ" dirty="0"/>
              <a:t> = 0,1 – 0,3 </a:t>
            </a:r>
            <a:r>
              <a:rPr lang="cs-CZ" dirty="0" err="1"/>
              <a:t>MPa</a:t>
            </a:r>
            <a:endParaRPr lang="cs-CZ" dirty="0"/>
          </a:p>
          <a:p>
            <a:pPr lvl="1"/>
            <a:r>
              <a:rPr lang="cs-CZ" b="1" dirty="0"/>
              <a:t>Kompresory</a:t>
            </a:r>
          </a:p>
          <a:p>
            <a:pPr lvl="2"/>
            <a:r>
              <a:rPr lang="cs-CZ" dirty="0"/>
              <a:t>P</a:t>
            </a:r>
            <a:r>
              <a:rPr lang="cs-CZ" baseline="-25000" dirty="0"/>
              <a:t>p</a:t>
            </a:r>
            <a:r>
              <a:rPr lang="cs-CZ" dirty="0"/>
              <a:t> ≥ </a:t>
            </a:r>
            <a:r>
              <a:rPr lang="cs-CZ" dirty="0" smtClean="0"/>
              <a:t>0,3 </a:t>
            </a:r>
            <a:r>
              <a:rPr lang="cs-CZ" dirty="0" err="1"/>
              <a:t>MPa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7609283" y="3687550"/>
            <a:ext cx="129234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www.ventilatory-kadlec.cz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951864" y="5929939"/>
            <a:ext cx="109517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www.aquaculture.cz</a:t>
            </a:r>
          </a:p>
        </p:txBody>
      </p:sp>
      <p:pic>
        <p:nvPicPr>
          <p:cNvPr id="1027" name="Picture 3" descr="C:\Users\Pája\Downloads\obr3b-fyzika007.cz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482" y="2578636"/>
            <a:ext cx="2612327" cy="195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5714845" y="4500140"/>
            <a:ext cx="101662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www.fyzika007.cz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677946" y="6604673"/>
            <a:ext cx="127470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www.svarecky-obchod.cz</a:t>
            </a:r>
          </a:p>
        </p:txBody>
      </p:sp>
    </p:spTree>
    <p:extLst>
      <p:ext uri="{BB962C8B-B14F-4D97-AF65-F5344CB8AC3E}">
        <p14:creationId xmlns:p14="http://schemas.microsoft.com/office/powerpoint/2010/main" val="2665489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Pneumatické stroje a kompresory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Dělení kompresorů dle konstrukce:</a:t>
            </a:r>
          </a:p>
          <a:p>
            <a:r>
              <a:rPr lang="cs-CZ" b="1" dirty="0" smtClean="0"/>
              <a:t>Podle pohonu</a:t>
            </a:r>
          </a:p>
          <a:p>
            <a:pPr lvl="1"/>
            <a:r>
              <a:rPr lang="cs-CZ" dirty="0" smtClean="0"/>
              <a:t>elektrický motor</a:t>
            </a:r>
            <a:endParaRPr lang="cs-CZ" dirty="0"/>
          </a:p>
          <a:p>
            <a:pPr lvl="1"/>
            <a:r>
              <a:rPr lang="cs-CZ" dirty="0" smtClean="0"/>
              <a:t>vznětový motor</a:t>
            </a:r>
            <a:endParaRPr lang="cs-CZ" dirty="0"/>
          </a:p>
          <a:p>
            <a:r>
              <a:rPr lang="cs-CZ" b="1" dirty="0"/>
              <a:t>Podle uspořádání konstrukce</a:t>
            </a:r>
          </a:p>
          <a:p>
            <a:pPr lvl="1"/>
            <a:r>
              <a:rPr lang="cs-CZ" dirty="0"/>
              <a:t>stabilní</a:t>
            </a:r>
          </a:p>
          <a:p>
            <a:pPr lvl="1"/>
            <a:r>
              <a:rPr lang="cs-CZ" dirty="0"/>
              <a:t>mobilní</a:t>
            </a:r>
          </a:p>
          <a:p>
            <a:r>
              <a:rPr lang="cs-CZ" b="1" dirty="0"/>
              <a:t>Podle způsobu chlazení</a:t>
            </a:r>
          </a:p>
          <a:p>
            <a:pPr lvl="1"/>
            <a:r>
              <a:rPr lang="cs-CZ" dirty="0"/>
              <a:t>vodou</a:t>
            </a:r>
          </a:p>
          <a:p>
            <a:pPr lvl="1"/>
            <a:r>
              <a:rPr lang="cs-CZ" dirty="0"/>
              <a:t>vzduchem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956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Pneumatické stroje a kompresory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Dělení kompresorů </a:t>
            </a:r>
            <a:r>
              <a:rPr lang="cs-CZ" dirty="0"/>
              <a:t>p</a:t>
            </a:r>
            <a:r>
              <a:rPr lang="cs-CZ" dirty="0" smtClean="0"/>
              <a:t>odle </a:t>
            </a:r>
            <a:r>
              <a:rPr lang="cs-CZ" dirty="0"/>
              <a:t>způsobu </a:t>
            </a:r>
            <a:r>
              <a:rPr lang="cs-CZ" dirty="0" smtClean="0"/>
              <a:t>stlačení vzduchu:</a:t>
            </a:r>
            <a:endParaRPr lang="cs-CZ" dirty="0"/>
          </a:p>
          <a:p>
            <a:r>
              <a:rPr lang="cs-CZ" b="1" dirty="0" smtClean="0"/>
              <a:t>Pístové kompresory </a:t>
            </a:r>
            <a:r>
              <a:rPr lang="cs-CZ" dirty="0" smtClean="0"/>
              <a:t>- </a:t>
            </a:r>
            <a:r>
              <a:rPr lang="cs-CZ" dirty="0"/>
              <a:t>v</a:t>
            </a:r>
            <a:r>
              <a:rPr lang="cs-CZ" dirty="0" smtClean="0"/>
              <a:t> </a:t>
            </a:r>
            <a:r>
              <a:rPr lang="cs-CZ" dirty="0"/>
              <a:t>první fázi cyklu se píst pohybuje směrem dolů a </a:t>
            </a:r>
            <a:r>
              <a:rPr lang="cs-CZ" dirty="0" smtClean="0"/>
              <a:t>nasává </a:t>
            </a:r>
            <a:r>
              <a:rPr lang="cs-CZ" dirty="0"/>
              <a:t>do válce plyn. Při pohybu pístu směrem nahoru dojde ke zvýšení tlaku </a:t>
            </a:r>
            <a:r>
              <a:rPr lang="cs-CZ" dirty="0" smtClean="0"/>
              <a:t>a plyn </a:t>
            </a:r>
            <a:r>
              <a:rPr lang="cs-CZ" dirty="0"/>
              <a:t>je vytlačen ven.</a:t>
            </a:r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546" y="3787363"/>
            <a:ext cx="2180798" cy="264967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012096" y="6444110"/>
            <a:ext cx="157286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</a:t>
            </a:r>
            <a:r>
              <a:rPr lang="cs-CZ" sz="600" dirty="0">
                <a:latin typeface="Helvetica" panose="020B0604020202020204" pitchFamily="34" charset="0"/>
                <a:cs typeface="Helvetica" panose="020B0604020202020204" pitchFamily="34" charset="0"/>
              </a:rPr>
              <a:t>www. </a:t>
            </a:r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hvaceducationaustralia.com</a:t>
            </a:r>
          </a:p>
        </p:txBody>
      </p:sp>
    </p:spTree>
    <p:extLst>
      <p:ext uri="{BB962C8B-B14F-4D97-AF65-F5344CB8AC3E}">
        <p14:creationId xmlns:p14="http://schemas.microsoft.com/office/powerpoint/2010/main" val="2539567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8375"/>
            <a:ext cx="9144000" cy="4647681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498325" y="349055"/>
            <a:ext cx="62963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Schéma pístového kompresoru</a:t>
            </a:r>
            <a:endParaRPr lang="cs-CZ" sz="3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352813" y="6072635"/>
            <a:ext cx="152157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www.technicaltrainingassoc.com</a:t>
            </a:r>
          </a:p>
        </p:txBody>
      </p:sp>
    </p:spTree>
    <p:extLst>
      <p:ext uri="{BB962C8B-B14F-4D97-AF65-F5344CB8AC3E}">
        <p14:creationId xmlns:p14="http://schemas.microsoft.com/office/powerpoint/2010/main" val="3935945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Pneumatické stroje a kompresory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Dělení kompresorů </a:t>
            </a:r>
            <a:r>
              <a:rPr lang="cs-CZ" dirty="0"/>
              <a:t>p</a:t>
            </a:r>
            <a:r>
              <a:rPr lang="cs-CZ" dirty="0" smtClean="0"/>
              <a:t>odle </a:t>
            </a:r>
            <a:r>
              <a:rPr lang="cs-CZ" dirty="0"/>
              <a:t>způsobu </a:t>
            </a:r>
            <a:r>
              <a:rPr lang="cs-CZ" dirty="0" smtClean="0"/>
              <a:t>stlačení vzduchu:</a:t>
            </a:r>
            <a:endParaRPr lang="cs-CZ" dirty="0"/>
          </a:p>
          <a:p>
            <a:r>
              <a:rPr lang="cs-CZ" b="1" dirty="0" smtClean="0"/>
              <a:t>Šroubové kompresory</a:t>
            </a:r>
            <a:r>
              <a:rPr lang="cs-CZ" dirty="0" smtClean="0"/>
              <a:t> - </a:t>
            </a:r>
            <a:r>
              <a:rPr lang="cs-CZ" dirty="0"/>
              <a:t> </a:t>
            </a:r>
            <a:r>
              <a:rPr lang="cs-CZ" dirty="0" smtClean="0"/>
              <a:t>stlačovací </a:t>
            </a:r>
            <a:r>
              <a:rPr lang="cs-CZ" dirty="0"/>
              <a:t>prostory </a:t>
            </a:r>
            <a:r>
              <a:rPr lang="cs-CZ" dirty="0" smtClean="0"/>
              <a:t>se zmenšují </a:t>
            </a:r>
            <a:r>
              <a:rPr lang="cs-CZ" dirty="0"/>
              <a:t>rotačním </a:t>
            </a:r>
            <a:r>
              <a:rPr lang="cs-CZ" dirty="0" smtClean="0"/>
              <a:t>pohybem. </a:t>
            </a:r>
            <a:r>
              <a:rPr lang="cs-CZ" dirty="0"/>
              <a:t>M</a:t>
            </a:r>
            <a:r>
              <a:rPr lang="cs-CZ" dirty="0" smtClean="0"/>
              <a:t>ají </a:t>
            </a:r>
            <a:r>
              <a:rPr lang="cs-CZ" dirty="0"/>
              <a:t>dva rovnoběžně uspořádané </a:t>
            </a:r>
            <a:r>
              <a:rPr lang="cs-CZ" dirty="0" smtClean="0"/>
              <a:t>šroubové </a:t>
            </a:r>
            <a:r>
              <a:rPr lang="cs-CZ" dirty="0"/>
              <a:t>rotory, které se otáčejí ve stlačovací skříni v protiběžném </a:t>
            </a:r>
            <a:r>
              <a:rPr lang="cs-CZ" dirty="0" smtClean="0"/>
              <a:t>smyslu a vlivem </a:t>
            </a:r>
            <a:r>
              <a:rPr lang="cs-CZ" dirty="0"/>
              <a:t>otáčení dochází ke stlačení vzduchu. </a:t>
            </a:r>
            <a:endParaRPr lang="cs-CZ" b="1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370" y="4135273"/>
            <a:ext cx="3052796" cy="246553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529590" y="6396071"/>
            <a:ext cx="103425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www.bosngfors.se</a:t>
            </a:r>
          </a:p>
        </p:txBody>
      </p:sp>
    </p:spTree>
    <p:extLst>
      <p:ext uri="{BB962C8B-B14F-4D97-AF65-F5344CB8AC3E}">
        <p14:creationId xmlns:p14="http://schemas.microsoft.com/office/powerpoint/2010/main" val="1528937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/>
          </a:p>
        </p:txBody>
      </p:sp>
      <p:sp>
        <p:nvSpPr>
          <p:cNvPr id="3" name="TextovéPole 2"/>
          <p:cNvSpPr txBox="1"/>
          <p:nvPr/>
        </p:nvSpPr>
        <p:spPr>
          <a:xfrm>
            <a:off x="1327060" y="362704"/>
            <a:ext cx="606848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Řez šroubovým kompresorem</a:t>
            </a:r>
            <a:endParaRPr lang="cs-CZ" sz="3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060" y="1560972"/>
            <a:ext cx="7035800" cy="48006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414040" y="6072641"/>
            <a:ext cx="92685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www.aerzen.cz</a:t>
            </a:r>
          </a:p>
        </p:txBody>
      </p:sp>
    </p:spTree>
    <p:extLst>
      <p:ext uri="{BB962C8B-B14F-4D97-AF65-F5344CB8AC3E}">
        <p14:creationId xmlns:p14="http://schemas.microsoft.com/office/powerpoint/2010/main" val="1260000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Pneumatické stroje a kompresory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Dělení kompresorů </a:t>
            </a:r>
            <a:r>
              <a:rPr lang="cs-CZ" dirty="0"/>
              <a:t>p</a:t>
            </a:r>
            <a:r>
              <a:rPr lang="cs-CZ" dirty="0" smtClean="0"/>
              <a:t>odle </a:t>
            </a:r>
            <a:r>
              <a:rPr lang="cs-CZ" dirty="0"/>
              <a:t>způsobu </a:t>
            </a:r>
            <a:r>
              <a:rPr lang="cs-CZ" dirty="0" smtClean="0"/>
              <a:t>stlačení vzduchu:</a:t>
            </a:r>
            <a:endParaRPr lang="cs-CZ" dirty="0"/>
          </a:p>
          <a:p>
            <a:r>
              <a:rPr lang="cs-CZ" b="1" dirty="0" smtClean="0"/>
              <a:t>Rotorové kompresory</a:t>
            </a:r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cs-CZ" dirty="0"/>
              <a:t>v</a:t>
            </a:r>
            <a:r>
              <a:rPr lang="cs-CZ" dirty="0" smtClean="0"/>
              <a:t>e </a:t>
            </a:r>
            <a:r>
              <a:rPr lang="cs-CZ" dirty="0"/>
              <a:t>stlačovací komoře se otáčí rotor s vysouvajícími se lamelami. Plyn je přiváděn sacím otvorem a otáčením rotoru je plyn stlačován na požadovaný tlak. </a:t>
            </a:r>
            <a:endParaRPr lang="cs-CZ" b="1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BW06/56 - STAVEBNÍ STROJE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205" y="3743178"/>
            <a:ext cx="3582253" cy="269385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401630" y="6444110"/>
            <a:ext cx="107753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www.budmash.com</a:t>
            </a:r>
          </a:p>
        </p:txBody>
      </p:sp>
    </p:spTree>
    <p:extLst>
      <p:ext uri="{BB962C8B-B14F-4D97-AF65-F5344CB8AC3E}">
        <p14:creationId xmlns:p14="http://schemas.microsoft.com/office/powerpoint/2010/main" val="3266767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FAST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Projekt FAST.thmx</Template>
  <TotalTime>686</TotalTime>
  <Words>601</Words>
  <Application>Microsoft Macintosh PowerPoint</Application>
  <PresentationFormat>On-screen Show (4:3)</PresentationFormat>
  <Paragraphs>145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Projekt FAST</vt:lpstr>
      <vt:lpstr>Stroje a zařízení pro výrobu a přenos energií</vt:lpstr>
      <vt:lpstr>Stroje a zařízení pro výrobu a přenos energií</vt:lpstr>
      <vt:lpstr>Pneumatické stroje a kompresory</vt:lpstr>
      <vt:lpstr>Pneumatické stroje a kompresory</vt:lpstr>
      <vt:lpstr>Pneumatické stroje a kompresory</vt:lpstr>
      <vt:lpstr>PowerPoint Presentation</vt:lpstr>
      <vt:lpstr>Pneumatické stroje a kompresory</vt:lpstr>
      <vt:lpstr>PowerPoint Presentation</vt:lpstr>
      <vt:lpstr>Pneumatické stroje a kompresory</vt:lpstr>
      <vt:lpstr>PowerPoint Presentation</vt:lpstr>
      <vt:lpstr>Elektrické centrály</vt:lpstr>
      <vt:lpstr>Elektrické centrály</vt:lpstr>
      <vt:lpstr>Svářecí agregáty</vt:lpstr>
      <vt:lpstr>Svářecí agregáty</vt:lpstr>
      <vt:lpstr>Svářecí agregáty</vt:lpstr>
      <vt:lpstr>Teplovzdušné agregáty</vt:lpstr>
      <vt:lpstr>Teplovzdušné agregáty</vt:lpstr>
      <vt:lpstr>Teplovzdušné agregáty</vt:lpstr>
      <vt:lpstr>Teplovzdušné agregáty</vt:lpstr>
      <vt:lpstr>Teplovzdušné agregáty</vt:lpstr>
      <vt:lpstr>Teplovzdušné agregáty</vt:lpstr>
      <vt:lpstr>Děkuji za pozornost!</vt:lpstr>
    </vt:vector>
  </TitlesOfParts>
  <Company>VUT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Steeve Zimmermann</cp:lastModifiedBy>
  <cp:revision>43</cp:revision>
  <dcterms:created xsi:type="dcterms:W3CDTF">2014-09-05T08:12:48Z</dcterms:created>
  <dcterms:modified xsi:type="dcterms:W3CDTF">2014-11-16T17:35:52Z</dcterms:modified>
</cp:coreProperties>
</file>