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918" r:id="rId1"/>
  </p:sldMasterIdLst>
  <p:notesMasterIdLst>
    <p:notesMasterId r:id="rId43"/>
  </p:notesMasterIdLst>
  <p:sldIdLst>
    <p:sldId id="256" r:id="rId2"/>
    <p:sldId id="267" r:id="rId3"/>
    <p:sldId id="270" r:id="rId4"/>
    <p:sldId id="266" r:id="rId5"/>
    <p:sldId id="268" r:id="rId6"/>
    <p:sldId id="274" r:id="rId7"/>
    <p:sldId id="271" r:id="rId8"/>
    <p:sldId id="276" r:id="rId9"/>
    <p:sldId id="277" r:id="rId10"/>
    <p:sldId id="257" r:id="rId11"/>
    <p:sldId id="278" r:id="rId12"/>
    <p:sldId id="279" r:id="rId13"/>
    <p:sldId id="258" r:id="rId14"/>
    <p:sldId id="295" r:id="rId15"/>
    <p:sldId id="296" r:id="rId16"/>
    <p:sldId id="280" r:id="rId17"/>
    <p:sldId id="281" r:id="rId18"/>
    <p:sldId id="259" r:id="rId19"/>
    <p:sldId id="283" r:id="rId20"/>
    <p:sldId id="284" r:id="rId21"/>
    <p:sldId id="260" r:id="rId22"/>
    <p:sldId id="287" r:id="rId23"/>
    <p:sldId id="288" r:id="rId24"/>
    <p:sldId id="261" r:id="rId25"/>
    <p:sldId id="290" r:id="rId26"/>
    <p:sldId id="289" r:id="rId27"/>
    <p:sldId id="285" r:id="rId28"/>
    <p:sldId id="286" r:id="rId29"/>
    <p:sldId id="262" r:id="rId30"/>
    <p:sldId id="291" r:id="rId31"/>
    <p:sldId id="263" r:id="rId32"/>
    <p:sldId id="292" r:id="rId33"/>
    <p:sldId id="293" r:id="rId34"/>
    <p:sldId id="264" r:id="rId35"/>
    <p:sldId id="297" r:id="rId36"/>
    <p:sldId id="294" r:id="rId37"/>
    <p:sldId id="298" r:id="rId38"/>
    <p:sldId id="272" r:id="rId39"/>
    <p:sldId id="265" r:id="rId40"/>
    <p:sldId id="269" r:id="rId41"/>
    <p:sldId id="273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napToObjects="1">
      <p:cViewPr>
        <p:scale>
          <a:sx n="70" d="100"/>
          <a:sy n="70" d="100"/>
        </p:scale>
        <p:origin x="-1374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1408E-BAFB-1D4E-BAD9-EDC731253F89}" type="datetimeFigureOut">
              <a:rPr lang="en-US" smtClean="0"/>
              <a:t>11/5/2014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257233-65D4-D84B-8750-029A2297C5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2771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57233-65D4-D84B-8750-029A2297C5CC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7025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28.08.14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BW56 - STAVEBNÍ STROJE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" y="-1225"/>
            <a:ext cx="9144000" cy="1468437"/>
          </a:xfrm>
          <a:prstGeom prst="rect">
            <a:avLst/>
          </a:prstGeom>
          <a:pattFill prst="dkUpDiag">
            <a:fgClr>
              <a:schemeClr val="tx1">
                <a:lumMod val="75000"/>
                <a:lumOff val="25000"/>
              </a:schemeClr>
            </a:fgClr>
            <a:bgClr>
              <a:schemeClr val="tx1">
                <a:lumMod val="85000"/>
                <a:lumOff val="15000"/>
              </a:schemeClr>
            </a:bgClr>
          </a:patt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054" y="15752"/>
            <a:ext cx="8318545" cy="1088136"/>
          </a:xfrm>
          <a:noFill/>
        </p:spPr>
        <p:txBody>
          <a:bodyPr vert="horz" lIns="91440" tIns="45720" rIns="91440" bIns="45720" rtlCol="0" anchor="ctr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cs-CZ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919" y="1099174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Helvetica"/>
                <a:ea typeface="+mn-e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-7937" y="6288904"/>
            <a:ext cx="9151938" cy="144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4" name="Group 13"/>
          <p:cNvGrpSpPr/>
          <p:nvPr/>
        </p:nvGrpSpPr>
        <p:grpSpPr>
          <a:xfrm>
            <a:off x="0" y="1457921"/>
            <a:ext cx="9143999" cy="137411"/>
            <a:chOff x="284163" y="1577847"/>
            <a:chExt cx="8576373" cy="137411"/>
          </a:xfrm>
        </p:grpSpPr>
        <p:sp>
          <p:nvSpPr>
            <p:cNvPr id="15" name="Rectangle 14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647"/>
            <a:ext cx="9143999" cy="1133949"/>
          </a:xfrm>
          <a:prstGeom prst="rect">
            <a:avLst/>
          </a:prstGeom>
          <a:pattFill prst="dkUpDiag">
            <a:fgClr>
              <a:schemeClr val="tx1">
                <a:lumMod val="75000"/>
                <a:lumOff val="25000"/>
              </a:schemeClr>
            </a:fgClr>
            <a:bgClr>
              <a:schemeClr val="tx1">
                <a:lumMod val="85000"/>
                <a:lumOff val="1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0" y="1127721"/>
            <a:ext cx="9143999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877" y="180256"/>
            <a:ext cx="8574087" cy="967840"/>
          </a:xfrm>
          <a:noFill/>
        </p:spPr>
        <p:txBody>
          <a:bodyPr/>
          <a:lstStyle>
            <a:lvl1pPr algn="l">
              <a:defRPr/>
            </a:lvl1pPr>
          </a:lstStyle>
          <a:p>
            <a:r>
              <a:rPr lang="cs-CZ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549400"/>
            <a:ext cx="8574087" cy="46609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28.08.14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BW56 - STAVEBNÍ STROJE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4028"/>
            <a:ext cx="9144000" cy="1468437"/>
          </a:xfrm>
          <a:prstGeom prst="rect">
            <a:avLst/>
          </a:prstGeom>
          <a:pattFill prst="dkUpDiag">
            <a:fgClr>
              <a:schemeClr val="tx1">
                <a:lumMod val="75000"/>
                <a:lumOff val="25000"/>
              </a:schemeClr>
            </a:fgClr>
            <a:bgClr>
              <a:schemeClr val="tx1">
                <a:lumMod val="85000"/>
                <a:lumOff val="15000"/>
              </a:schemeClr>
            </a:bgClr>
          </a:patt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28.08.14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BW56 - STAVEBNÍ STROJE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6459" y="121162"/>
            <a:ext cx="630621" cy="359760"/>
          </a:xfr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1890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cs-CZ" smtClean="0"/>
              <a:t>Drag picture to placeholder or click icon to add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0922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0" y="1465842"/>
            <a:ext cx="9143999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028"/>
            <a:ext cx="82808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cs-CZ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7224"/>
            <a:ext cx="9143999" cy="1133949"/>
          </a:xfrm>
          <a:prstGeom prst="rect">
            <a:avLst/>
          </a:prstGeom>
          <a:pattFill prst="dkUpDiag">
            <a:fgClr>
              <a:schemeClr val="tx1">
                <a:lumMod val="75000"/>
                <a:lumOff val="25000"/>
              </a:schemeClr>
            </a:fgClr>
            <a:bgClr>
              <a:schemeClr val="tx1">
                <a:lumMod val="85000"/>
                <a:lumOff val="1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0" y="1129298"/>
            <a:ext cx="9143999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877" y="181833"/>
            <a:ext cx="8574087" cy="967840"/>
          </a:xfrm>
          <a:noFill/>
        </p:spPr>
        <p:txBody>
          <a:bodyPr/>
          <a:lstStyle>
            <a:lvl1pPr algn="l">
              <a:defRPr/>
            </a:lvl1pPr>
          </a:lstStyle>
          <a:p>
            <a:r>
              <a:rPr lang="cs-CZ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1630362"/>
            <a:ext cx="3931920" cy="4541837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1630363"/>
            <a:ext cx="3931920" cy="454183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28.08.14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BW56 - STAVEBNÍ STROJE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8810"/>
            <a:ext cx="9143999" cy="1133949"/>
          </a:xfrm>
          <a:prstGeom prst="rect">
            <a:avLst/>
          </a:prstGeom>
          <a:pattFill prst="dkUpDiag">
            <a:fgClr>
              <a:schemeClr val="tx1">
                <a:lumMod val="75000"/>
                <a:lumOff val="25000"/>
              </a:schemeClr>
            </a:fgClr>
            <a:bgClr>
              <a:schemeClr val="tx1">
                <a:lumMod val="85000"/>
                <a:lumOff val="1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0" y="1130884"/>
            <a:ext cx="9143999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63" y="183419"/>
            <a:ext cx="8574087" cy="967840"/>
          </a:xfrm>
          <a:noFill/>
        </p:spPr>
        <p:txBody>
          <a:bodyPr/>
          <a:lstStyle>
            <a:lvl1pPr algn="l">
              <a:defRPr/>
            </a:lvl1pPr>
          </a:lstStyle>
          <a:p>
            <a:r>
              <a:rPr lang="cs-CZ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5319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387600"/>
            <a:ext cx="3931920" cy="38608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5319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387600"/>
            <a:ext cx="3931920" cy="38608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28.08.14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BW56 - STAVEBNÍ STROJE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360"/>
            <a:ext cx="9143999" cy="1133949"/>
          </a:xfrm>
          <a:prstGeom prst="rect">
            <a:avLst/>
          </a:prstGeom>
          <a:pattFill prst="dkUpDiag">
            <a:fgClr>
              <a:schemeClr val="tx1">
                <a:lumMod val="75000"/>
                <a:lumOff val="25000"/>
              </a:schemeClr>
            </a:fgClr>
            <a:bgClr>
              <a:schemeClr val="tx1">
                <a:lumMod val="85000"/>
                <a:lumOff val="1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0" y="1127434"/>
            <a:ext cx="9143999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63" y="179969"/>
            <a:ext cx="8574087" cy="967840"/>
          </a:xfrm>
          <a:noFill/>
        </p:spPr>
        <p:txBody>
          <a:bodyPr/>
          <a:lstStyle>
            <a:lvl1pPr algn="l">
              <a:defRPr/>
            </a:lvl1pPr>
          </a:lstStyle>
          <a:p>
            <a:r>
              <a:rPr lang="cs-CZ" smtClean="0"/>
              <a:t>Click to edit Master title style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28.08.14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BW56 - STAVEBNÍ STROJE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28.08.14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BW56 - STAVEBNÍ STROJE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-6226"/>
            <a:ext cx="9144000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360"/>
            <a:ext cx="9143999" cy="1133949"/>
          </a:xfrm>
          <a:prstGeom prst="rect">
            <a:avLst/>
          </a:prstGeom>
          <a:pattFill prst="dkUpDiag">
            <a:fgClr>
              <a:schemeClr val="tx1">
                <a:lumMod val="75000"/>
                <a:lumOff val="25000"/>
              </a:schemeClr>
            </a:fgClr>
            <a:bgClr>
              <a:schemeClr val="tx1">
                <a:lumMod val="85000"/>
                <a:lumOff val="1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0" y="1127434"/>
            <a:ext cx="9143999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4163" y="179969"/>
            <a:ext cx="8574087" cy="967840"/>
          </a:xfrm>
          <a:noFill/>
        </p:spPr>
        <p:txBody>
          <a:bodyPr/>
          <a:lstStyle>
            <a:lvl1pPr algn="l">
              <a:defRPr baseline="0"/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style!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28.08.14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BW56 - STAVEBNÍ STROJE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loga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100"/>
            <a:ext cx="9134352" cy="22352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84163" y="2235200"/>
            <a:ext cx="8574087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900" dirty="0" smtClean="0"/>
              <a:t>Tato studijní opora</a:t>
            </a:r>
            <a:r>
              <a:rPr lang="cs-CZ" sz="1900" baseline="0" dirty="0" smtClean="0"/>
              <a:t> byla vytvořena v rámci projektu středoevropské centrum pro vytváření a realizaci inovovaných </a:t>
            </a:r>
            <a:r>
              <a:rPr lang="cs-CZ" sz="1900" baseline="0" dirty="0" err="1" smtClean="0"/>
              <a:t>technicko-ekonomických</a:t>
            </a:r>
            <a:r>
              <a:rPr lang="cs-CZ" sz="1900" baseline="0" dirty="0" smtClean="0"/>
              <a:t> studijních programů </a:t>
            </a:r>
          </a:p>
          <a:p>
            <a:r>
              <a:rPr lang="cs-CZ" sz="1900" baseline="0" dirty="0" smtClean="0"/>
              <a:t>(CZ.1.07/2.2.00/28.0301) financovaného z Evropského fondu regionálního rozvoje.</a:t>
            </a:r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2773878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Click to edit Master text styles</a:t>
            </a:r>
          </a:p>
          <a:p>
            <a:pPr lvl="1"/>
            <a:r>
              <a:rPr lang="cs-CZ" noProof="0" smtClean="0"/>
              <a:t>Second level</a:t>
            </a:r>
          </a:p>
          <a:p>
            <a:pPr lvl="2"/>
            <a:r>
              <a:rPr lang="cs-CZ" noProof="0" smtClean="0"/>
              <a:t>Third level</a:t>
            </a:r>
          </a:p>
          <a:p>
            <a:pPr lvl="3"/>
            <a:r>
              <a:rPr lang="cs-CZ" noProof="0" smtClean="0"/>
              <a:t>Fourth level</a:t>
            </a:r>
          </a:p>
          <a:p>
            <a:pPr lvl="4"/>
            <a:r>
              <a:rPr lang="cs-CZ" noProof="0" smtClean="0"/>
              <a:t>Fifth level</a:t>
            </a:r>
            <a:endParaRPr lang="cs-CZ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cs-CZ" smtClean="0"/>
              <a:t>28.08.14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4163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cs-CZ" noProof="0" smtClean="0"/>
              <a:t>BW56 - STAVEBNÍ STROJE</a:t>
            </a:r>
            <a:endParaRPr lang="cs-CZ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noProof="0" smtClean="0"/>
              <a:t>Click to edit Master title style</a:t>
            </a:r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9" r:id="rId1"/>
    <p:sldLayoutId id="2147484920" r:id="rId2"/>
    <p:sldLayoutId id="2147484921" r:id="rId3"/>
    <p:sldLayoutId id="2147484922" r:id="rId4"/>
    <p:sldLayoutId id="2147484923" r:id="rId5"/>
    <p:sldLayoutId id="2147484924" r:id="rId6"/>
    <p:sldLayoutId id="2147484925" r:id="rId7"/>
    <p:sldLayoutId id="2147484926" r:id="rId8"/>
  </p:sldLayoutIdLst>
  <p:hf sldNum="0" hdr="0" dt="0"/>
  <p:txStyles>
    <p:titleStyle>
      <a:lvl1pPr algn="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Helvetica"/>
          <a:ea typeface="+mj-ea"/>
          <a:cs typeface="Helvetica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accent4"/>
        </a:buClr>
        <a:buSzPct val="90000"/>
        <a:buFont typeface="Wingdings" charset="2"/>
        <a:buChar char="§"/>
        <a:defRPr sz="2400" kern="1200">
          <a:solidFill>
            <a:schemeClr val="tx1">
              <a:lumMod val="85000"/>
              <a:lumOff val="15000"/>
            </a:schemeClr>
          </a:solidFill>
          <a:latin typeface="Helvetica"/>
          <a:ea typeface="+mn-ea"/>
          <a:cs typeface="Helvetica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charset="2"/>
        <a:buChar char="§"/>
        <a:defRPr sz="2200" kern="1200">
          <a:solidFill>
            <a:schemeClr val="tx1">
              <a:lumMod val="85000"/>
              <a:lumOff val="15000"/>
            </a:schemeClr>
          </a:solidFill>
          <a:latin typeface="Helvetica"/>
          <a:ea typeface="+mn-ea"/>
          <a:cs typeface="Helvetica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accent4"/>
        </a:buClr>
        <a:buSzPct val="90000"/>
        <a:buFont typeface="Wingdings" charset="2"/>
        <a:buChar char="§"/>
        <a:defRPr sz="2000" kern="1200">
          <a:solidFill>
            <a:schemeClr val="tx1">
              <a:lumMod val="85000"/>
              <a:lumOff val="15000"/>
            </a:schemeClr>
          </a:solidFill>
          <a:latin typeface="Helvetica"/>
          <a:ea typeface="+mn-ea"/>
          <a:cs typeface="Helvetica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charset="2"/>
        <a:buChar char="§"/>
        <a:defRPr sz="1800" kern="1200">
          <a:solidFill>
            <a:schemeClr val="tx1">
              <a:lumMod val="85000"/>
              <a:lumOff val="15000"/>
            </a:schemeClr>
          </a:solidFill>
          <a:latin typeface="Helvetica"/>
          <a:ea typeface="+mn-ea"/>
          <a:cs typeface="Helvetica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accent4"/>
        </a:buClr>
        <a:buSzPct val="90000"/>
        <a:buFont typeface="Wingdings" charset="2"/>
        <a:buChar char="§"/>
        <a:defRPr sz="1800" kern="1200">
          <a:solidFill>
            <a:schemeClr val="tx1">
              <a:lumMod val="85000"/>
              <a:lumOff val="15000"/>
            </a:schemeClr>
          </a:solidFill>
          <a:latin typeface="Helvetica"/>
          <a:ea typeface="+mn-ea"/>
          <a:cs typeface="Helvetica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image" Target="../media/image19.jpeg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" Target="slide15.xml"/><Relationship Id="rId7" Type="http://schemas.openxmlformats.org/officeDocument/2006/relationships/slide" Target="slide16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slide" Target="slide14.xml"/><Relationship Id="rId10" Type="http://schemas.openxmlformats.org/officeDocument/2006/relationships/image" Target="../media/image27.emf"/><Relationship Id="rId4" Type="http://schemas.openxmlformats.org/officeDocument/2006/relationships/image" Target="../media/image20.jpeg"/><Relationship Id="rId9" Type="http://schemas.openxmlformats.org/officeDocument/2006/relationships/slide" Target="slide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slide" Target="slide20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slide" Target="slide23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" Target="slide26.xml"/><Relationship Id="rId7" Type="http://schemas.openxmlformats.org/officeDocument/2006/relationships/slide" Target="slide25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slide" Target="slide28.xml"/><Relationship Id="rId10" Type="http://schemas.openxmlformats.org/officeDocument/2006/relationships/image" Target="../media/image42.jpeg"/><Relationship Id="rId4" Type="http://schemas.openxmlformats.org/officeDocument/2006/relationships/image" Target="../media/image31.jpeg"/><Relationship Id="rId9" Type="http://schemas.openxmlformats.org/officeDocument/2006/relationships/slide" Target="slide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slide" Target="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slide" Target="slide32.xml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slide" Target="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slide" Target="slide37.xml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" Target="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RD Bílovice nad Svitavou</a:t>
            </a:r>
            <a:endParaRPr lang="cs-CZ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Návaznost prací stavebních strojů z hlediska technologických postupů</a:t>
            </a:r>
            <a:endParaRPr lang="cs-CZ" dirty="0"/>
          </a:p>
        </p:txBody>
      </p:sp>
      <p:pic>
        <p:nvPicPr>
          <p:cNvPr id="5" name="Picture 4" descr="CHLADKOVA_OBR1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1614"/>
            <a:ext cx="9144000" cy="4588194"/>
          </a:xfrm>
          <a:prstGeom prst="rect">
            <a:avLst/>
          </a:prstGeom>
        </p:spPr>
      </p:pic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84162" y="6437032"/>
            <a:ext cx="8723359" cy="365125"/>
          </a:xfrm>
        </p:spPr>
        <p:txBody>
          <a:bodyPr/>
          <a:lstStyle/>
          <a:p>
            <a:r>
              <a:rPr lang="en-US" dirty="0"/>
              <a:t>BW0</a:t>
            </a:r>
            <a:r>
              <a:rPr lang="cs-CZ" dirty="0"/>
              <a:t>6/56</a:t>
            </a:r>
            <a:r>
              <a:rPr lang="en-US" dirty="0"/>
              <a:t> – </a:t>
            </a:r>
            <a:r>
              <a:rPr lang="cs-CZ" dirty="0"/>
              <a:t>STAVEBNÍ STROJE					</a:t>
            </a:r>
            <a:r>
              <a:rPr lang="en-US" dirty="0" err="1"/>
              <a:t>Ing</a:t>
            </a:r>
            <a:r>
              <a:rPr lang="en-US" dirty="0"/>
              <a:t>. </a:t>
            </a:r>
            <a:r>
              <a:rPr lang="en-US" dirty="0" err="1"/>
              <a:t>Svatava</a:t>
            </a:r>
            <a:r>
              <a:rPr lang="en-US" dirty="0"/>
              <a:t> </a:t>
            </a:r>
            <a:r>
              <a:rPr lang="en-US" dirty="0" err="1"/>
              <a:t>Henková</a:t>
            </a:r>
            <a:r>
              <a:rPr lang="en-US" dirty="0"/>
              <a:t>, </a:t>
            </a:r>
            <a:r>
              <a:rPr lang="en-US" dirty="0" err="1"/>
              <a:t>CSc</a:t>
            </a:r>
            <a:r>
              <a:rPr lang="en-US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82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ZAKLADY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24073"/>
            <a:ext cx="9144000" cy="45881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62620" y="160687"/>
            <a:ext cx="49976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rgbClr val="4A66AC"/>
                </a:solidFill>
                <a:latin typeface="Helvetica"/>
                <a:cs typeface="Helvetica"/>
              </a:rPr>
              <a:t>Nosná konstrukce základů</a:t>
            </a:r>
            <a:endParaRPr lang="cs-CZ" dirty="0">
              <a:solidFill>
                <a:srgbClr val="4A66AC"/>
              </a:solidFill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8423" y="733291"/>
            <a:ext cx="85057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1600" dirty="0">
                <a:latin typeface="Helvetica"/>
                <a:cs typeface="Helvetica"/>
              </a:rPr>
              <a:t>z</a:t>
            </a:r>
            <a:r>
              <a:rPr lang="cs-CZ" sz="1600" dirty="0" smtClean="0">
                <a:latin typeface="Helvetica"/>
                <a:cs typeface="Helvetica"/>
              </a:rPr>
              <a:t>ákladové patky z prostého betonu C25/30, vyztužené betonářskou ocelí B500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>
                <a:latin typeface="Helvetica"/>
                <a:cs typeface="Helvetica"/>
              </a:rPr>
              <a:t>p</a:t>
            </a:r>
            <a:r>
              <a:rPr lang="cs-CZ" sz="1600" dirty="0" smtClean="0">
                <a:latin typeface="Helvetica"/>
                <a:cs typeface="Helvetica"/>
              </a:rPr>
              <a:t>atky jsou uloženy na podkladní betonovou mazaninu C12/15, </a:t>
            </a:r>
            <a:r>
              <a:rPr lang="cs-CZ" sz="1600" dirty="0" err="1" smtClean="0">
                <a:latin typeface="Helvetica"/>
                <a:cs typeface="Helvetica"/>
              </a:rPr>
              <a:t>tl</a:t>
            </a:r>
            <a:r>
              <a:rPr lang="cs-CZ" sz="1600" dirty="0" smtClean="0">
                <a:latin typeface="Helvetica"/>
                <a:cs typeface="Helvetica"/>
              </a:rPr>
              <a:t>. 100 mm 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>
                <a:latin typeface="Helvetica"/>
                <a:cs typeface="Helvetica"/>
              </a:rPr>
              <a:t>p</a:t>
            </a:r>
            <a:r>
              <a:rPr lang="cs-CZ" sz="1600" dirty="0" smtClean="0">
                <a:latin typeface="Helvetica"/>
                <a:cs typeface="Helvetica"/>
              </a:rPr>
              <a:t>ro prostorové ztužení a uložení základové desky jsou patky doplněny základovými pasy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/>
                <a:cs typeface="Helvetica"/>
              </a:rPr>
              <a:t>základová spára patek bude minimálně 900 mm pod úrovní upraveného terénu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/>
                <a:cs typeface="Helvetica"/>
              </a:rPr>
              <a:t>základové patky budou uloženy </a:t>
            </a:r>
            <a:r>
              <a:rPr lang="cs-CZ" sz="1600" dirty="0">
                <a:latin typeface="Helvetica"/>
                <a:cs typeface="Helvetica"/>
              </a:rPr>
              <a:t>na zhutněnou vrstvu kameniva frakce 8-16(32) mm o tloušťce min. 150 mm</a:t>
            </a:r>
          </a:p>
          <a:p>
            <a:pPr marL="285750" indent="-285750">
              <a:buFont typeface="Arial"/>
              <a:buChar char="•"/>
            </a:pPr>
            <a:endParaRPr lang="cs-CZ" sz="1600" dirty="0">
              <a:latin typeface="Helvetica"/>
              <a:cs typeface="Helvetica"/>
            </a:endParaRPr>
          </a:p>
        </p:txBody>
      </p:sp>
      <p:pic>
        <p:nvPicPr>
          <p:cNvPr id="4" name="Picture 3" descr="bagry.cz - fast.jp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6" r="1984" b="12112"/>
          <a:stretch/>
        </p:blipFill>
        <p:spPr>
          <a:xfrm>
            <a:off x="198423" y="4652682"/>
            <a:ext cx="4480523" cy="2075440"/>
          </a:xfrm>
          <a:prstGeom prst="rect">
            <a:avLst/>
          </a:prstGeom>
        </p:spPr>
      </p:pic>
      <p:pic>
        <p:nvPicPr>
          <p:cNvPr id="19" name="Picture 18" descr="obr6b-www.mamtechnika.cz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6420" y="5114965"/>
            <a:ext cx="2625446" cy="158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5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/>
          <p:cNvSpPr txBox="1"/>
          <p:nvPr/>
        </p:nvSpPr>
        <p:spPr>
          <a:xfrm>
            <a:off x="2832900" y="148516"/>
            <a:ext cx="3236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 smtClean="0">
                <a:solidFill>
                  <a:srgbClr val="4A66AC"/>
                </a:solidFill>
                <a:latin typeface="Helvetica"/>
                <a:cs typeface="Helvetica"/>
              </a:rPr>
              <a:t>Autodomíchávač</a:t>
            </a:r>
            <a:endParaRPr lang="cs-CZ" dirty="0">
              <a:solidFill>
                <a:srgbClr val="4A66AC"/>
              </a:solidFill>
              <a:latin typeface="Helvetica"/>
              <a:cs typeface="Helvetica"/>
            </a:endParaRPr>
          </a:p>
        </p:txBody>
      </p:sp>
      <p:sp>
        <p:nvSpPr>
          <p:cNvPr id="4" name="TextBox 15"/>
          <p:cNvSpPr txBox="1"/>
          <p:nvPr/>
        </p:nvSpPr>
        <p:spPr>
          <a:xfrm>
            <a:off x="198423" y="733291"/>
            <a:ext cx="8505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určen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k primární dopravě betonových směsí tj. z betonárny na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staveniště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v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průběhu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přepravy dochází k nucenému míchání směsi v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bubnu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domíchávací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zařízení (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buben) nuceným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mícháním udržuje betonovou směs v čerstvém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stavu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jmenovitý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objem bubnu se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pohybuje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v rozmezí 6 - 15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</a:t>
            </a:r>
            <a:r>
              <a:rPr lang="cs-CZ" sz="1600" baseline="30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endParaRPr lang="cs-CZ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075" name="Picture 3" descr="C:\Users\Pája\Downloads\obr6a-mix-zapa.cz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7" t="12405" r="4489" b="10179"/>
          <a:stretch/>
        </p:blipFill>
        <p:spPr bwMode="auto">
          <a:xfrm>
            <a:off x="198423" y="2570018"/>
            <a:ext cx="4295217" cy="252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lačítko akce: Zpět nebo Předchozí 6">
            <a:hlinkClick r:id="rId3" action="ppaction://hlinksldjump" highlightClick="1"/>
          </p:cNvPr>
          <p:cNvSpPr/>
          <p:nvPr/>
        </p:nvSpPr>
        <p:spPr>
          <a:xfrm>
            <a:off x="8589818" y="277461"/>
            <a:ext cx="361608" cy="361608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077" name="Picture 5" descr="C:\Users\Pája\Downloads\obr6e-mix-tvstav.cz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t="33427" r="11818" b="9906"/>
          <a:stretch/>
        </p:blipFill>
        <p:spPr bwMode="auto">
          <a:xfrm>
            <a:off x="4545680" y="4133368"/>
            <a:ext cx="4405746" cy="25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0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/>
          <p:cNvSpPr txBox="1"/>
          <p:nvPr/>
        </p:nvSpPr>
        <p:spPr>
          <a:xfrm>
            <a:off x="2856143" y="148516"/>
            <a:ext cx="31902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rgbClr val="4A66AC"/>
                </a:solidFill>
                <a:latin typeface="Helvetica"/>
                <a:cs typeface="Helvetica"/>
              </a:rPr>
              <a:t>Ponorný vibrátor</a:t>
            </a:r>
            <a:endParaRPr lang="cs-CZ" dirty="0">
              <a:solidFill>
                <a:srgbClr val="4A66AC"/>
              </a:solidFill>
              <a:latin typeface="Helvetica"/>
              <a:cs typeface="Helvetica"/>
            </a:endParaRPr>
          </a:p>
        </p:txBody>
      </p:sp>
      <p:sp>
        <p:nvSpPr>
          <p:cNvPr id="4" name="TextBox 15"/>
          <p:cNvSpPr txBox="1"/>
          <p:nvPr/>
        </p:nvSpPr>
        <p:spPr>
          <a:xfrm>
            <a:off x="198423" y="733291"/>
            <a:ext cx="8505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ponorný vibrátor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působí na betonovou směs v soustředných kružnicích a největší je v těsné blízkosti vibrační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hlavice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nevýhodou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je nutnost přenášení a vedení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obsluhou a poměrně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malé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výkony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výhodou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je malá hlučnost a spotřeba energie předávané přímo do betonové směsi, možnost zasunout hlavici vibrátoru do úzkých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míst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používá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se k hutnění prostého i vyztuženého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betonu</a:t>
            </a:r>
          </a:p>
        </p:txBody>
      </p:sp>
      <p:sp>
        <p:nvSpPr>
          <p:cNvPr id="6" name="Tlačítko akce: Zpět nebo Předchozí 5">
            <a:hlinkClick r:id="rId2" action="ppaction://hlinksldjump" highlightClick="1"/>
          </p:cNvPr>
          <p:cNvSpPr/>
          <p:nvPr/>
        </p:nvSpPr>
        <p:spPr>
          <a:xfrm>
            <a:off x="8589818" y="277461"/>
            <a:ext cx="361608" cy="361608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098" name="Picture 2" descr="C:\Users\Pája\Downloads\obr6c-www.stavebni-mechanizace-brno.cz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" t="17219" r="13697" b="8387"/>
          <a:stretch/>
        </p:blipFill>
        <p:spPr bwMode="auto">
          <a:xfrm>
            <a:off x="304799" y="3103004"/>
            <a:ext cx="5320146" cy="351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ája\Downloads\obr6e-www.directindustry.co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09" y="2302951"/>
            <a:ext cx="3114241" cy="431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89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AKLADY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727"/>
            <a:ext cx="9144000" cy="45881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9960" y="215135"/>
            <a:ext cx="50215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rgbClr val="4A66AC"/>
                </a:solidFill>
                <a:latin typeface="Helvetica"/>
                <a:cs typeface="Helvetica"/>
              </a:rPr>
              <a:t>Podkladní betonová deska</a:t>
            </a:r>
            <a:endParaRPr lang="cs-CZ" dirty="0">
              <a:solidFill>
                <a:srgbClr val="4A66AC"/>
              </a:solidFill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423" y="733291"/>
            <a:ext cx="8505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/>
                <a:cs typeface="Helvetica"/>
              </a:rPr>
              <a:t>deska z prostého betonu C16/</a:t>
            </a:r>
            <a:r>
              <a:rPr lang="cs-CZ" sz="1600" dirty="0">
                <a:latin typeface="Helvetica"/>
                <a:cs typeface="Helvetica"/>
              </a:rPr>
              <a:t>2</a:t>
            </a:r>
            <a:r>
              <a:rPr lang="cs-CZ" sz="1600" dirty="0" smtClean="0">
                <a:latin typeface="Helvetica"/>
                <a:cs typeface="Helvetica"/>
              </a:rPr>
              <a:t>0, vyztužená kari sítí o tloušťce drátu 6 mm a rozměru oka 150 mm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/>
                <a:cs typeface="Helvetica"/>
              </a:rPr>
              <a:t>tloušťka desky - 150 mm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/>
                <a:cs typeface="Helvetica"/>
              </a:rPr>
              <a:t>deska bude uložena na zhutněnou vrstvu kameniva frakce 8-16(32) mm o tloušťce min. 150 mm</a:t>
            </a:r>
          </a:p>
        </p:txBody>
      </p:sp>
      <p:pic>
        <p:nvPicPr>
          <p:cNvPr id="6" name="Picture 5" descr="obr6b-www.mamtechnika.cz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6420" y="5114965"/>
            <a:ext cx="2625446" cy="1580848"/>
          </a:xfrm>
          <a:prstGeom prst="rect">
            <a:avLst/>
          </a:prstGeom>
        </p:spPr>
      </p:pic>
      <p:pic>
        <p:nvPicPr>
          <p:cNvPr id="7" name="Picture 6" descr="bagry.cz - fast.jpg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6" r="1984" b="12112"/>
          <a:stretch/>
        </p:blipFill>
        <p:spPr>
          <a:xfrm>
            <a:off x="198423" y="4652682"/>
            <a:ext cx="4480523" cy="2075440"/>
          </a:xfrm>
          <a:prstGeom prst="rect">
            <a:avLst/>
          </a:prstGeom>
        </p:spPr>
      </p:pic>
      <p:pic>
        <p:nvPicPr>
          <p:cNvPr id="2" name="Picture 1" descr="obr5b-ntc.cz.jpg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" r="8082"/>
          <a:stretch/>
        </p:blipFill>
        <p:spPr>
          <a:xfrm>
            <a:off x="6983264" y="2179053"/>
            <a:ext cx="1938708" cy="2731560"/>
          </a:xfrm>
          <a:prstGeom prst="rect">
            <a:avLst/>
          </a:prstGeom>
        </p:spPr>
      </p:pic>
      <p:pic>
        <p:nvPicPr>
          <p:cNvPr id="8" name="Picture 7" descr="D2_PROJEKT_ČERNOBÍLE.PDF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74" y="3363495"/>
            <a:ext cx="1489044" cy="10531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9074" y="3030137"/>
            <a:ext cx="1402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rgbClr val="297FD5"/>
                </a:solidFill>
                <a:latin typeface="Helvetica"/>
                <a:cs typeface="Helvetica"/>
              </a:rPr>
              <a:t>Výkres základů</a:t>
            </a:r>
            <a:endParaRPr lang="cs-CZ" sz="1400" dirty="0">
              <a:solidFill>
                <a:srgbClr val="297FD5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7987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/>
          <p:cNvSpPr txBox="1"/>
          <p:nvPr/>
        </p:nvSpPr>
        <p:spPr>
          <a:xfrm>
            <a:off x="2832900" y="148516"/>
            <a:ext cx="3236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 smtClean="0">
                <a:solidFill>
                  <a:srgbClr val="4A66AC"/>
                </a:solidFill>
                <a:latin typeface="Helvetica"/>
                <a:cs typeface="Helvetica"/>
              </a:rPr>
              <a:t>Autodomíchávač</a:t>
            </a:r>
            <a:endParaRPr lang="cs-CZ" dirty="0">
              <a:solidFill>
                <a:srgbClr val="4A66AC"/>
              </a:solidFill>
              <a:latin typeface="Helvetica"/>
              <a:cs typeface="Helvetica"/>
            </a:endParaRPr>
          </a:p>
        </p:txBody>
      </p:sp>
      <p:sp>
        <p:nvSpPr>
          <p:cNvPr id="4" name="TextBox 15"/>
          <p:cNvSpPr txBox="1"/>
          <p:nvPr/>
        </p:nvSpPr>
        <p:spPr>
          <a:xfrm>
            <a:off x="198423" y="733291"/>
            <a:ext cx="8505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určené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k primární dopravě betonových směsí tj. z betonárny na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staveniště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v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průběhu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přepravy dochází k nucenému míchání směsi v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bubnu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domíchávací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zařízení (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buben) nuceným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mícháním udržuje betonovou směs v čerstvém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stavu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jmenovitý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objem bubnu se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pohybuje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v rozmezí 6 - 15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</a:t>
            </a:r>
            <a:r>
              <a:rPr lang="cs-CZ" sz="1600" baseline="30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endParaRPr lang="cs-CZ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075" name="Picture 3" descr="C:\Users\Pája\Downloads\obr6a-mix-zapa.cz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7" t="12405" r="4489" b="10179"/>
          <a:stretch/>
        </p:blipFill>
        <p:spPr bwMode="auto">
          <a:xfrm>
            <a:off x="198423" y="2570018"/>
            <a:ext cx="4295217" cy="252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lačítko akce: Zpět nebo Předchozí 6">
            <a:hlinkClick r:id="rId3" action="ppaction://hlinksldjump" highlightClick="1"/>
          </p:cNvPr>
          <p:cNvSpPr/>
          <p:nvPr/>
        </p:nvSpPr>
        <p:spPr>
          <a:xfrm>
            <a:off x="8589818" y="277461"/>
            <a:ext cx="361608" cy="361608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077" name="Picture 5" descr="C:\Users\Pája\Downloads\obr6e-mix-tvstav.cz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t="33427" r="11818" b="9906"/>
          <a:stretch/>
        </p:blipFill>
        <p:spPr bwMode="auto">
          <a:xfrm>
            <a:off x="4545680" y="4133368"/>
            <a:ext cx="4405746" cy="25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37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/>
          <p:cNvSpPr txBox="1"/>
          <p:nvPr/>
        </p:nvSpPr>
        <p:spPr>
          <a:xfrm>
            <a:off x="2856143" y="148516"/>
            <a:ext cx="31902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rgbClr val="4A66AC"/>
                </a:solidFill>
                <a:latin typeface="Helvetica"/>
                <a:cs typeface="Helvetica"/>
              </a:rPr>
              <a:t>Ponorný vibrátor</a:t>
            </a:r>
            <a:endParaRPr lang="cs-CZ" dirty="0">
              <a:solidFill>
                <a:srgbClr val="4A66AC"/>
              </a:solidFill>
              <a:latin typeface="Helvetica"/>
              <a:cs typeface="Helvetica"/>
            </a:endParaRPr>
          </a:p>
        </p:txBody>
      </p:sp>
      <p:sp>
        <p:nvSpPr>
          <p:cNvPr id="4" name="TextBox 15"/>
          <p:cNvSpPr txBox="1"/>
          <p:nvPr/>
        </p:nvSpPr>
        <p:spPr>
          <a:xfrm>
            <a:off x="198423" y="733291"/>
            <a:ext cx="8505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ponorný vibrátor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působí na betonovou směs v soustředných kružnicích a největší je v těsné blízkosti vibrační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hlavice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nevýhodou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je nutnost přenášení a vedení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obsluhou a poměrně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malé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výkony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výhodou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je malá hlučnost a spotřeba energie předávané přímo do betonové směsi, možnost zasunout hlavici vibrátoru do úzkých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míst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používá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se k hutnění prostého i vyztuženého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betonu</a:t>
            </a:r>
          </a:p>
        </p:txBody>
      </p:sp>
      <p:sp>
        <p:nvSpPr>
          <p:cNvPr id="6" name="Tlačítko akce: Zpět nebo Předchozí 5">
            <a:hlinkClick r:id="rId2" action="ppaction://hlinksldjump" highlightClick="1"/>
          </p:cNvPr>
          <p:cNvSpPr/>
          <p:nvPr/>
        </p:nvSpPr>
        <p:spPr>
          <a:xfrm>
            <a:off x="8589818" y="250165"/>
            <a:ext cx="361608" cy="361608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098" name="Picture 2" descr="C:\Users\Pája\Downloads\obr6c-www.stavebni-mechanizace-brno.cz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" t="17219" r="13697" b="8387"/>
          <a:stretch/>
        </p:blipFill>
        <p:spPr bwMode="auto">
          <a:xfrm>
            <a:off x="304799" y="3103004"/>
            <a:ext cx="5320146" cy="351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ája\Downloads\obr6e-www.directindustry.co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09" y="2302951"/>
            <a:ext cx="3114241" cy="431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90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ája\Downloads\obr5a-pujcovna-netolice.cz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9" t="4213" r="5774" b="2431"/>
          <a:stretch/>
        </p:blipFill>
        <p:spPr bwMode="auto">
          <a:xfrm>
            <a:off x="254237" y="2581526"/>
            <a:ext cx="4197055" cy="398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0"/>
          <p:cNvSpPr txBox="1"/>
          <p:nvPr/>
        </p:nvSpPr>
        <p:spPr>
          <a:xfrm>
            <a:off x="2856143" y="148516"/>
            <a:ext cx="2887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rgbClr val="4A66AC"/>
                </a:solidFill>
                <a:latin typeface="Helvetica"/>
                <a:cs typeface="Helvetica"/>
              </a:rPr>
              <a:t>Vibrační deska</a:t>
            </a:r>
            <a:endParaRPr lang="cs-CZ" dirty="0">
              <a:solidFill>
                <a:srgbClr val="4A66AC"/>
              </a:solidFill>
              <a:latin typeface="Helvetica"/>
              <a:cs typeface="Helvetica"/>
            </a:endParaRPr>
          </a:p>
        </p:txBody>
      </p:sp>
      <p:sp>
        <p:nvSpPr>
          <p:cNvPr id="4" name="TextBox 15"/>
          <p:cNvSpPr txBox="1"/>
          <p:nvPr/>
        </p:nvSpPr>
        <p:spPr>
          <a:xfrm>
            <a:off x="198423" y="733291"/>
            <a:ext cx="85057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zhutňuje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horninu působením vibrace vyvolané prostřednictvím otáčení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výstředníku.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p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racovním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nástrojem je ocelová deska, na kterou působí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vibrace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pohonem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je spalovací motor o výkonu 3 - 12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kW</a:t>
            </a:r>
            <a:endParaRPr lang="cs-CZ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cs-CZ" sz="16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cs-CZ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Využití: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hutnění zpětných zásypů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hutnění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základových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spár</a:t>
            </a:r>
            <a:endParaRPr lang="cs-CZ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lačítko akce: Zpět nebo Předchozí 4">
            <a:hlinkClick r:id="rId3" action="ppaction://hlinksldjump" highlightClick="1"/>
          </p:cNvPr>
          <p:cNvSpPr/>
          <p:nvPr/>
        </p:nvSpPr>
        <p:spPr>
          <a:xfrm>
            <a:off x="8589818" y="277461"/>
            <a:ext cx="361608" cy="361608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123" name="Picture 3" descr="C:\Users\Pája\Downloads\obr5d-norwit.cz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8" r="4683"/>
          <a:stretch/>
        </p:blipFill>
        <p:spPr bwMode="auto">
          <a:xfrm>
            <a:off x="4718332" y="3311237"/>
            <a:ext cx="4233094" cy="325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33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/>
          <p:cNvSpPr txBox="1"/>
          <p:nvPr/>
        </p:nvSpPr>
        <p:spPr>
          <a:xfrm>
            <a:off x="2856142" y="148516"/>
            <a:ext cx="2964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rgbClr val="4A66AC"/>
                </a:solidFill>
                <a:latin typeface="Helvetica"/>
                <a:cs typeface="Helvetica"/>
              </a:rPr>
              <a:t>Výkres základů</a:t>
            </a:r>
            <a:endParaRPr lang="cs-CZ" dirty="0">
              <a:solidFill>
                <a:srgbClr val="4A66AC"/>
              </a:solidFill>
              <a:latin typeface="Helvetica"/>
              <a:cs typeface="Helvetica"/>
            </a:endParaRPr>
          </a:p>
        </p:txBody>
      </p:sp>
      <p:sp>
        <p:nvSpPr>
          <p:cNvPr id="5" name="Tlačítko akce: Zpět nebo Předchozí 4">
            <a:hlinkClick r:id="rId2" action="ppaction://hlinksldjump" highlightClick="1"/>
          </p:cNvPr>
          <p:cNvSpPr/>
          <p:nvPr/>
        </p:nvSpPr>
        <p:spPr>
          <a:xfrm>
            <a:off x="8589818" y="277461"/>
            <a:ext cx="361608" cy="361608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7" descr="D2_PROJEKT_ČERNOBÍL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0" y="778746"/>
            <a:ext cx="8469952" cy="599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1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ELE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1895"/>
            <a:ext cx="9144000" cy="45881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8194" y="204752"/>
            <a:ext cx="26853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rgbClr val="4A66AC"/>
                </a:solidFill>
                <a:latin typeface="Helvetica"/>
                <a:cs typeface="Helvetica"/>
              </a:rPr>
              <a:t>Nosné sloupy</a:t>
            </a:r>
            <a:endParaRPr lang="cs-CZ" dirty="0">
              <a:solidFill>
                <a:srgbClr val="4A66AC"/>
              </a:solidFill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423" y="733291"/>
            <a:ext cx="850573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Helvetica"/>
                <a:cs typeface="Helvetica"/>
              </a:rPr>
              <a:t>Ž</a:t>
            </a:r>
            <a:r>
              <a:rPr lang="cs-CZ" sz="1600" dirty="0" smtClean="0">
                <a:latin typeface="Helvetica"/>
                <a:cs typeface="Helvetica"/>
              </a:rPr>
              <a:t>elezobetonové prefabrikované sloupy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cs-CZ" sz="1600" dirty="0" smtClean="0">
                <a:solidFill>
                  <a:schemeClr val="accent2"/>
                </a:solidFill>
                <a:latin typeface="Helvetica"/>
                <a:cs typeface="Helvetica"/>
              </a:rPr>
              <a:t>300 x 400 mm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cs-CZ" sz="1600" dirty="0" smtClean="0">
                <a:solidFill>
                  <a:schemeClr val="accent2"/>
                </a:solidFill>
                <a:latin typeface="Helvetica"/>
                <a:cs typeface="Helvetica"/>
              </a:rPr>
              <a:t>po obvodu 270 x 400 mm pro lepší zateplení objektu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cs-CZ" sz="1600" dirty="0" smtClean="0">
                <a:solidFill>
                  <a:schemeClr val="accent2"/>
                </a:solidFill>
                <a:latin typeface="Helvetica"/>
                <a:cs typeface="Helvetica"/>
              </a:rPr>
              <a:t>sloupy jsou doplněny tepelnou izolací </a:t>
            </a:r>
            <a:r>
              <a:rPr lang="cs-CZ" sz="1600" dirty="0" err="1" smtClean="0">
                <a:solidFill>
                  <a:schemeClr val="accent2"/>
                </a:solidFill>
                <a:latin typeface="Helvetica"/>
                <a:cs typeface="Helvetica"/>
              </a:rPr>
              <a:t>tl</a:t>
            </a:r>
            <a:r>
              <a:rPr lang="cs-CZ" sz="1600" dirty="0" smtClean="0">
                <a:solidFill>
                  <a:schemeClr val="accent2"/>
                </a:solidFill>
                <a:latin typeface="Helvetica"/>
                <a:cs typeface="Helvetica"/>
              </a:rPr>
              <a:t>. 130 mm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cs-CZ" sz="1600" dirty="0" smtClean="0">
                <a:solidFill>
                  <a:schemeClr val="accent2"/>
                </a:solidFill>
                <a:latin typeface="Helvetica"/>
                <a:cs typeface="Helvetica"/>
              </a:rPr>
              <a:t>výška 2750 mm</a:t>
            </a:r>
          </a:p>
        </p:txBody>
      </p:sp>
      <p:pic>
        <p:nvPicPr>
          <p:cNvPr id="2" name="Picture 1" descr="pronajemjerabu.eu.jpg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" t="11697" r="9795" b="13328"/>
          <a:stretch/>
        </p:blipFill>
        <p:spPr>
          <a:xfrm>
            <a:off x="147061" y="4599168"/>
            <a:ext cx="4344727" cy="2125138"/>
          </a:xfrm>
          <a:prstGeom prst="rect">
            <a:avLst/>
          </a:prstGeom>
        </p:spPr>
      </p:pic>
      <p:pic>
        <p:nvPicPr>
          <p:cNvPr id="6" name="Picture 5" descr="obr3-ingro-machine.cz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316" y="4497332"/>
            <a:ext cx="2762136" cy="222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8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/>
          <p:cNvSpPr txBox="1"/>
          <p:nvPr/>
        </p:nvSpPr>
        <p:spPr>
          <a:xfrm>
            <a:off x="3186362" y="148516"/>
            <a:ext cx="2529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rgbClr val="4A66AC"/>
                </a:solidFill>
                <a:latin typeface="Helvetica"/>
                <a:cs typeface="Helvetica"/>
              </a:rPr>
              <a:t>Mobilní jeřáb</a:t>
            </a:r>
            <a:endParaRPr lang="cs-CZ" dirty="0">
              <a:solidFill>
                <a:srgbClr val="4A66AC"/>
              </a:solidFill>
              <a:latin typeface="Helvetica"/>
              <a:cs typeface="Helvetica"/>
            </a:endParaRPr>
          </a:p>
        </p:txBody>
      </p:sp>
      <p:sp>
        <p:nvSpPr>
          <p:cNvPr id="4" name="TextBox 15"/>
          <p:cNvSpPr txBox="1"/>
          <p:nvPr/>
        </p:nvSpPr>
        <p:spPr>
          <a:xfrm>
            <a:off x="198423" y="733291"/>
            <a:ext cx="8505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1600" dirty="0"/>
              <a:t>p</a:t>
            </a:r>
            <a:r>
              <a:rPr lang="cs-CZ" sz="1600" dirty="0" smtClean="0"/>
              <a:t>oháněn vznětovým </a:t>
            </a:r>
            <a:r>
              <a:rPr lang="cs-CZ" sz="1600" dirty="0"/>
              <a:t>motorem, který zajišťuje pojezd stroje i pohon hydrogenerátoru, kterým je ovládán </a:t>
            </a:r>
            <a:r>
              <a:rPr lang="cs-CZ" sz="1600" dirty="0" smtClean="0"/>
              <a:t>výložník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/>
              <a:t>b</a:t>
            </a:r>
            <a:r>
              <a:rPr lang="cs-CZ" sz="1600" dirty="0" smtClean="0"/>
              <a:t>ěžné </a:t>
            </a:r>
            <a:r>
              <a:rPr lang="cs-CZ" sz="1600" dirty="0"/>
              <a:t>automobilní podvozky jsou dvou až čtyřnápravové a jejich nosnost se pohybuje od 7 do </a:t>
            </a:r>
            <a:r>
              <a:rPr lang="cs-CZ" sz="1600" dirty="0" smtClean="0"/>
              <a:t>40 tun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smtClean="0"/>
              <a:t>výložník </a:t>
            </a:r>
            <a:r>
              <a:rPr lang="cs-CZ" sz="1600" dirty="0"/>
              <a:t>může být příhradový nebo </a:t>
            </a:r>
            <a:r>
              <a:rPr lang="cs-CZ" sz="1600" dirty="0" smtClean="0"/>
              <a:t>teleskopický</a:t>
            </a:r>
            <a:endParaRPr lang="cs-CZ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lačítko akce: Zpět nebo Předchozí 4">
            <a:hlinkClick r:id="rId2" action="ppaction://hlinksldjump" highlightClick="1"/>
          </p:cNvPr>
          <p:cNvSpPr/>
          <p:nvPr/>
        </p:nvSpPr>
        <p:spPr>
          <a:xfrm>
            <a:off x="8589818" y="277461"/>
            <a:ext cx="361608" cy="361608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8" name="Picture 4" descr="C:\Users\Pája\Downloads\obrJg-autojerabyolomouc.c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2552129"/>
            <a:ext cx="3588507" cy="358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ája\Downloads\obrJa-kdtrans.cz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6"/>
          <a:stretch/>
        </p:blipFill>
        <p:spPr bwMode="auto">
          <a:xfrm>
            <a:off x="198423" y="2552129"/>
            <a:ext cx="5075828" cy="358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4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LADKOVA_OBR2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843" y="3817113"/>
            <a:ext cx="6010200" cy="30157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8686" y="236023"/>
            <a:ext cx="54539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chemeClr val="accent4"/>
                </a:solidFill>
                <a:latin typeface="Helvetica"/>
                <a:cs typeface="Helvetica"/>
              </a:rPr>
              <a:t>Základní informace o objektu</a:t>
            </a:r>
            <a:endParaRPr lang="cs-CZ" sz="3200" dirty="0">
              <a:solidFill>
                <a:schemeClr val="accent4"/>
              </a:solidFill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163" y="827505"/>
            <a:ext cx="702846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Hlavní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projektant</a:t>
            </a:r>
            <a:endParaRPr lang="en-US" dirty="0" smtClean="0"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297FD5"/>
                </a:solidFill>
                <a:latin typeface="Helvetica"/>
                <a:cs typeface="Helvetica"/>
              </a:rPr>
              <a:t>Ing. Vladan Henek</a:t>
            </a:r>
          </a:p>
          <a:p>
            <a:r>
              <a:rPr lang="en-US" dirty="0" err="1" smtClean="0">
                <a:latin typeface="Helvetica"/>
                <a:cs typeface="Helvetica"/>
              </a:rPr>
              <a:t>Velikost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pozemku</a:t>
            </a:r>
            <a:endParaRPr lang="en-US" dirty="0" smtClean="0"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297FD5"/>
                </a:solidFill>
                <a:latin typeface="Helvetica"/>
                <a:cs typeface="Helvetica"/>
              </a:rPr>
              <a:t>772 </a:t>
            </a:r>
            <a:r>
              <a:rPr lang="en-US" dirty="0">
                <a:solidFill>
                  <a:srgbClr val="297FD5"/>
                </a:solidFill>
                <a:latin typeface="Helvetica"/>
                <a:cs typeface="Helvetica"/>
              </a:rPr>
              <a:t>m</a:t>
            </a:r>
            <a:r>
              <a:rPr lang="en-US" baseline="30000" dirty="0">
                <a:solidFill>
                  <a:srgbClr val="297FD5"/>
                </a:solidFill>
                <a:latin typeface="Helvetica"/>
                <a:cs typeface="Helvetica"/>
              </a:rPr>
              <a:t>2</a:t>
            </a:r>
            <a:r>
              <a:rPr lang="en-US" dirty="0">
                <a:solidFill>
                  <a:srgbClr val="297FD5"/>
                </a:solidFill>
                <a:latin typeface="Helvetica"/>
                <a:cs typeface="Helvetica"/>
              </a:rPr>
              <a:t> </a:t>
            </a:r>
            <a:endParaRPr lang="en-US" dirty="0" smtClean="0">
              <a:solidFill>
                <a:srgbClr val="297FD5"/>
              </a:solidFill>
              <a:latin typeface="Helvetica"/>
              <a:cs typeface="Helvetica"/>
            </a:endParaRPr>
          </a:p>
          <a:p>
            <a:r>
              <a:rPr lang="en-US" dirty="0" err="1">
                <a:latin typeface="Helvetica"/>
                <a:cs typeface="Helvetica"/>
              </a:rPr>
              <a:t>Zastavěna</a:t>
            </a:r>
            <a:r>
              <a:rPr lang="en-US" dirty="0">
                <a:latin typeface="Helvetica"/>
                <a:cs typeface="Helvetica"/>
              </a:rPr>
              <a:t>́ </a:t>
            </a:r>
            <a:r>
              <a:rPr lang="en-US" dirty="0" err="1">
                <a:latin typeface="Helvetica"/>
                <a:cs typeface="Helvetica"/>
              </a:rPr>
              <a:t>plocha</a:t>
            </a:r>
            <a:r>
              <a:rPr lang="en-US" dirty="0">
                <a:latin typeface="Helvetica"/>
                <a:cs typeface="Helvetica"/>
              </a:rPr>
              <a:t> </a:t>
            </a:r>
            <a:endParaRPr lang="en-US" dirty="0" smtClean="0"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297FD5"/>
                </a:solidFill>
                <a:latin typeface="Helvetica"/>
                <a:cs typeface="Helvetica"/>
              </a:rPr>
              <a:t>226,74 m</a:t>
            </a:r>
            <a:r>
              <a:rPr lang="en-US" baseline="30000" dirty="0" smtClean="0">
                <a:solidFill>
                  <a:srgbClr val="297FD5"/>
                </a:solidFill>
                <a:latin typeface="Helvetica"/>
                <a:cs typeface="Helvetica"/>
              </a:rPr>
              <a:t>2</a:t>
            </a:r>
            <a:endParaRPr lang="en-US" baseline="30000" dirty="0">
              <a:solidFill>
                <a:srgbClr val="297FD5"/>
              </a:solidFill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297FD5"/>
                </a:solidFill>
                <a:latin typeface="Helvetica"/>
                <a:cs typeface="Helvetica"/>
              </a:rPr>
              <a:t>254,49 m</a:t>
            </a:r>
            <a:r>
              <a:rPr lang="en-US" baseline="30000" dirty="0">
                <a:solidFill>
                  <a:srgbClr val="297FD5"/>
                </a:solidFill>
                <a:latin typeface="Helvetica"/>
                <a:cs typeface="Helvetica"/>
              </a:rPr>
              <a:t>2</a:t>
            </a:r>
            <a:r>
              <a:rPr lang="en-US" dirty="0">
                <a:solidFill>
                  <a:srgbClr val="297FD5"/>
                </a:solidFill>
                <a:latin typeface="Helvetica"/>
                <a:cs typeface="Helvetica"/>
              </a:rPr>
              <a:t> </a:t>
            </a:r>
            <a:r>
              <a:rPr lang="en-US" dirty="0" smtClean="0">
                <a:solidFill>
                  <a:srgbClr val="297FD5"/>
                </a:solidFill>
                <a:latin typeface="Helvetica"/>
                <a:cs typeface="Helvetica"/>
              </a:rPr>
              <a:t>- </a:t>
            </a:r>
            <a:r>
              <a:rPr lang="en-US" dirty="0" err="1" smtClean="0">
                <a:solidFill>
                  <a:srgbClr val="297FD5"/>
                </a:solidFill>
                <a:latin typeface="Helvetica"/>
                <a:cs typeface="Helvetica"/>
              </a:rPr>
              <a:t>včetn</a:t>
            </a:r>
            <a:r>
              <a:rPr lang="cs-CZ" dirty="0" smtClean="0">
                <a:solidFill>
                  <a:srgbClr val="297FD5"/>
                </a:solidFill>
                <a:latin typeface="Helvetica"/>
                <a:cs typeface="Helvetica"/>
              </a:rPr>
              <a:t>ě</a:t>
            </a:r>
            <a:r>
              <a:rPr lang="en-US" dirty="0" smtClean="0">
                <a:solidFill>
                  <a:srgbClr val="297FD5"/>
                </a:solidFill>
                <a:latin typeface="Helvetica"/>
                <a:cs typeface="Helvetica"/>
              </a:rPr>
              <a:t> </a:t>
            </a:r>
            <a:r>
              <a:rPr lang="en-US" dirty="0" err="1" smtClean="0">
                <a:solidFill>
                  <a:srgbClr val="297FD5"/>
                </a:solidFill>
                <a:latin typeface="Helvetica"/>
                <a:cs typeface="Helvetica"/>
              </a:rPr>
              <a:t>přečnívajících</a:t>
            </a:r>
            <a:r>
              <a:rPr lang="en-US" dirty="0" smtClean="0">
                <a:solidFill>
                  <a:srgbClr val="297FD5"/>
                </a:solidFill>
                <a:latin typeface="Helvetica"/>
                <a:cs typeface="Helvetica"/>
              </a:rPr>
              <a:t> </a:t>
            </a:r>
            <a:r>
              <a:rPr lang="en-US" dirty="0" err="1" smtClean="0">
                <a:solidFill>
                  <a:srgbClr val="297FD5"/>
                </a:solidFill>
                <a:latin typeface="Helvetica"/>
                <a:cs typeface="Helvetica"/>
              </a:rPr>
              <a:t>konstrukcí</a:t>
            </a:r>
            <a:r>
              <a:rPr lang="en-US" dirty="0" smtClean="0">
                <a:solidFill>
                  <a:srgbClr val="297FD5"/>
                </a:solidFill>
                <a:latin typeface="Helvetica"/>
                <a:cs typeface="Helvetica"/>
              </a:rPr>
              <a:t> (</a:t>
            </a:r>
            <a:r>
              <a:rPr lang="en-US" dirty="0" err="1" smtClean="0">
                <a:solidFill>
                  <a:srgbClr val="297FD5"/>
                </a:solidFill>
                <a:latin typeface="Helvetica"/>
                <a:cs typeface="Helvetica"/>
              </a:rPr>
              <a:t>střech</a:t>
            </a:r>
            <a:r>
              <a:rPr lang="en-US" dirty="0">
                <a:solidFill>
                  <a:srgbClr val="297FD5"/>
                </a:solidFill>
                <a:latin typeface="Helvetica"/>
                <a:cs typeface="Helvetica"/>
              </a:rPr>
              <a:t>) </a:t>
            </a:r>
          </a:p>
          <a:p>
            <a:r>
              <a:rPr lang="en-US" dirty="0" err="1" smtClean="0">
                <a:latin typeface="Helvetica"/>
                <a:cs typeface="Helvetica"/>
              </a:rPr>
              <a:t>Obestavěny</a:t>
            </a:r>
            <a:r>
              <a:rPr lang="en-US" dirty="0" smtClean="0">
                <a:latin typeface="Helvetica"/>
                <a:cs typeface="Helvetica"/>
              </a:rPr>
              <a:t>́ </a:t>
            </a:r>
            <a:r>
              <a:rPr lang="en-US" dirty="0" err="1" smtClean="0">
                <a:latin typeface="Helvetica"/>
                <a:cs typeface="Helvetica"/>
              </a:rPr>
              <a:t>prostor</a:t>
            </a:r>
            <a:endParaRPr lang="en-US" dirty="0"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297FD5"/>
                </a:solidFill>
                <a:latin typeface="Helvetica"/>
                <a:cs typeface="Helvetica"/>
              </a:rPr>
              <a:t>1 </a:t>
            </a:r>
            <a:r>
              <a:rPr lang="en-US" dirty="0">
                <a:solidFill>
                  <a:srgbClr val="297FD5"/>
                </a:solidFill>
                <a:latin typeface="Helvetica"/>
                <a:cs typeface="Helvetica"/>
              </a:rPr>
              <a:t>197,29 </a:t>
            </a:r>
            <a:r>
              <a:rPr lang="en-US" dirty="0" smtClean="0">
                <a:solidFill>
                  <a:srgbClr val="297FD5"/>
                </a:solidFill>
                <a:latin typeface="Helvetica"/>
                <a:cs typeface="Helvetica"/>
              </a:rPr>
              <a:t>m</a:t>
            </a:r>
            <a:r>
              <a:rPr lang="en-US" baseline="30000" dirty="0" smtClean="0">
                <a:solidFill>
                  <a:srgbClr val="297FD5"/>
                </a:solidFill>
                <a:latin typeface="Helvetica"/>
                <a:cs typeface="Helvetica"/>
              </a:rPr>
              <a:t>3</a:t>
            </a:r>
            <a:r>
              <a:rPr lang="en-US" dirty="0" smtClean="0">
                <a:solidFill>
                  <a:srgbClr val="297FD5"/>
                </a:solidFill>
                <a:latin typeface="Helvetica"/>
                <a:cs typeface="Helvetica"/>
              </a:rPr>
              <a:t> </a:t>
            </a:r>
            <a:r>
              <a:rPr lang="en-US" dirty="0">
                <a:solidFill>
                  <a:srgbClr val="297FD5"/>
                </a:solidFill>
                <a:latin typeface="Helvetica"/>
                <a:cs typeface="Helvetica"/>
              </a:rPr>
              <a:t>(</a:t>
            </a:r>
            <a:r>
              <a:rPr lang="en-US" dirty="0" err="1">
                <a:solidFill>
                  <a:srgbClr val="297FD5"/>
                </a:solidFill>
                <a:latin typeface="Helvetica"/>
                <a:cs typeface="Helvetica"/>
              </a:rPr>
              <a:t>bez</a:t>
            </a:r>
            <a:r>
              <a:rPr lang="en-US" dirty="0">
                <a:solidFill>
                  <a:srgbClr val="297FD5"/>
                </a:solidFill>
                <a:latin typeface="Helvetica"/>
                <a:cs typeface="Helvetica"/>
              </a:rPr>
              <a:t> </a:t>
            </a:r>
            <a:r>
              <a:rPr lang="en-US" dirty="0" err="1" smtClean="0">
                <a:solidFill>
                  <a:srgbClr val="297FD5"/>
                </a:solidFill>
                <a:latin typeface="Helvetica"/>
                <a:cs typeface="Helvetica"/>
              </a:rPr>
              <a:t>izolací</a:t>
            </a:r>
            <a:r>
              <a:rPr lang="en-US" dirty="0" smtClean="0">
                <a:solidFill>
                  <a:srgbClr val="297FD5"/>
                </a:solidFill>
                <a:latin typeface="Helvetica"/>
                <a:cs typeface="Helvetica"/>
              </a:rPr>
              <a:t> </a:t>
            </a:r>
            <a:r>
              <a:rPr lang="en-US" dirty="0">
                <a:solidFill>
                  <a:srgbClr val="297FD5"/>
                </a:solidFill>
                <a:latin typeface="Helvetica"/>
                <a:cs typeface="Helvetica"/>
              </a:rPr>
              <a:t>a </a:t>
            </a:r>
            <a:r>
              <a:rPr lang="en-US" dirty="0" err="1">
                <a:solidFill>
                  <a:srgbClr val="297FD5"/>
                </a:solidFill>
                <a:latin typeface="Helvetica"/>
                <a:cs typeface="Helvetica"/>
              </a:rPr>
              <a:t>obkladu</a:t>
            </a:r>
            <a:r>
              <a:rPr lang="en-US" dirty="0">
                <a:solidFill>
                  <a:srgbClr val="297FD5"/>
                </a:solidFill>
                <a:latin typeface="Helvetica"/>
                <a:cs typeface="Helvetica"/>
              </a:rPr>
              <a:t>̊) </a:t>
            </a:r>
          </a:p>
          <a:p>
            <a:r>
              <a:rPr lang="en-US" dirty="0" err="1" smtClean="0">
                <a:latin typeface="Helvetica"/>
                <a:cs typeface="Helvetica"/>
              </a:rPr>
              <a:t>Užitna</a:t>
            </a:r>
            <a:r>
              <a:rPr lang="en-US" dirty="0" smtClean="0">
                <a:latin typeface="Helvetica"/>
                <a:cs typeface="Helvetica"/>
              </a:rPr>
              <a:t>́ </a:t>
            </a:r>
            <a:r>
              <a:rPr lang="en-US" dirty="0" err="1">
                <a:latin typeface="Helvetica"/>
                <a:cs typeface="Helvetica"/>
              </a:rPr>
              <a:t>plocha</a:t>
            </a:r>
            <a:r>
              <a:rPr lang="en-US" dirty="0">
                <a:latin typeface="Helvetica"/>
                <a:cs typeface="Helvetica"/>
              </a:rPr>
              <a:t> </a:t>
            </a:r>
            <a:endParaRPr lang="en-US" dirty="0" smtClean="0"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297FD5"/>
                </a:solidFill>
                <a:latin typeface="Helvetica"/>
                <a:cs typeface="Helvetica"/>
              </a:rPr>
              <a:t>1NP - </a:t>
            </a:r>
            <a:r>
              <a:rPr lang="en-US" dirty="0">
                <a:solidFill>
                  <a:srgbClr val="297FD5"/>
                </a:solidFill>
                <a:latin typeface="Helvetica"/>
                <a:cs typeface="Helvetica"/>
              </a:rPr>
              <a:t>199,02 m</a:t>
            </a:r>
            <a:r>
              <a:rPr lang="en-US" baseline="30000" dirty="0">
                <a:solidFill>
                  <a:srgbClr val="297FD5"/>
                </a:solidFill>
                <a:latin typeface="Helvetica"/>
                <a:cs typeface="Helvetica"/>
              </a:rPr>
              <a:t>2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297FD5"/>
                </a:solidFill>
                <a:latin typeface="Helvetica"/>
                <a:cs typeface="Helvetica"/>
              </a:rPr>
              <a:t>2NP </a:t>
            </a:r>
            <a:r>
              <a:rPr lang="en-US" dirty="0" smtClean="0">
                <a:solidFill>
                  <a:srgbClr val="297FD5"/>
                </a:solidFill>
                <a:latin typeface="Helvetica"/>
                <a:cs typeface="Helvetica"/>
              </a:rPr>
              <a:t>- </a:t>
            </a:r>
            <a:r>
              <a:rPr lang="en-US" dirty="0">
                <a:solidFill>
                  <a:srgbClr val="297FD5"/>
                </a:solidFill>
                <a:latin typeface="Helvetica"/>
                <a:cs typeface="Helvetica"/>
              </a:rPr>
              <a:t>62,77 m</a:t>
            </a:r>
            <a:r>
              <a:rPr lang="en-US" baseline="30000" dirty="0">
                <a:solidFill>
                  <a:srgbClr val="297FD5"/>
                </a:solidFill>
                <a:latin typeface="Helvetica"/>
                <a:cs typeface="Helvetica"/>
              </a:rPr>
              <a:t>2</a:t>
            </a:r>
            <a:r>
              <a:rPr lang="en-US" dirty="0">
                <a:solidFill>
                  <a:srgbClr val="297FD5"/>
                </a:solidFill>
                <a:latin typeface="Helvetica"/>
                <a:cs typeface="Helvetica"/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err="1" smtClean="0">
                <a:solidFill>
                  <a:srgbClr val="297FD5"/>
                </a:solidFill>
                <a:latin typeface="Helvetica"/>
                <a:cs typeface="Helvetica"/>
              </a:rPr>
              <a:t>Celkem</a:t>
            </a:r>
            <a:r>
              <a:rPr lang="en-US" dirty="0">
                <a:solidFill>
                  <a:srgbClr val="297FD5"/>
                </a:solidFill>
                <a:latin typeface="Helvetica"/>
                <a:cs typeface="Helvetica"/>
              </a:rPr>
              <a:t> </a:t>
            </a:r>
            <a:r>
              <a:rPr lang="en-US" dirty="0" smtClean="0">
                <a:solidFill>
                  <a:srgbClr val="297FD5"/>
                </a:solidFill>
                <a:latin typeface="Helvetica"/>
                <a:cs typeface="Helvetica"/>
              </a:rPr>
              <a:t>- </a:t>
            </a:r>
            <a:r>
              <a:rPr lang="en-US" dirty="0">
                <a:solidFill>
                  <a:srgbClr val="297FD5"/>
                </a:solidFill>
                <a:latin typeface="Helvetica"/>
                <a:cs typeface="Helvetica"/>
              </a:rPr>
              <a:t>261,79 m</a:t>
            </a:r>
            <a:r>
              <a:rPr lang="en-US" baseline="30000" dirty="0">
                <a:solidFill>
                  <a:srgbClr val="297FD5"/>
                </a:solidFill>
                <a:latin typeface="Helvetica"/>
                <a:cs typeface="Helvetica"/>
              </a:rPr>
              <a:t>2</a:t>
            </a:r>
            <a:r>
              <a:rPr lang="en-US" dirty="0">
                <a:solidFill>
                  <a:srgbClr val="297FD5"/>
                </a:solidFill>
                <a:latin typeface="Helvetica"/>
                <a:cs typeface="Helvetica"/>
              </a:rPr>
              <a:t> (</a:t>
            </a:r>
            <a:r>
              <a:rPr lang="en-US" dirty="0" err="1" smtClean="0">
                <a:solidFill>
                  <a:srgbClr val="297FD5"/>
                </a:solidFill>
                <a:latin typeface="Helvetica"/>
                <a:cs typeface="Helvetica"/>
              </a:rPr>
              <a:t>včetně</a:t>
            </a:r>
            <a:r>
              <a:rPr lang="en-US" dirty="0" smtClean="0">
                <a:solidFill>
                  <a:srgbClr val="297FD5"/>
                </a:solidFill>
                <a:latin typeface="Helvetica"/>
                <a:cs typeface="Helvetica"/>
              </a:rPr>
              <a:t> </a:t>
            </a:r>
            <a:r>
              <a:rPr lang="en-US" dirty="0" err="1" smtClean="0">
                <a:solidFill>
                  <a:srgbClr val="297FD5"/>
                </a:solidFill>
                <a:latin typeface="Helvetica"/>
                <a:cs typeface="Helvetica"/>
              </a:rPr>
              <a:t>garáže</a:t>
            </a:r>
            <a:r>
              <a:rPr lang="en-US" dirty="0">
                <a:solidFill>
                  <a:srgbClr val="297FD5"/>
                </a:solidFill>
                <a:latin typeface="Helvetica"/>
                <a:cs typeface="Helvetica"/>
              </a:rPr>
              <a:t> </a:t>
            </a:r>
            <a:r>
              <a:rPr lang="en-US" dirty="0" smtClean="0">
                <a:solidFill>
                  <a:srgbClr val="297FD5"/>
                </a:solidFill>
                <a:latin typeface="Helvetica"/>
                <a:cs typeface="Helvetica"/>
              </a:rPr>
              <a:t>53,73 m</a:t>
            </a:r>
            <a:r>
              <a:rPr lang="en-US" baseline="30000" dirty="0" smtClean="0">
                <a:solidFill>
                  <a:srgbClr val="297FD5"/>
                </a:solidFill>
                <a:latin typeface="Helvetica"/>
                <a:cs typeface="Helvetica"/>
              </a:rPr>
              <a:t>2</a:t>
            </a:r>
            <a:r>
              <a:rPr lang="en-US" dirty="0" smtClean="0">
                <a:solidFill>
                  <a:srgbClr val="297FD5"/>
                </a:solidFill>
                <a:latin typeface="Helvetica"/>
                <a:cs typeface="Helvetica"/>
              </a:rPr>
              <a:t>)</a:t>
            </a:r>
          </a:p>
          <a:p>
            <a:r>
              <a:rPr lang="cs-CZ" dirty="0" smtClean="0">
                <a:latin typeface="Helvetica"/>
                <a:cs typeface="Helvetica"/>
              </a:rPr>
              <a:t>Obytná́ plocha </a:t>
            </a:r>
          </a:p>
          <a:p>
            <a:pPr marL="742950" lvl="1" indent="-285750">
              <a:buFont typeface="Arial"/>
              <a:buChar char="•"/>
            </a:pPr>
            <a:r>
              <a:rPr lang="cs-CZ" dirty="0" smtClean="0">
                <a:solidFill>
                  <a:srgbClr val="297FD5"/>
                </a:solidFill>
                <a:latin typeface="Helvetica"/>
                <a:cs typeface="Helvetica"/>
              </a:rPr>
              <a:t>1NP - </a:t>
            </a:r>
            <a:r>
              <a:rPr lang="cs-CZ" dirty="0">
                <a:solidFill>
                  <a:srgbClr val="297FD5"/>
                </a:solidFill>
                <a:latin typeface="Helvetica"/>
                <a:cs typeface="Helvetica"/>
              </a:rPr>
              <a:t>97,24 m</a:t>
            </a:r>
            <a:r>
              <a:rPr lang="cs-CZ" baseline="30000" dirty="0">
                <a:solidFill>
                  <a:srgbClr val="297FD5"/>
                </a:solidFill>
                <a:latin typeface="Helvetica"/>
                <a:cs typeface="Helvetica"/>
              </a:rPr>
              <a:t>2</a:t>
            </a:r>
            <a:r>
              <a:rPr lang="cs-CZ" dirty="0">
                <a:solidFill>
                  <a:srgbClr val="297FD5"/>
                </a:solidFill>
                <a:latin typeface="Helvetica"/>
                <a:cs typeface="Helvetica"/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cs-CZ" dirty="0">
                <a:solidFill>
                  <a:srgbClr val="297FD5"/>
                </a:solidFill>
                <a:latin typeface="Helvetica"/>
                <a:cs typeface="Helvetica"/>
              </a:rPr>
              <a:t>2NP </a:t>
            </a:r>
            <a:r>
              <a:rPr lang="cs-CZ" dirty="0" smtClean="0">
                <a:solidFill>
                  <a:srgbClr val="297FD5"/>
                </a:solidFill>
                <a:latin typeface="Helvetica"/>
                <a:cs typeface="Helvetica"/>
              </a:rPr>
              <a:t>- </a:t>
            </a:r>
            <a:r>
              <a:rPr lang="cs-CZ" dirty="0">
                <a:solidFill>
                  <a:srgbClr val="297FD5"/>
                </a:solidFill>
                <a:latin typeface="Helvetica"/>
                <a:cs typeface="Helvetica"/>
              </a:rPr>
              <a:t>39,42 m</a:t>
            </a:r>
            <a:r>
              <a:rPr lang="cs-CZ" baseline="30000" dirty="0">
                <a:solidFill>
                  <a:srgbClr val="297FD5"/>
                </a:solidFill>
                <a:latin typeface="Helvetica"/>
                <a:cs typeface="Helvetica"/>
              </a:rPr>
              <a:t>2</a:t>
            </a:r>
            <a:r>
              <a:rPr lang="cs-CZ" dirty="0">
                <a:solidFill>
                  <a:srgbClr val="297FD5"/>
                </a:solidFill>
                <a:latin typeface="Helvetica"/>
                <a:cs typeface="Helvetica"/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cs-CZ" dirty="0">
                <a:solidFill>
                  <a:srgbClr val="297FD5"/>
                </a:solidFill>
                <a:latin typeface="Helvetica"/>
                <a:cs typeface="Helvetica"/>
              </a:rPr>
              <a:t>Celkem </a:t>
            </a:r>
            <a:r>
              <a:rPr lang="cs-CZ" dirty="0" smtClean="0">
                <a:solidFill>
                  <a:srgbClr val="297FD5"/>
                </a:solidFill>
                <a:latin typeface="Helvetica"/>
                <a:cs typeface="Helvetica"/>
              </a:rPr>
              <a:t>- </a:t>
            </a:r>
            <a:r>
              <a:rPr lang="cs-CZ" dirty="0">
                <a:solidFill>
                  <a:srgbClr val="297FD5"/>
                </a:solidFill>
                <a:latin typeface="Helvetica"/>
                <a:cs typeface="Helvetica"/>
              </a:rPr>
              <a:t>136,66 m</a:t>
            </a:r>
            <a:r>
              <a:rPr lang="cs-CZ" baseline="30000" dirty="0">
                <a:solidFill>
                  <a:srgbClr val="297FD5"/>
                </a:solidFill>
                <a:latin typeface="Helvetica"/>
                <a:cs typeface="Helvetica"/>
              </a:rPr>
              <a:t>2</a:t>
            </a:r>
            <a:r>
              <a:rPr lang="cs-CZ" dirty="0">
                <a:solidFill>
                  <a:srgbClr val="297FD5"/>
                </a:solidFill>
                <a:latin typeface="Helvetica"/>
                <a:cs typeface="Helvetic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472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ája\Downloads\obr3-zvaracky-zvaranie.sk (1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86" y="3041615"/>
            <a:ext cx="3940874" cy="364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0"/>
          <p:cNvSpPr txBox="1"/>
          <p:nvPr/>
        </p:nvSpPr>
        <p:spPr>
          <a:xfrm>
            <a:off x="2913050" y="148516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rgbClr val="4A66AC"/>
                </a:solidFill>
                <a:latin typeface="Helvetica"/>
                <a:cs typeface="Helvetica"/>
              </a:rPr>
              <a:t>Svářecí agregát</a:t>
            </a:r>
            <a:endParaRPr lang="cs-CZ" dirty="0">
              <a:solidFill>
                <a:srgbClr val="4A66AC"/>
              </a:solidFill>
              <a:latin typeface="Helvetica"/>
              <a:cs typeface="Helvetica"/>
            </a:endParaRPr>
          </a:p>
        </p:txBody>
      </p:sp>
      <p:sp>
        <p:nvSpPr>
          <p:cNvPr id="4" name="TextBox 15"/>
          <p:cNvSpPr txBox="1"/>
          <p:nvPr/>
        </p:nvSpPr>
        <p:spPr>
          <a:xfrm>
            <a:off x="198423" y="733291"/>
            <a:ext cx="85057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pracuje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jako statický zdroj, který slouží k přeměně střídavého proudu na proud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jednosměrný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nejčastěji přenosný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nebo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převozný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na kolovém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podvozku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cs-CZ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Využití:</a:t>
            </a:r>
            <a:endParaRPr lang="cs-CZ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na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svařování </a:t>
            </a:r>
            <a:endParaRPr lang="cs-CZ" sz="16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na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nabíjení akumulátorových baterií nebo pro spouštění spalovacích motorů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jako zdroj elektrické energie pro další elektrické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nářadí</a:t>
            </a:r>
            <a:endParaRPr lang="cs-CZ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lačítko akce: Zpět nebo Předchozí 4">
            <a:hlinkClick r:id="rId3" action="ppaction://hlinksldjump" highlightClick="1"/>
          </p:cNvPr>
          <p:cNvSpPr/>
          <p:nvPr/>
        </p:nvSpPr>
        <p:spPr>
          <a:xfrm>
            <a:off x="8589818" y="277461"/>
            <a:ext cx="361608" cy="361608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51" name="Picture 3" descr="C:\Users\Pája\Downloads\svareci-technika.c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250" y="3658799"/>
            <a:ext cx="4067175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08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ELET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6248"/>
            <a:ext cx="9144000" cy="45881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9249" y="204752"/>
            <a:ext cx="49287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chemeClr val="accent4"/>
                </a:solidFill>
                <a:latin typeface="Helvetica"/>
                <a:cs typeface="Helvetica"/>
              </a:rPr>
              <a:t>Průvlaky a ztužující věnce</a:t>
            </a:r>
            <a:endParaRPr lang="cs-CZ" dirty="0">
              <a:solidFill>
                <a:schemeClr val="accent4"/>
              </a:solidFill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423" y="733291"/>
            <a:ext cx="850573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/>
                <a:cs typeface="Helvetica"/>
              </a:rPr>
              <a:t>průvlaky a věnce v 1NP jsou součástí montovaného skeletu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cs-CZ" sz="1600" dirty="0" smtClean="0">
                <a:solidFill>
                  <a:schemeClr val="accent2"/>
                </a:solidFill>
                <a:latin typeface="Helvetica"/>
                <a:cs typeface="Helvetica"/>
              </a:rPr>
              <a:t>šířka 180, 300 a 400 mm; výška 250 mm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/>
                <a:cs typeface="Helvetica"/>
              </a:rPr>
              <a:t>celá rámová konstrukce je pod úrovní stropu (panelů)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/>
                <a:cs typeface="Helvetica"/>
              </a:rPr>
              <a:t>součástí jsou i nosné překlady</a:t>
            </a:r>
          </a:p>
        </p:txBody>
      </p:sp>
      <p:pic>
        <p:nvPicPr>
          <p:cNvPr id="6" name="Picture 5" descr="pronajemjerabu.eu.jpg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" t="11697" r="9795" b="13328"/>
          <a:stretch/>
        </p:blipFill>
        <p:spPr>
          <a:xfrm>
            <a:off x="147061" y="4599168"/>
            <a:ext cx="4344727" cy="2125138"/>
          </a:xfrm>
          <a:prstGeom prst="rect">
            <a:avLst/>
          </a:prstGeom>
        </p:spPr>
      </p:pic>
      <p:pic>
        <p:nvPicPr>
          <p:cNvPr id="7" name="Picture 6" descr="obr3-ingro-machine.cz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316" y="4497332"/>
            <a:ext cx="2762136" cy="222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6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/>
          <p:cNvSpPr txBox="1"/>
          <p:nvPr/>
        </p:nvSpPr>
        <p:spPr>
          <a:xfrm>
            <a:off x="3186362" y="148516"/>
            <a:ext cx="2529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rgbClr val="4A66AC"/>
                </a:solidFill>
                <a:latin typeface="Helvetica"/>
                <a:cs typeface="Helvetica"/>
              </a:rPr>
              <a:t>Mobilní jeřáb</a:t>
            </a:r>
            <a:endParaRPr lang="cs-CZ" dirty="0">
              <a:solidFill>
                <a:srgbClr val="4A66AC"/>
              </a:solidFill>
              <a:latin typeface="Helvetica"/>
              <a:cs typeface="Helvetica"/>
            </a:endParaRPr>
          </a:p>
        </p:txBody>
      </p:sp>
      <p:sp>
        <p:nvSpPr>
          <p:cNvPr id="4" name="TextBox 15"/>
          <p:cNvSpPr txBox="1"/>
          <p:nvPr/>
        </p:nvSpPr>
        <p:spPr>
          <a:xfrm>
            <a:off x="198423" y="733291"/>
            <a:ext cx="8505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1600" dirty="0" smtClean="0"/>
              <a:t>poháněn </a:t>
            </a:r>
            <a:r>
              <a:rPr lang="cs-CZ" sz="1600" dirty="0"/>
              <a:t>vznětovým motorem, který zajišťuje pojezd stroje i pohon hydrogenerátoru, kterým je ovládán </a:t>
            </a:r>
            <a:r>
              <a:rPr lang="cs-CZ" sz="1600" dirty="0" smtClean="0"/>
              <a:t>výložník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/>
              <a:t>b</a:t>
            </a:r>
            <a:r>
              <a:rPr lang="cs-CZ" sz="1600" dirty="0" smtClean="0"/>
              <a:t>ěžné </a:t>
            </a:r>
            <a:r>
              <a:rPr lang="cs-CZ" sz="1600" dirty="0"/>
              <a:t>automobilní podvozky jsou dvou až čtyřnápravové a jejich nosnost se pohybuje od 7 do </a:t>
            </a:r>
            <a:r>
              <a:rPr lang="cs-CZ" sz="1600" dirty="0" smtClean="0"/>
              <a:t>40 tun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smtClean="0"/>
              <a:t>výložník </a:t>
            </a:r>
            <a:r>
              <a:rPr lang="cs-CZ" sz="1600" dirty="0"/>
              <a:t>může být příhradový nebo </a:t>
            </a:r>
            <a:r>
              <a:rPr lang="cs-CZ" sz="1600" dirty="0" smtClean="0"/>
              <a:t>teleskopický</a:t>
            </a:r>
            <a:endParaRPr lang="cs-CZ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lačítko akce: Zpět nebo Předchozí 4">
            <a:hlinkClick r:id="rId2" action="ppaction://hlinksldjump" highlightClick="1"/>
          </p:cNvPr>
          <p:cNvSpPr/>
          <p:nvPr/>
        </p:nvSpPr>
        <p:spPr>
          <a:xfrm>
            <a:off x="8589818" y="277461"/>
            <a:ext cx="361608" cy="361608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8" name="Picture 4" descr="C:\Users\Pája\Downloads\obrJg-autojerabyolomouc.c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2552129"/>
            <a:ext cx="3588507" cy="358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ája\Downloads\obrJa-kdtrans.cz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6"/>
          <a:stretch/>
        </p:blipFill>
        <p:spPr bwMode="auto">
          <a:xfrm>
            <a:off x="198423" y="2552129"/>
            <a:ext cx="5075828" cy="358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95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ája\Downloads\obr3-zvaracky-zvaranie.sk (1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5" y="3041615"/>
            <a:ext cx="4145591" cy="383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0"/>
          <p:cNvSpPr txBox="1"/>
          <p:nvPr/>
        </p:nvSpPr>
        <p:spPr>
          <a:xfrm>
            <a:off x="2913050" y="148516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rgbClr val="4A66AC"/>
                </a:solidFill>
                <a:latin typeface="Helvetica"/>
                <a:cs typeface="Helvetica"/>
              </a:rPr>
              <a:t>Svářecí agregát</a:t>
            </a:r>
            <a:endParaRPr lang="cs-CZ" dirty="0">
              <a:solidFill>
                <a:srgbClr val="4A66AC"/>
              </a:solidFill>
              <a:latin typeface="Helvetica"/>
              <a:cs typeface="Helvetica"/>
            </a:endParaRPr>
          </a:p>
        </p:txBody>
      </p:sp>
      <p:sp>
        <p:nvSpPr>
          <p:cNvPr id="4" name="TextBox 15"/>
          <p:cNvSpPr txBox="1"/>
          <p:nvPr/>
        </p:nvSpPr>
        <p:spPr>
          <a:xfrm>
            <a:off x="198423" y="733291"/>
            <a:ext cx="85057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pracuje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jako statický zdroj, který slouží k přeměně střídavého proudu na proud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jednosměrný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nejčastěji přenosný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nebo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převozný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na kolovém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podvozku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cs-CZ" sz="1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Využití:</a:t>
            </a:r>
            <a:endParaRPr lang="cs-CZ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na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svařování </a:t>
            </a:r>
            <a:endParaRPr lang="cs-CZ" sz="16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na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nabíjení akumulátorových baterií nebo pro spouštění spalovacích motorů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jako zdroj elektrické energie pro další elektrické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nářadí</a:t>
            </a:r>
            <a:endParaRPr lang="cs-CZ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lačítko akce: Zpět nebo Předchozí 4">
            <a:hlinkClick r:id="rId3" action="ppaction://hlinksldjump" highlightClick="1"/>
          </p:cNvPr>
          <p:cNvSpPr/>
          <p:nvPr/>
        </p:nvSpPr>
        <p:spPr>
          <a:xfrm>
            <a:off x="8589818" y="277461"/>
            <a:ext cx="361608" cy="361608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51" name="Picture 3" descr="C:\Users\Pája\Downloads\svareci-technika.c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250" y="3658799"/>
            <a:ext cx="4067175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25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NELY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915"/>
            <a:ext cx="9144000" cy="45881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69730" y="197772"/>
            <a:ext cx="36060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rgbClr val="4A66AC"/>
                </a:solidFill>
                <a:latin typeface="Helvetica"/>
                <a:cs typeface="Helvetica"/>
              </a:rPr>
              <a:t>Stropní konstrukce</a:t>
            </a:r>
            <a:endParaRPr lang="cs-CZ" dirty="0">
              <a:solidFill>
                <a:srgbClr val="4A66AC"/>
              </a:solidFill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423" y="733291"/>
            <a:ext cx="8505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/>
                <a:cs typeface="Helvetica"/>
              </a:rPr>
              <a:t>strop nad 1NP je tvořen panelovým systémem </a:t>
            </a:r>
            <a:r>
              <a:rPr lang="cs-CZ" sz="1600" dirty="0" err="1" smtClean="0">
                <a:latin typeface="Helvetica"/>
                <a:cs typeface="Helvetica"/>
              </a:rPr>
              <a:t>Spiroll</a:t>
            </a:r>
            <a:r>
              <a:rPr lang="cs-CZ" sz="1600" dirty="0" smtClean="0">
                <a:latin typeface="Helvetica"/>
                <a:cs typeface="Helvetica"/>
              </a:rPr>
              <a:t> výšky 265 mm</a:t>
            </a:r>
          </a:p>
        </p:txBody>
      </p:sp>
      <p:pic>
        <p:nvPicPr>
          <p:cNvPr id="6" name="Picture 5" descr="pronajemjerabu.eu.jpg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" t="11697" r="9795" b="13328"/>
          <a:stretch/>
        </p:blipFill>
        <p:spPr>
          <a:xfrm>
            <a:off x="147061" y="4599168"/>
            <a:ext cx="4344727" cy="2125138"/>
          </a:xfrm>
          <a:prstGeom prst="rect">
            <a:avLst/>
          </a:prstGeom>
        </p:spPr>
      </p:pic>
      <p:pic>
        <p:nvPicPr>
          <p:cNvPr id="2" name="Picture 1" descr="D2_PROJEKT_ČERNOBÍLE.PDF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76" y="3363495"/>
            <a:ext cx="1489042" cy="10531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9076" y="3055718"/>
            <a:ext cx="1282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rgbClr val="297FD5"/>
                </a:solidFill>
                <a:latin typeface="Helvetica"/>
                <a:cs typeface="Helvetica"/>
              </a:rPr>
              <a:t>Výkres stropu</a:t>
            </a:r>
            <a:endParaRPr lang="cs-CZ" sz="1400" dirty="0">
              <a:solidFill>
                <a:srgbClr val="297FD5"/>
              </a:solidFill>
              <a:latin typeface="Helvetica"/>
              <a:cs typeface="Helvetica"/>
            </a:endParaRPr>
          </a:p>
        </p:txBody>
      </p:sp>
      <p:pic>
        <p:nvPicPr>
          <p:cNvPr id="9" name="Picture 8" descr="bagry.cz - fast.jpg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6" r="1984" b="12112"/>
          <a:stretch/>
        </p:blipFill>
        <p:spPr>
          <a:xfrm>
            <a:off x="4742892" y="4738442"/>
            <a:ext cx="4323354" cy="2002637"/>
          </a:xfrm>
          <a:prstGeom prst="rect">
            <a:avLst/>
          </a:prstGeom>
        </p:spPr>
      </p:pic>
      <p:pic>
        <p:nvPicPr>
          <p:cNvPr id="10" name="Picture 9" descr="obr6d-badie-na-beton.cz.jp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1" r="18447"/>
          <a:stretch/>
        </p:blipFill>
        <p:spPr>
          <a:xfrm>
            <a:off x="7563302" y="2121151"/>
            <a:ext cx="1374029" cy="230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4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/>
          <p:cNvSpPr txBox="1"/>
          <p:nvPr/>
        </p:nvSpPr>
        <p:spPr>
          <a:xfrm>
            <a:off x="2832900" y="148516"/>
            <a:ext cx="3236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 smtClean="0">
                <a:solidFill>
                  <a:srgbClr val="4A66AC"/>
                </a:solidFill>
                <a:latin typeface="Helvetica"/>
                <a:cs typeface="Helvetica"/>
              </a:rPr>
              <a:t>Autodomíchávač</a:t>
            </a:r>
            <a:endParaRPr lang="cs-CZ" dirty="0">
              <a:solidFill>
                <a:srgbClr val="4A66AC"/>
              </a:solidFill>
              <a:latin typeface="Helvetica"/>
              <a:cs typeface="Helvetica"/>
            </a:endParaRPr>
          </a:p>
        </p:txBody>
      </p:sp>
      <p:sp>
        <p:nvSpPr>
          <p:cNvPr id="4" name="TextBox 15"/>
          <p:cNvSpPr txBox="1"/>
          <p:nvPr/>
        </p:nvSpPr>
        <p:spPr>
          <a:xfrm>
            <a:off x="198423" y="733291"/>
            <a:ext cx="8505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určen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k primární dopravě betonových směsí tj. z betonárny na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staveniště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v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průběhu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přepravy dochází k nucenému míchání směsi v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bubnu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domíchávací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zařízení (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buben) nuceným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mícháním udržuje betonovou směs v čerstvém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stavu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jmenovitý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objem bubnu se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pohybuje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v rozmezí 6 - 15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</a:t>
            </a:r>
            <a:r>
              <a:rPr lang="cs-CZ" sz="1600" baseline="30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endParaRPr lang="cs-CZ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075" name="Picture 3" descr="C:\Users\Pája\Downloads\obr6a-mix-zapa.cz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7" t="12405" r="4489" b="10179"/>
          <a:stretch/>
        </p:blipFill>
        <p:spPr bwMode="auto">
          <a:xfrm>
            <a:off x="198423" y="2570018"/>
            <a:ext cx="4295217" cy="252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lačítko akce: Zpět nebo Předchozí 6">
            <a:hlinkClick r:id="rId3" action="ppaction://hlinksldjump" highlightClick="1"/>
          </p:cNvPr>
          <p:cNvSpPr/>
          <p:nvPr/>
        </p:nvSpPr>
        <p:spPr>
          <a:xfrm>
            <a:off x="8589818" y="277461"/>
            <a:ext cx="361608" cy="361608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077" name="Picture 5" descr="C:\Users\Pája\Downloads\obr6e-mix-tvstav.cz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t="33427" r="11818" b="9906"/>
          <a:stretch/>
        </p:blipFill>
        <p:spPr bwMode="auto">
          <a:xfrm>
            <a:off x="4545680" y="4133368"/>
            <a:ext cx="4405746" cy="25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31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/>
          <p:cNvSpPr txBox="1"/>
          <p:nvPr/>
        </p:nvSpPr>
        <p:spPr>
          <a:xfrm>
            <a:off x="3186362" y="148516"/>
            <a:ext cx="2529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rgbClr val="4A66AC"/>
                </a:solidFill>
                <a:latin typeface="Helvetica"/>
                <a:cs typeface="Helvetica"/>
              </a:rPr>
              <a:t>Mobilní jeřáb</a:t>
            </a:r>
            <a:endParaRPr lang="cs-CZ" dirty="0">
              <a:solidFill>
                <a:srgbClr val="4A66AC"/>
              </a:solidFill>
              <a:latin typeface="Helvetica"/>
              <a:cs typeface="Helvetica"/>
            </a:endParaRPr>
          </a:p>
        </p:txBody>
      </p:sp>
      <p:sp>
        <p:nvSpPr>
          <p:cNvPr id="4" name="TextBox 15"/>
          <p:cNvSpPr txBox="1"/>
          <p:nvPr/>
        </p:nvSpPr>
        <p:spPr>
          <a:xfrm>
            <a:off x="198423" y="733291"/>
            <a:ext cx="8505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1600" dirty="0" smtClean="0"/>
              <a:t>poháněn </a:t>
            </a:r>
            <a:r>
              <a:rPr lang="cs-CZ" sz="1600" dirty="0"/>
              <a:t>vznětovým motorem, který zajišťuje pojezd stroje i pohon hydrogenerátoru, kterým je ovládán </a:t>
            </a:r>
            <a:r>
              <a:rPr lang="cs-CZ" sz="1600" dirty="0" smtClean="0"/>
              <a:t>výložník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/>
              <a:t>b</a:t>
            </a:r>
            <a:r>
              <a:rPr lang="cs-CZ" sz="1600" dirty="0" smtClean="0"/>
              <a:t>ěžné </a:t>
            </a:r>
            <a:r>
              <a:rPr lang="cs-CZ" sz="1600" dirty="0"/>
              <a:t>automobilní podvozky jsou dvou až čtyřnápravové a jejich nosnost se pohybuje od 7 do </a:t>
            </a:r>
            <a:r>
              <a:rPr lang="cs-CZ" sz="1600" dirty="0" smtClean="0"/>
              <a:t>40 tun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smtClean="0"/>
              <a:t>výložník </a:t>
            </a:r>
            <a:r>
              <a:rPr lang="cs-CZ" sz="1600" dirty="0"/>
              <a:t>může být příhradový nebo </a:t>
            </a:r>
            <a:r>
              <a:rPr lang="cs-CZ" sz="1600" dirty="0" smtClean="0"/>
              <a:t>teleskopický</a:t>
            </a:r>
            <a:endParaRPr lang="cs-CZ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lačítko akce: Zpět nebo Předchozí 4">
            <a:hlinkClick r:id="rId2" action="ppaction://hlinksldjump" highlightClick="1"/>
          </p:cNvPr>
          <p:cNvSpPr/>
          <p:nvPr/>
        </p:nvSpPr>
        <p:spPr>
          <a:xfrm>
            <a:off x="8589818" y="277461"/>
            <a:ext cx="361608" cy="361608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8" name="Picture 4" descr="C:\Users\Pája\Downloads\obrJg-autojerabyolomouc.c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2552129"/>
            <a:ext cx="3588507" cy="358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ája\Downloads\obrJa-kdtrans.cz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6"/>
          <a:stretch/>
        </p:blipFill>
        <p:spPr bwMode="auto">
          <a:xfrm>
            <a:off x="198423" y="2552129"/>
            <a:ext cx="5075828" cy="358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95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ája\Downloads\obr6d-badie-na-beton.cz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181" y="1518120"/>
            <a:ext cx="4993819" cy="499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0"/>
          <p:cNvSpPr txBox="1"/>
          <p:nvPr/>
        </p:nvSpPr>
        <p:spPr>
          <a:xfrm>
            <a:off x="3834777" y="148516"/>
            <a:ext cx="1233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 smtClean="0">
                <a:solidFill>
                  <a:srgbClr val="4A66AC"/>
                </a:solidFill>
                <a:latin typeface="Helvetica"/>
                <a:cs typeface="Helvetica"/>
              </a:rPr>
              <a:t>Bádie</a:t>
            </a:r>
            <a:endParaRPr lang="cs-CZ" dirty="0">
              <a:solidFill>
                <a:srgbClr val="4A66AC"/>
              </a:solidFill>
              <a:latin typeface="Helvetica"/>
              <a:cs typeface="Helvetica"/>
            </a:endParaRPr>
          </a:p>
        </p:txBody>
      </p:sp>
      <p:sp>
        <p:nvSpPr>
          <p:cNvPr id="4" name="TextBox 15"/>
          <p:cNvSpPr txBox="1"/>
          <p:nvPr/>
        </p:nvSpPr>
        <p:spPr>
          <a:xfrm>
            <a:off x="198423" y="733291"/>
            <a:ext cx="85057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objemný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koš zavěšený na zdvihacím mechanismu, který slouží k sekundární dopravě směsi do špatně dostupných míst, velkých výšek a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vzdáleností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vyprázdnění </a:t>
            </a:r>
            <a:r>
              <a:rPr lang="cs-CZ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bádie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 probíhá pomocí spodní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výpustě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objem 0,5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- 4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</a:t>
            </a:r>
            <a:r>
              <a:rPr lang="cs-CZ" sz="1600" baseline="30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v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ýhodou je: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úspora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nákladu oproti použití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čerpadel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možnost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dopravit jakoukoliv konzistenci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nevýhodou je: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přetržitá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dodávka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větší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časová náročnost oproti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čerpadlům</a:t>
            </a:r>
            <a:endParaRPr lang="cs-CZ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lačítko akce: Zpět nebo Předchozí 4">
            <a:hlinkClick r:id="rId3" action="ppaction://hlinksldjump" highlightClick="1"/>
          </p:cNvPr>
          <p:cNvSpPr/>
          <p:nvPr/>
        </p:nvSpPr>
        <p:spPr>
          <a:xfrm>
            <a:off x="8589818" y="277461"/>
            <a:ext cx="361608" cy="361608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075" name="Picture 3" descr="C:\Users\Pája\Downloads\obr6e-badie-na-beton.cz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60" y="3287836"/>
            <a:ext cx="3483847" cy="352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56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/>
          <p:cNvSpPr txBox="1"/>
          <p:nvPr/>
        </p:nvSpPr>
        <p:spPr>
          <a:xfrm>
            <a:off x="3106212" y="165877"/>
            <a:ext cx="2690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rgbClr val="4A66AC"/>
                </a:solidFill>
                <a:latin typeface="Helvetica"/>
                <a:cs typeface="Helvetica"/>
              </a:rPr>
              <a:t>Výkres stropu</a:t>
            </a:r>
            <a:endParaRPr lang="cs-CZ" dirty="0">
              <a:solidFill>
                <a:srgbClr val="4A66AC"/>
              </a:solidFill>
              <a:latin typeface="Helvetica"/>
              <a:cs typeface="Helvetica"/>
            </a:endParaRPr>
          </a:p>
        </p:txBody>
      </p:sp>
      <p:sp>
        <p:nvSpPr>
          <p:cNvPr id="5" name="Tlačítko akce: Zpět nebo Předchozí 4">
            <a:hlinkClick r:id="rId2" action="ppaction://hlinksldjump" highlightClick="1"/>
          </p:cNvPr>
          <p:cNvSpPr/>
          <p:nvPr/>
        </p:nvSpPr>
        <p:spPr>
          <a:xfrm>
            <a:off x="8589818" y="277461"/>
            <a:ext cx="361608" cy="361608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Picture 1" descr="D2_PROJEKT_ČERNOBÍLE.PD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6" y="750652"/>
            <a:ext cx="8443076" cy="597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8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NELY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921"/>
            <a:ext cx="9144000" cy="45881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7712" y="184814"/>
            <a:ext cx="48526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rgbClr val="4A66AC"/>
                </a:solidFill>
                <a:latin typeface="Helvetica"/>
                <a:cs typeface="Helvetica"/>
              </a:rPr>
              <a:t>Obvodové nenosné stěny</a:t>
            </a:r>
            <a:endParaRPr lang="cs-CZ" dirty="0">
              <a:solidFill>
                <a:srgbClr val="4A66AC"/>
              </a:solidFill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423" y="733291"/>
            <a:ext cx="850573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/>
                <a:cs typeface="Helvetica"/>
              </a:rPr>
              <a:t>obvodová stěna 1NP je tvořena cihlami </a:t>
            </a:r>
            <a:r>
              <a:rPr lang="cs-CZ" sz="1600" dirty="0" err="1" smtClean="0">
                <a:latin typeface="Helvetica"/>
                <a:cs typeface="Helvetica"/>
              </a:rPr>
              <a:t>Heluz</a:t>
            </a:r>
            <a:r>
              <a:rPr lang="cs-CZ" sz="1600" dirty="0" smtClean="0">
                <a:latin typeface="Helvetica"/>
                <a:cs typeface="Helvetica"/>
              </a:rPr>
              <a:t> tloušťky 300 mm lepenými na pěnu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/>
                <a:cs typeface="Helvetica"/>
              </a:rPr>
              <a:t>cihelné stěny jsou opatřeny tepelnou izolací </a:t>
            </a:r>
            <a:r>
              <a:rPr lang="cs-CZ" sz="1600" dirty="0" err="1" smtClean="0">
                <a:latin typeface="Helvetica"/>
                <a:cs typeface="Helvetica"/>
              </a:rPr>
              <a:t>tl</a:t>
            </a:r>
            <a:r>
              <a:rPr lang="cs-CZ" sz="1600" dirty="0" smtClean="0">
                <a:latin typeface="Helvetica"/>
                <a:cs typeface="Helvetica"/>
              </a:rPr>
              <a:t>. 100 mm</a:t>
            </a:r>
          </a:p>
        </p:txBody>
      </p:sp>
      <p:pic>
        <p:nvPicPr>
          <p:cNvPr id="2" name="Picture 1" descr="D2_PROJEKT_ČERNOBÍLE.PD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74" y="3363495"/>
            <a:ext cx="1489042" cy="10531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9074" y="3055718"/>
            <a:ext cx="1242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rgbClr val="297FD5"/>
                </a:solidFill>
                <a:latin typeface="Helvetica"/>
                <a:cs typeface="Helvetica"/>
              </a:rPr>
              <a:t>Půdorys 1NP</a:t>
            </a:r>
            <a:endParaRPr lang="cs-CZ" sz="1400" dirty="0">
              <a:solidFill>
                <a:srgbClr val="297FD5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0599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163" y="968440"/>
            <a:ext cx="8605194" cy="5570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Helvetica"/>
                <a:cs typeface="Helvetica"/>
              </a:rPr>
              <a:t>Hlavní nosná konstrukce je tvořena montovaným skeletem ze železobetonu s následujícími výhodami: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cs-CZ" dirty="0" smtClean="0">
                <a:solidFill>
                  <a:schemeClr val="accent2"/>
                </a:solidFill>
                <a:latin typeface="Helvetica"/>
                <a:cs typeface="Helvetica"/>
              </a:rPr>
              <a:t>montáž konstrukce trvá 2 – 3 dny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cs-CZ" dirty="0" smtClean="0">
                <a:solidFill>
                  <a:schemeClr val="accent2"/>
                </a:solidFill>
                <a:latin typeface="Helvetica"/>
                <a:cs typeface="Helvetica"/>
              </a:rPr>
              <a:t>systém umožňuje rozpětí stropu až 14 m a vytváří tím velikou variabilitu při umísťování příček nebo při přemísťování příček v budoucnosti bez nutnosti ověřovat nosnost a stabilitu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cs-CZ" dirty="0" smtClean="0">
                <a:solidFill>
                  <a:schemeClr val="accent2"/>
                </a:solidFill>
                <a:latin typeface="Helvetica"/>
                <a:cs typeface="Helvetica"/>
              </a:rPr>
              <a:t>obvodové zdi jsou nenosné – lze je zhotovit z jakéhokoliv materiálu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cs-CZ" dirty="0" smtClean="0">
                <a:solidFill>
                  <a:schemeClr val="accent2"/>
                </a:solidFill>
                <a:latin typeface="Helvetica"/>
                <a:cs typeface="Helvetica"/>
              </a:rPr>
              <a:t>základové a výkopové práce jsou výrazně menšího rozsahu – hlavní nosnou funkci zajišťují patky pod sloupy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cs-CZ" dirty="0" smtClean="0">
                <a:solidFill>
                  <a:schemeClr val="accent2"/>
                </a:solidFill>
                <a:latin typeface="Helvetica"/>
                <a:cs typeface="Helvetica"/>
              </a:rPr>
              <a:t>součástí sytému jsou sloupy, průvlaky, věnce a stropy, tj. všechny hlavní nosné prvky v jednom celku</a:t>
            </a:r>
          </a:p>
          <a:p>
            <a:pPr>
              <a:spcAft>
                <a:spcPts val="600"/>
              </a:spcAft>
            </a:pPr>
            <a:r>
              <a:rPr lang="cs-CZ" dirty="0" smtClean="0">
                <a:latin typeface="Helvetica"/>
                <a:cs typeface="Helvetica"/>
              </a:rPr>
              <a:t>Ostatní konstrukce a prvky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cs-CZ" dirty="0" smtClean="0">
                <a:solidFill>
                  <a:schemeClr val="accent2"/>
                </a:solidFill>
                <a:latin typeface="Helvetica"/>
                <a:cs typeface="Helvetica"/>
              </a:rPr>
              <a:t>krov je dřevěný vazníkový a krytina je skládaná betonová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cs-CZ" dirty="0" smtClean="0">
                <a:solidFill>
                  <a:schemeClr val="accent2"/>
                </a:solidFill>
                <a:latin typeface="Helvetica"/>
                <a:cs typeface="Helvetica"/>
              </a:rPr>
              <a:t>základová konstrukce je tvořena základovými pasy a patkami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cs-CZ" dirty="0" smtClean="0">
                <a:solidFill>
                  <a:schemeClr val="accent2"/>
                </a:solidFill>
                <a:latin typeface="Helvetica"/>
                <a:cs typeface="Helvetica"/>
              </a:rPr>
              <a:t>okna a dveře ve fasádě jsou plastová, vnitřní dřevěná </a:t>
            </a:r>
            <a:r>
              <a:rPr lang="cs-CZ" dirty="0" err="1" smtClean="0">
                <a:solidFill>
                  <a:schemeClr val="accent2"/>
                </a:solidFill>
                <a:latin typeface="Helvetica"/>
                <a:cs typeface="Helvetica"/>
              </a:rPr>
              <a:t>obložková</a:t>
            </a:r>
            <a:endParaRPr lang="cs-CZ" dirty="0" smtClean="0">
              <a:solidFill>
                <a:schemeClr val="accent2"/>
              </a:solidFill>
              <a:latin typeface="Helvetica"/>
              <a:cs typeface="Helvetica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cs-CZ" dirty="0" smtClean="0">
                <a:solidFill>
                  <a:schemeClr val="accent2"/>
                </a:solidFill>
                <a:latin typeface="Helvetica"/>
                <a:cs typeface="Helvetica"/>
              </a:rPr>
              <a:t>podlahy jsou z keramické dlažby, betonu nebo PVC</a:t>
            </a:r>
          </a:p>
          <a:p>
            <a:pPr marL="285750" indent="-285750">
              <a:buFont typeface="Arial"/>
              <a:buChar char="•"/>
            </a:pPr>
            <a:endParaRPr lang="cs-CZ" dirty="0"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11541" y="267042"/>
            <a:ext cx="613410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4A66AC"/>
                </a:solidFill>
                <a:latin typeface="Helvetica"/>
                <a:cs typeface="Helvetica"/>
              </a:rPr>
              <a:t>Materiálové a konstrukční řešení</a:t>
            </a:r>
            <a:endParaRPr lang="cs-CZ" sz="3200" dirty="0">
              <a:solidFill>
                <a:srgbClr val="4A66AC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2542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/>
          <p:cNvSpPr txBox="1"/>
          <p:nvPr/>
        </p:nvSpPr>
        <p:spPr>
          <a:xfrm>
            <a:off x="3065268" y="165877"/>
            <a:ext cx="2600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rgbClr val="4A66AC"/>
                </a:solidFill>
                <a:latin typeface="Helvetica"/>
                <a:cs typeface="Helvetica"/>
              </a:rPr>
              <a:t>Půdorys 1NP</a:t>
            </a:r>
            <a:endParaRPr lang="cs-CZ" dirty="0">
              <a:solidFill>
                <a:srgbClr val="4A66AC"/>
              </a:solidFill>
              <a:latin typeface="Helvetica"/>
              <a:cs typeface="Helvetica"/>
            </a:endParaRPr>
          </a:p>
        </p:txBody>
      </p:sp>
      <p:sp>
        <p:nvSpPr>
          <p:cNvPr id="5" name="Tlačítko akce: Zpět nebo Předchozí 4">
            <a:hlinkClick r:id="rId2" action="ppaction://hlinksldjump" highlightClick="1"/>
          </p:cNvPr>
          <p:cNvSpPr/>
          <p:nvPr/>
        </p:nvSpPr>
        <p:spPr>
          <a:xfrm>
            <a:off x="8589818" y="277461"/>
            <a:ext cx="361608" cy="361608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1" descr="D2_PROJEKT_ČERNOBÍL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74" y="777947"/>
            <a:ext cx="8441548" cy="597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8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RUBA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8933"/>
            <a:ext cx="9144000" cy="45881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8194" y="202177"/>
            <a:ext cx="31498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rgbClr val="4A66AC"/>
                </a:solidFill>
                <a:latin typeface="Helvetica"/>
                <a:cs typeface="Helvetica"/>
              </a:rPr>
              <a:t>Konstrukce 2NP</a:t>
            </a:r>
            <a:endParaRPr lang="cs-CZ" dirty="0">
              <a:solidFill>
                <a:srgbClr val="4A66AC"/>
              </a:solidFill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423" y="733291"/>
            <a:ext cx="8505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/>
                <a:cs typeface="Helvetica"/>
              </a:rPr>
              <a:t>obvodová nosná stěna 2NP je tvořena cihlami </a:t>
            </a:r>
            <a:r>
              <a:rPr lang="cs-CZ" sz="1600" dirty="0" err="1" smtClean="0">
                <a:latin typeface="Helvetica"/>
                <a:cs typeface="Helvetica"/>
              </a:rPr>
              <a:t>Heluz</a:t>
            </a:r>
            <a:r>
              <a:rPr lang="cs-CZ" sz="1600" dirty="0" smtClean="0">
                <a:latin typeface="Helvetica"/>
                <a:cs typeface="Helvetica"/>
              </a:rPr>
              <a:t> tloušťky 300 mm lepenými na pěnu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/>
                <a:cs typeface="Helvetica"/>
              </a:rPr>
              <a:t>cihelné stěny jsou opatřeny tepelnou izolací </a:t>
            </a:r>
            <a:r>
              <a:rPr lang="cs-CZ" sz="1600" dirty="0" err="1" smtClean="0">
                <a:latin typeface="Helvetica"/>
                <a:cs typeface="Helvetica"/>
              </a:rPr>
              <a:t>tl</a:t>
            </a:r>
            <a:r>
              <a:rPr lang="cs-CZ" sz="1600" dirty="0" smtClean="0">
                <a:latin typeface="Helvetica"/>
                <a:cs typeface="Helvetica"/>
              </a:rPr>
              <a:t>. 100 mm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/>
                <a:cs typeface="Helvetica"/>
              </a:rPr>
              <a:t>ztužující věnec je monolitický železobetonový</a:t>
            </a:r>
          </a:p>
          <a:p>
            <a:pPr marL="742950" lvl="1" indent="-285750">
              <a:buFont typeface="Arial"/>
              <a:buChar char="•"/>
            </a:pPr>
            <a:r>
              <a:rPr lang="cs-CZ" sz="1600" dirty="0" smtClean="0">
                <a:solidFill>
                  <a:schemeClr val="accent2"/>
                </a:solidFill>
                <a:latin typeface="Helvetica"/>
                <a:cs typeface="Helvetica"/>
              </a:rPr>
              <a:t>300(180) x 250 mm</a:t>
            </a:r>
          </a:p>
        </p:txBody>
      </p:sp>
      <p:pic>
        <p:nvPicPr>
          <p:cNvPr id="5" name="Picture 4" descr="pronajemjerabu.eu.jpg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" t="11697" r="9795" b="13328"/>
          <a:stretch/>
        </p:blipFill>
        <p:spPr>
          <a:xfrm>
            <a:off x="147061" y="4599168"/>
            <a:ext cx="4344727" cy="2125138"/>
          </a:xfrm>
          <a:prstGeom prst="rect">
            <a:avLst/>
          </a:prstGeom>
        </p:spPr>
      </p:pic>
      <p:pic>
        <p:nvPicPr>
          <p:cNvPr id="7" name="Picture 6" descr="D2_PROJEKT_ČERNOBÍLE.PDF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76" y="3363495"/>
            <a:ext cx="1489042" cy="10531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9076" y="3055718"/>
            <a:ext cx="1282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rgbClr val="297FD5"/>
                </a:solidFill>
                <a:latin typeface="Helvetica"/>
                <a:cs typeface="Helvetica"/>
              </a:rPr>
              <a:t>Výkres stropu</a:t>
            </a:r>
            <a:endParaRPr lang="cs-CZ" sz="1400" dirty="0">
              <a:solidFill>
                <a:srgbClr val="297FD5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7149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/>
          <p:cNvSpPr txBox="1"/>
          <p:nvPr/>
        </p:nvSpPr>
        <p:spPr>
          <a:xfrm>
            <a:off x="3065268" y="165877"/>
            <a:ext cx="2690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rgbClr val="4A66AC"/>
                </a:solidFill>
                <a:latin typeface="Helvetica"/>
                <a:cs typeface="Helvetica"/>
              </a:rPr>
              <a:t>Výkres stropu</a:t>
            </a:r>
            <a:endParaRPr lang="cs-CZ" dirty="0">
              <a:solidFill>
                <a:srgbClr val="4A66AC"/>
              </a:solidFill>
              <a:latin typeface="Helvetica"/>
              <a:cs typeface="Helvetica"/>
            </a:endParaRPr>
          </a:p>
        </p:txBody>
      </p:sp>
      <p:sp>
        <p:nvSpPr>
          <p:cNvPr id="5" name="Tlačítko akce: Zpět nebo Předchozí 4">
            <a:hlinkClick r:id="rId2" action="ppaction://hlinksldjump" highlightClick="1"/>
          </p:cNvPr>
          <p:cNvSpPr/>
          <p:nvPr/>
        </p:nvSpPr>
        <p:spPr>
          <a:xfrm>
            <a:off x="8589818" y="277461"/>
            <a:ext cx="361608" cy="361608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Picture 6" descr="D2_PROJEKT_ČERNOBÍL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74" y="777948"/>
            <a:ext cx="8443490" cy="597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6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/>
          <p:cNvSpPr txBox="1"/>
          <p:nvPr/>
        </p:nvSpPr>
        <p:spPr>
          <a:xfrm>
            <a:off x="3186362" y="148516"/>
            <a:ext cx="2529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rgbClr val="4A66AC"/>
                </a:solidFill>
                <a:latin typeface="Helvetica"/>
                <a:cs typeface="Helvetica"/>
              </a:rPr>
              <a:t>Mobilní jeřáb</a:t>
            </a:r>
            <a:endParaRPr lang="cs-CZ" dirty="0">
              <a:solidFill>
                <a:srgbClr val="4A66AC"/>
              </a:solidFill>
              <a:latin typeface="Helvetica"/>
              <a:cs typeface="Helvetica"/>
            </a:endParaRPr>
          </a:p>
        </p:txBody>
      </p:sp>
      <p:sp>
        <p:nvSpPr>
          <p:cNvPr id="4" name="TextBox 15"/>
          <p:cNvSpPr txBox="1"/>
          <p:nvPr/>
        </p:nvSpPr>
        <p:spPr>
          <a:xfrm>
            <a:off x="198423" y="733291"/>
            <a:ext cx="8505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poháněn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vznětovým motorem, který zajišťuje pojezd stroje i pohon hydrogenerátoru, kterým je ovládán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výložník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b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ěžné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automobilní podvozky jsou dvou až čtyřnápravové a jejich nosnost se pohybuje od 7 do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40 tun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výložník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může být příhradový nebo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teleskopický</a:t>
            </a:r>
            <a:endParaRPr lang="cs-CZ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lačítko akce: Zpět nebo Předchozí 4">
            <a:hlinkClick r:id="rId2" action="ppaction://hlinksldjump" highlightClick="1"/>
          </p:cNvPr>
          <p:cNvSpPr/>
          <p:nvPr/>
        </p:nvSpPr>
        <p:spPr>
          <a:xfrm>
            <a:off x="8589818" y="277461"/>
            <a:ext cx="361608" cy="361608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8" name="Picture 4" descr="C:\Users\Pája\Downloads\obrJg-autojerabyolomouc.c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2552129"/>
            <a:ext cx="3588507" cy="358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ája\Downloads\obrJa-kdtrans.cz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6"/>
          <a:stretch/>
        </p:blipFill>
        <p:spPr bwMode="auto">
          <a:xfrm>
            <a:off x="198423" y="2552129"/>
            <a:ext cx="5075828" cy="358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80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OMPLET BEZ ZATEPLENI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8930"/>
            <a:ext cx="9144000" cy="45881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78791" y="204752"/>
            <a:ext cx="21232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chemeClr val="accent4"/>
                </a:solidFill>
                <a:latin typeface="Helvetica"/>
                <a:cs typeface="Helvetica"/>
              </a:rPr>
              <a:t>Zastřešení</a:t>
            </a:r>
            <a:endParaRPr lang="cs-CZ" dirty="0">
              <a:solidFill>
                <a:schemeClr val="accent4"/>
              </a:solidFill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423" y="733291"/>
            <a:ext cx="8505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/>
                <a:cs typeface="Helvetica"/>
              </a:rPr>
              <a:t>plochá střecha je tvořena stropními panely </a:t>
            </a:r>
            <a:r>
              <a:rPr lang="cs-CZ" sz="1600" dirty="0" err="1" smtClean="0">
                <a:latin typeface="Helvetica"/>
                <a:cs typeface="Helvetica"/>
              </a:rPr>
              <a:t>Spiroll</a:t>
            </a:r>
            <a:endParaRPr lang="cs-CZ" sz="1600" dirty="0" smtClean="0"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r>
              <a:rPr lang="cs-CZ" sz="1600" dirty="0" smtClean="0">
                <a:solidFill>
                  <a:schemeClr val="accent2"/>
                </a:solidFill>
                <a:latin typeface="Helvetica"/>
                <a:cs typeface="Helvetica"/>
              </a:rPr>
              <a:t>je zajištěna hydroizolačním souvrstvím, chráněna vrstvou oblázku </a:t>
            </a:r>
            <a:r>
              <a:rPr lang="cs-CZ" sz="1600" dirty="0" err="1" smtClean="0">
                <a:solidFill>
                  <a:schemeClr val="accent2"/>
                </a:solidFill>
                <a:latin typeface="Helvetica"/>
                <a:cs typeface="Helvetica"/>
              </a:rPr>
              <a:t>tl</a:t>
            </a:r>
            <a:r>
              <a:rPr lang="cs-CZ" sz="1600" dirty="0" smtClean="0">
                <a:solidFill>
                  <a:schemeClr val="accent2"/>
                </a:solidFill>
                <a:latin typeface="Helvetica"/>
                <a:cs typeface="Helvetica"/>
              </a:rPr>
              <a:t>. 100 mm</a:t>
            </a:r>
          </a:p>
          <a:p>
            <a:pPr marL="742950" lvl="1" indent="-285750">
              <a:buFont typeface="Arial"/>
              <a:buChar char="•"/>
            </a:pPr>
            <a:r>
              <a:rPr lang="cs-CZ" sz="1600" dirty="0" smtClean="0">
                <a:solidFill>
                  <a:schemeClr val="accent2"/>
                </a:solidFill>
                <a:latin typeface="Helvetica"/>
                <a:cs typeface="Helvetica"/>
              </a:rPr>
              <a:t>horní okraj je v jednotné výšce po celém obvodu atik, sklon min. 1°</a:t>
            </a:r>
          </a:p>
          <a:p>
            <a:pPr marL="742950" lvl="1" indent="-285750">
              <a:buFont typeface="Arial"/>
              <a:buChar char="•"/>
            </a:pPr>
            <a:r>
              <a:rPr lang="cs-CZ" sz="1600" dirty="0" smtClean="0">
                <a:solidFill>
                  <a:schemeClr val="accent2"/>
                </a:solidFill>
                <a:latin typeface="Helvetica"/>
                <a:cs typeface="Helvetica"/>
              </a:rPr>
              <a:t>obsahuje spádové plochy a 3 odpadní vpusti svedené uvnitř domu do dešťové kan.</a:t>
            </a:r>
          </a:p>
          <a:p>
            <a:pPr marL="742950" lvl="1" indent="-285750">
              <a:buFont typeface="Arial"/>
              <a:buChar char="•"/>
            </a:pPr>
            <a:endParaRPr lang="cs-CZ" sz="1600" dirty="0" smtClean="0">
              <a:solidFill>
                <a:schemeClr val="accent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6705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OMPLET BEZ ZATEPLENI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8930"/>
            <a:ext cx="9144000" cy="45881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78791" y="204752"/>
            <a:ext cx="21232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chemeClr val="accent4"/>
                </a:solidFill>
                <a:latin typeface="Helvetica"/>
                <a:cs typeface="Helvetica"/>
              </a:rPr>
              <a:t>Zastřešení</a:t>
            </a:r>
            <a:endParaRPr lang="cs-CZ" dirty="0">
              <a:solidFill>
                <a:schemeClr val="accent4"/>
              </a:solidFill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423" y="733291"/>
            <a:ext cx="8505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1600" dirty="0">
                <a:latin typeface="Helvetica"/>
                <a:cs typeface="Helvetica"/>
              </a:rPr>
              <a:t>šikmá střecha je valbová, nezateplená, řešena pomocí vazníkového krovu</a:t>
            </a:r>
          </a:p>
          <a:p>
            <a:pPr marL="742950" lvl="1" indent="-285750">
              <a:buFont typeface="Arial"/>
              <a:buChar char="•"/>
            </a:pPr>
            <a:r>
              <a:rPr lang="cs-CZ" sz="1600" dirty="0">
                <a:solidFill>
                  <a:schemeClr val="accent2"/>
                </a:solidFill>
                <a:latin typeface="Helvetica"/>
                <a:cs typeface="Helvetica"/>
              </a:rPr>
              <a:t>krytina je tvořena systémem </a:t>
            </a:r>
            <a:r>
              <a:rPr lang="cs-CZ" sz="1600" dirty="0" err="1">
                <a:solidFill>
                  <a:schemeClr val="accent2"/>
                </a:solidFill>
                <a:latin typeface="Helvetica"/>
                <a:cs typeface="Helvetica"/>
              </a:rPr>
              <a:t>Bramac</a:t>
            </a:r>
            <a:r>
              <a:rPr lang="cs-CZ" sz="1600" dirty="0">
                <a:solidFill>
                  <a:schemeClr val="accent2"/>
                </a:solidFill>
                <a:latin typeface="Helvetica"/>
                <a:cs typeface="Helvetica"/>
              </a:rPr>
              <a:t> – betonová taška </a:t>
            </a:r>
            <a:r>
              <a:rPr lang="cs-CZ" sz="1600" dirty="0" err="1">
                <a:solidFill>
                  <a:schemeClr val="accent2"/>
                </a:solidFill>
                <a:latin typeface="Helvetica"/>
                <a:cs typeface="Helvetica"/>
              </a:rPr>
              <a:t>Bramac</a:t>
            </a:r>
            <a:r>
              <a:rPr lang="cs-CZ" sz="1600" dirty="0">
                <a:solidFill>
                  <a:schemeClr val="accent2"/>
                </a:solidFill>
                <a:latin typeface="Helvetica"/>
                <a:cs typeface="Helvetica"/>
              </a:rPr>
              <a:t> Max</a:t>
            </a:r>
          </a:p>
          <a:p>
            <a:pPr marL="742950" lvl="1" indent="-285750">
              <a:buFont typeface="Arial"/>
              <a:buChar char="•"/>
            </a:pPr>
            <a:r>
              <a:rPr lang="cs-CZ" sz="1600" dirty="0" err="1">
                <a:solidFill>
                  <a:schemeClr val="accent2"/>
                </a:solidFill>
                <a:latin typeface="Helvetica"/>
                <a:cs typeface="Helvetica"/>
              </a:rPr>
              <a:t>zajištena</a:t>
            </a:r>
            <a:r>
              <a:rPr lang="cs-CZ" sz="1600" dirty="0">
                <a:solidFill>
                  <a:schemeClr val="accent2"/>
                </a:solidFill>
                <a:latin typeface="Helvetica"/>
                <a:cs typeface="Helvetica"/>
              </a:rPr>
              <a:t> je </a:t>
            </a:r>
            <a:r>
              <a:rPr lang="cs-CZ" sz="1600" dirty="0" err="1">
                <a:solidFill>
                  <a:schemeClr val="accent2"/>
                </a:solidFill>
                <a:latin typeface="Helvetica"/>
                <a:cs typeface="Helvetica"/>
              </a:rPr>
              <a:t>difůzně</a:t>
            </a:r>
            <a:r>
              <a:rPr lang="cs-CZ" sz="1600" dirty="0">
                <a:solidFill>
                  <a:schemeClr val="accent2"/>
                </a:solidFill>
                <a:latin typeface="Helvetica"/>
                <a:cs typeface="Helvetica"/>
              </a:rPr>
              <a:t> otevřenou pojistnou fólií </a:t>
            </a:r>
            <a:r>
              <a:rPr lang="cs-CZ" sz="1600" dirty="0" err="1">
                <a:solidFill>
                  <a:schemeClr val="accent2"/>
                </a:solidFill>
                <a:latin typeface="Helvetica"/>
                <a:cs typeface="Helvetica"/>
              </a:rPr>
              <a:t>Bramac</a:t>
            </a:r>
            <a:r>
              <a:rPr lang="cs-CZ" sz="1600" dirty="0">
                <a:solidFill>
                  <a:schemeClr val="accent2"/>
                </a:solidFill>
                <a:latin typeface="Helvetica"/>
                <a:cs typeface="Helvetica"/>
              </a:rPr>
              <a:t> </a:t>
            </a:r>
            <a:r>
              <a:rPr lang="cs-CZ" sz="1600" dirty="0" err="1">
                <a:solidFill>
                  <a:schemeClr val="accent2"/>
                </a:solidFill>
                <a:latin typeface="Helvetica"/>
                <a:cs typeface="Helvetica"/>
              </a:rPr>
              <a:t>Uni</a:t>
            </a:r>
            <a:r>
              <a:rPr lang="cs-CZ" sz="1600" dirty="0">
                <a:solidFill>
                  <a:schemeClr val="accent2"/>
                </a:solidFill>
                <a:latin typeface="Helvetica"/>
                <a:cs typeface="Helvetica"/>
              </a:rPr>
              <a:t> v celé ploše střechy</a:t>
            </a:r>
          </a:p>
          <a:p>
            <a:pPr marL="742950" lvl="1" indent="-285750">
              <a:buFont typeface="Arial"/>
              <a:buChar char="•"/>
            </a:pPr>
            <a:r>
              <a:rPr lang="cs-CZ" sz="1600" dirty="0">
                <a:solidFill>
                  <a:schemeClr val="accent2"/>
                </a:solidFill>
                <a:latin typeface="Helvetica"/>
                <a:cs typeface="Helvetica"/>
              </a:rPr>
              <a:t>sklon střechy je 22</a:t>
            </a:r>
            <a:r>
              <a:rPr lang="cs-CZ" sz="1600" dirty="0" smtClean="0">
                <a:solidFill>
                  <a:schemeClr val="accent2"/>
                </a:solidFill>
                <a:latin typeface="Helvetica"/>
                <a:cs typeface="Helvetica"/>
              </a:rPr>
              <a:t>°</a:t>
            </a:r>
            <a:endParaRPr lang="cs-CZ" sz="1600" dirty="0">
              <a:solidFill>
                <a:schemeClr val="accent2"/>
              </a:solidFill>
              <a:latin typeface="Helvetica"/>
              <a:cs typeface="Helvetica"/>
            </a:endParaRPr>
          </a:p>
        </p:txBody>
      </p:sp>
      <p:pic>
        <p:nvPicPr>
          <p:cNvPr id="7" name="Picture 6" descr="pronajemjerabu.eu.jpg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" t="11697" r="9795" b="13328"/>
          <a:stretch/>
        </p:blipFill>
        <p:spPr>
          <a:xfrm>
            <a:off x="195315" y="4545695"/>
            <a:ext cx="4344727" cy="2125138"/>
          </a:xfrm>
          <a:prstGeom prst="rect">
            <a:avLst/>
          </a:prstGeom>
        </p:spPr>
      </p:pic>
      <p:pic>
        <p:nvPicPr>
          <p:cNvPr id="1026" name="Picture 2" descr="C:\Users\Pája\Downloads\RGC Platform_Ladder_Large.jp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7"/>
          <a:stretch/>
        </p:blipFill>
        <p:spPr bwMode="auto">
          <a:xfrm flipH="1">
            <a:off x="7075849" y="1501251"/>
            <a:ext cx="1873973" cy="520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40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/>
          <p:cNvSpPr txBox="1"/>
          <p:nvPr/>
        </p:nvSpPr>
        <p:spPr>
          <a:xfrm>
            <a:off x="3186362" y="148516"/>
            <a:ext cx="2529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rgbClr val="4A66AC"/>
                </a:solidFill>
                <a:latin typeface="Helvetica"/>
                <a:cs typeface="Helvetica"/>
              </a:rPr>
              <a:t>Mobilní jeřáb</a:t>
            </a:r>
            <a:endParaRPr lang="cs-CZ" dirty="0">
              <a:solidFill>
                <a:srgbClr val="4A66AC"/>
              </a:solidFill>
              <a:latin typeface="Helvetica"/>
              <a:cs typeface="Helvetica"/>
            </a:endParaRPr>
          </a:p>
        </p:txBody>
      </p:sp>
      <p:sp>
        <p:nvSpPr>
          <p:cNvPr id="4" name="TextBox 15"/>
          <p:cNvSpPr txBox="1"/>
          <p:nvPr/>
        </p:nvSpPr>
        <p:spPr>
          <a:xfrm>
            <a:off x="198423" y="733291"/>
            <a:ext cx="8505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poháněn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vznětovým motorem, který zajišťuje pojezd stroje i pohon hydrogenerátoru, kterým je ovládán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výložník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b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ěžné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automobilní podvozky jsou dvou až čtyřnápravové a jejich nosnost se pohybuje od 7 do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40 tun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výložník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může být příhradový nebo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teleskopický</a:t>
            </a:r>
            <a:endParaRPr lang="cs-CZ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lačítko akce: Zpět nebo Předchozí 4">
            <a:hlinkClick r:id="rId2" action="ppaction://hlinksldjump" highlightClick="1"/>
          </p:cNvPr>
          <p:cNvSpPr/>
          <p:nvPr/>
        </p:nvSpPr>
        <p:spPr>
          <a:xfrm>
            <a:off x="8589818" y="277461"/>
            <a:ext cx="361608" cy="361608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8" name="Picture 4" descr="C:\Users\Pája\Downloads\obrJg-autojerabyolomouc.c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2552129"/>
            <a:ext cx="3588507" cy="358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ája\Downloads\obrJa-kdtrans.cz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6"/>
          <a:stretch/>
        </p:blipFill>
        <p:spPr bwMode="auto">
          <a:xfrm>
            <a:off x="198423" y="2552129"/>
            <a:ext cx="5075828" cy="358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80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/>
          <p:cNvSpPr txBox="1"/>
          <p:nvPr/>
        </p:nvSpPr>
        <p:spPr>
          <a:xfrm>
            <a:off x="3186362" y="148516"/>
            <a:ext cx="2576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rgbClr val="4A66AC"/>
                </a:solidFill>
                <a:latin typeface="Helvetica"/>
                <a:cs typeface="Helvetica"/>
              </a:rPr>
              <a:t>Střešní výtah</a:t>
            </a:r>
            <a:endParaRPr lang="cs-CZ" dirty="0">
              <a:solidFill>
                <a:srgbClr val="4A66AC"/>
              </a:solidFill>
              <a:latin typeface="Helvetica"/>
              <a:cs typeface="Helvetica"/>
            </a:endParaRPr>
          </a:p>
        </p:txBody>
      </p:sp>
      <p:sp>
        <p:nvSpPr>
          <p:cNvPr id="4" name="TextBox 15"/>
          <p:cNvSpPr txBox="1"/>
          <p:nvPr/>
        </p:nvSpPr>
        <p:spPr>
          <a:xfrm>
            <a:off x="198423" y="733291"/>
            <a:ext cx="8505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používá se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při provádění prací na střešních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konstrukcích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konstrukce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je složena z </a:t>
            </a:r>
            <a:r>
              <a:rPr lang="cs-CZ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kolejničkové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 vodící konstrukce z lehkých slitin a je smontována z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dílů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lom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v místě okapu je překonáván pomocí kloubového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dílu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dráha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je ukončena kladkou, kterou probíhá tažné lano od vozíku k navíjecímu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bubnu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nosnost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výtahové plošiny dosahuje max. 200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kg</a:t>
            </a:r>
            <a:endParaRPr lang="cs-CZ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lačítko akce: Zpět nebo Předchozí 4">
            <a:hlinkClick r:id="rId2" action="ppaction://hlinksldjump" highlightClick="1"/>
          </p:cNvPr>
          <p:cNvSpPr/>
          <p:nvPr/>
        </p:nvSpPr>
        <p:spPr>
          <a:xfrm>
            <a:off x="8589818" y="277461"/>
            <a:ext cx="361608" cy="361608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50" name="Picture 2" descr="C:\Users\Pája\Downloads\obrJa-ceskestavby.cz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23" y="3043450"/>
            <a:ext cx="4847059" cy="363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ája\Downloads\obrJd-leseni-nymburk.cz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696" y="2095103"/>
            <a:ext cx="3437730" cy="458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1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OMPLET BEZ ZATEPLENI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8930"/>
            <a:ext cx="9144000" cy="45881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8194" y="204752"/>
            <a:ext cx="26939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chemeClr val="accent4"/>
                </a:solidFill>
                <a:latin typeface="Helvetica"/>
                <a:cs typeface="Helvetica"/>
              </a:rPr>
              <a:t>Výplně otvorů</a:t>
            </a:r>
            <a:endParaRPr lang="cs-CZ" dirty="0">
              <a:solidFill>
                <a:schemeClr val="accent4"/>
              </a:solidFill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423" y="733291"/>
            <a:ext cx="8505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/>
                <a:cs typeface="Helvetica"/>
              </a:rPr>
              <a:t>plastová okna s izolačním dvojsklem otvíravá nebo sklopná </a:t>
            </a:r>
            <a:r>
              <a:rPr lang="cs-CZ" sz="1600" dirty="0" err="1" smtClean="0">
                <a:latin typeface="Helvetica"/>
                <a:cs typeface="Helvetica"/>
              </a:rPr>
              <a:t>tl</a:t>
            </a:r>
            <a:r>
              <a:rPr lang="cs-CZ" sz="1600" dirty="0" smtClean="0">
                <a:latin typeface="Helvetica"/>
                <a:cs typeface="Helvetica"/>
              </a:rPr>
              <a:t>. 73 mm, vnější rolety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/>
                <a:cs typeface="Helvetica"/>
              </a:rPr>
              <a:t>plastové vstupní dveře, plné, s nadsvětlíkem, bezpečnostní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/>
                <a:cs typeface="Helvetica"/>
              </a:rPr>
              <a:t>vnitřní dřevěné dveře, </a:t>
            </a:r>
            <a:r>
              <a:rPr lang="cs-CZ" sz="1600" dirty="0" err="1" smtClean="0">
                <a:latin typeface="Helvetica"/>
                <a:cs typeface="Helvetica"/>
              </a:rPr>
              <a:t>obložkové</a:t>
            </a:r>
            <a:r>
              <a:rPr lang="cs-CZ" sz="1600" dirty="0" smtClean="0">
                <a:latin typeface="Helvetica"/>
                <a:cs typeface="Helvetica"/>
              </a:rPr>
              <a:t>, otvíravé nebo posuvné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smtClean="0">
                <a:latin typeface="Helvetica"/>
                <a:cs typeface="Helvetica"/>
              </a:rPr>
              <a:t>2x sekční vrata, plastové</a:t>
            </a:r>
          </a:p>
        </p:txBody>
      </p:sp>
    </p:spTree>
    <p:extLst>
      <p:ext uri="{BB962C8B-B14F-4D97-AF65-F5344CB8AC3E}">
        <p14:creationId xmlns:p14="http://schemas.microsoft.com/office/powerpoint/2010/main" val="89336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OMPLET VS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1908"/>
            <a:ext cx="9144000" cy="45881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8194" y="204752"/>
            <a:ext cx="28079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rgbClr val="4A66AC"/>
                </a:solidFill>
                <a:latin typeface="Helvetica"/>
                <a:cs typeface="Helvetica"/>
              </a:rPr>
              <a:t>Hotová stavba</a:t>
            </a:r>
            <a:endParaRPr lang="cs-CZ" dirty="0">
              <a:solidFill>
                <a:srgbClr val="4A66AC"/>
              </a:solidFill>
              <a:latin typeface="Helvetica"/>
              <a:cs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063782"/>
            <a:ext cx="9144000" cy="923330"/>
          </a:xfrm>
          <a:prstGeom prst="rect">
            <a:avLst/>
          </a:prstGeom>
        </p:spPr>
        <p:txBody>
          <a:bodyPr wrap="square" numCol="2" spcCol="360000">
            <a:spAutoFit/>
          </a:bodyPr>
          <a:lstStyle/>
          <a:p>
            <a:r>
              <a:rPr lang="cs-CZ" b="1" dirty="0" smtClean="0">
                <a:latin typeface="Helvetica"/>
                <a:cs typeface="Helvetica"/>
              </a:rPr>
              <a:t>Doba realizace </a:t>
            </a:r>
            <a:r>
              <a:rPr lang="cs-CZ" b="1" dirty="0">
                <a:latin typeface="Helvetica"/>
                <a:cs typeface="Helvetica"/>
              </a:rPr>
              <a:t>stavby </a:t>
            </a:r>
          </a:p>
          <a:p>
            <a:pPr marL="742950" lvl="1" indent="-285750">
              <a:buFont typeface="Arial"/>
              <a:buChar char="•"/>
            </a:pPr>
            <a:r>
              <a:rPr lang="cs-CZ" dirty="0" smtClean="0">
                <a:solidFill>
                  <a:srgbClr val="297FD5"/>
                </a:solidFill>
                <a:latin typeface="Helvetica"/>
                <a:cs typeface="Helvetica"/>
              </a:rPr>
              <a:t>7</a:t>
            </a:r>
            <a:r>
              <a:rPr lang="cs-CZ" dirty="0">
                <a:solidFill>
                  <a:srgbClr val="297FD5"/>
                </a:solidFill>
                <a:latin typeface="Helvetica"/>
                <a:cs typeface="Helvetica"/>
              </a:rPr>
              <a:t>/2013 - 4/2014 (</a:t>
            </a:r>
            <a:r>
              <a:rPr lang="cs-CZ" dirty="0" smtClean="0">
                <a:solidFill>
                  <a:srgbClr val="297FD5"/>
                </a:solidFill>
                <a:latin typeface="Helvetica"/>
                <a:cs typeface="Helvetica"/>
              </a:rPr>
              <a:t>10 </a:t>
            </a:r>
            <a:r>
              <a:rPr lang="cs-CZ" dirty="0">
                <a:solidFill>
                  <a:srgbClr val="297FD5"/>
                </a:solidFill>
                <a:latin typeface="Helvetica"/>
                <a:cs typeface="Helvetica"/>
              </a:rPr>
              <a:t>měsíců</a:t>
            </a:r>
            <a:r>
              <a:rPr lang="cs-CZ" dirty="0" smtClean="0">
                <a:solidFill>
                  <a:srgbClr val="297FD5"/>
                </a:solidFill>
                <a:latin typeface="Helvetica"/>
                <a:cs typeface="Helvetica"/>
              </a:rPr>
              <a:t>)</a:t>
            </a:r>
            <a:r>
              <a:rPr lang="cs-CZ" dirty="0">
                <a:latin typeface="Helvetica"/>
                <a:cs typeface="Helvetica"/>
              </a:rPr>
              <a:t> </a:t>
            </a:r>
            <a:endParaRPr lang="cs-CZ" dirty="0" smtClean="0">
              <a:latin typeface="Helvetica"/>
              <a:cs typeface="Helvetica"/>
            </a:endParaRPr>
          </a:p>
          <a:p>
            <a:endParaRPr lang="cs-CZ" dirty="0">
              <a:latin typeface="Helvetica"/>
              <a:cs typeface="Helvetica"/>
            </a:endParaRPr>
          </a:p>
          <a:p>
            <a:r>
              <a:rPr lang="cs-CZ" b="1" dirty="0" err="1" smtClean="0">
                <a:latin typeface="Helvetica"/>
                <a:cs typeface="Helvetica"/>
              </a:rPr>
              <a:t>Náklady</a:t>
            </a:r>
            <a:r>
              <a:rPr lang="cs-CZ" b="1" dirty="0" smtClean="0">
                <a:latin typeface="Helvetica"/>
                <a:cs typeface="Helvetica"/>
              </a:rPr>
              <a:t> </a:t>
            </a:r>
            <a:r>
              <a:rPr lang="cs-CZ" b="1" dirty="0">
                <a:latin typeface="Helvetica"/>
                <a:cs typeface="Helvetica"/>
              </a:rPr>
              <a:t>objektu </a:t>
            </a:r>
          </a:p>
          <a:p>
            <a:pPr marL="742950" lvl="1" indent="-285750">
              <a:buFont typeface="Arial"/>
              <a:buChar char="•"/>
            </a:pPr>
            <a:r>
              <a:rPr lang="cs-CZ" dirty="0">
                <a:solidFill>
                  <a:srgbClr val="297FD5"/>
                </a:solidFill>
                <a:latin typeface="Helvetica"/>
                <a:cs typeface="Helvetica"/>
              </a:rPr>
              <a:t>4 900 000 Kč </a:t>
            </a:r>
          </a:p>
          <a:p>
            <a:pPr marL="742950" lvl="1" indent="-285750">
              <a:buFont typeface="Arial"/>
              <a:buChar char="•"/>
            </a:pPr>
            <a:endParaRPr lang="cs-CZ" dirty="0">
              <a:solidFill>
                <a:srgbClr val="297FD5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2866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zemek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9" t="5995" r="2785" b="16031"/>
          <a:stretch/>
        </p:blipFill>
        <p:spPr>
          <a:xfrm>
            <a:off x="3429261" y="540674"/>
            <a:ext cx="5542772" cy="2983415"/>
          </a:xfrm>
          <a:prstGeom prst="rect">
            <a:avLst/>
          </a:prstGeom>
        </p:spPr>
      </p:pic>
      <p:pic>
        <p:nvPicPr>
          <p:cNvPr id="5" name="Content Placeholder 4" descr="SITUACE_OPRAVA.PDF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" t="11554" r="45439" b="11554"/>
          <a:stretch/>
        </p:blipFill>
        <p:spPr>
          <a:xfrm>
            <a:off x="-142276" y="871424"/>
            <a:ext cx="4027075" cy="4526341"/>
          </a:xfrm>
        </p:spPr>
      </p:pic>
      <p:sp>
        <p:nvSpPr>
          <p:cNvPr id="8" name="TextBox 7"/>
          <p:cNvSpPr txBox="1"/>
          <p:nvPr/>
        </p:nvSpPr>
        <p:spPr>
          <a:xfrm>
            <a:off x="4084339" y="184572"/>
            <a:ext cx="4226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accent4"/>
                </a:solidFill>
                <a:latin typeface="Helvetica"/>
                <a:cs typeface="Helvetica"/>
              </a:rPr>
              <a:t>Stav pozemku před zahájením výstavby</a:t>
            </a:r>
            <a:endParaRPr lang="cs-CZ" dirty="0">
              <a:solidFill>
                <a:schemeClr val="accent4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4000" y="501447"/>
            <a:ext cx="195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accent4"/>
                </a:solidFill>
                <a:latin typeface="Helvetica"/>
                <a:cs typeface="Helvetica"/>
              </a:rPr>
              <a:t>Situace pozemku</a:t>
            </a:r>
            <a:endParaRPr lang="cs-CZ" dirty="0">
              <a:solidFill>
                <a:schemeClr val="accent4"/>
              </a:solidFill>
              <a:latin typeface="Helvetica"/>
              <a:cs typeface="Helvetica"/>
            </a:endParaRPr>
          </a:p>
        </p:txBody>
      </p:sp>
      <p:pic>
        <p:nvPicPr>
          <p:cNvPr id="10" name="Picture 9" descr="C_SITUACE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3" t="36653" r="12059" b="36918"/>
          <a:stretch/>
        </p:blipFill>
        <p:spPr>
          <a:xfrm>
            <a:off x="3320547" y="3904830"/>
            <a:ext cx="5813653" cy="29502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31435" y="3588879"/>
            <a:ext cx="4355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4A66AC"/>
                </a:solidFill>
                <a:latin typeface="Helvetica"/>
                <a:cs typeface="Helvetica"/>
              </a:rPr>
              <a:t>Letecký snímek okolí pozemku</a:t>
            </a:r>
            <a:endParaRPr lang="cs-CZ" dirty="0">
              <a:solidFill>
                <a:srgbClr val="4A66AC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8606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290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5" y="3471420"/>
            <a:ext cx="4431878" cy="2966794"/>
          </a:xfrm>
          <a:prstGeom prst="rect">
            <a:avLst/>
          </a:prstGeom>
        </p:spPr>
      </p:pic>
      <p:pic>
        <p:nvPicPr>
          <p:cNvPr id="5" name="Picture 4" descr="DSC_290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262" y="3465994"/>
            <a:ext cx="4439983" cy="29722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8194" y="204752"/>
            <a:ext cx="28648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rgbClr val="297FD5"/>
                </a:solidFill>
                <a:latin typeface="Helvetica"/>
                <a:cs typeface="Helvetica"/>
              </a:rPr>
              <a:t>Současný stav</a:t>
            </a:r>
            <a:endParaRPr lang="cs-CZ" dirty="0">
              <a:solidFill>
                <a:srgbClr val="297FD5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1750" y="1040768"/>
            <a:ext cx="752902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500" dirty="0">
                <a:latin typeface="Helvetica"/>
                <a:cs typeface="Helvetica"/>
              </a:rPr>
              <a:t>F</a:t>
            </a:r>
            <a:r>
              <a:rPr lang="cs-CZ" sz="11500" dirty="0" smtClean="0">
                <a:latin typeface="Helvetica"/>
                <a:cs typeface="Helvetica"/>
              </a:rPr>
              <a:t>unguje to!</a:t>
            </a:r>
          </a:p>
        </p:txBody>
      </p:sp>
    </p:spTree>
    <p:extLst>
      <p:ext uri="{BB962C8B-B14F-4D97-AF65-F5344CB8AC3E}">
        <p14:creationId xmlns:p14="http://schemas.microsoft.com/office/powerpoint/2010/main" val="205830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Děkuji za pozornost!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798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164" y="1005465"/>
            <a:ext cx="8631638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dirty="0" smtClean="0">
                <a:solidFill>
                  <a:schemeClr val="accent2"/>
                </a:solidFill>
                <a:latin typeface="Helvetica"/>
                <a:cs typeface="Helvetica"/>
              </a:rPr>
              <a:t>Terénní úpravy pozemku</a:t>
            </a:r>
            <a:r>
              <a:rPr lang="cs-CZ" dirty="0" smtClean="0">
                <a:latin typeface="Helvetica"/>
                <a:cs typeface="Helvetica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cs-CZ" dirty="0" smtClean="0">
                <a:latin typeface="Helvetica"/>
                <a:cs typeface="Helvetica"/>
              </a:rPr>
              <a:t>Realizace potřebných úseků inženýrských sítí a vodohospodářských objektů na pozemku </a:t>
            </a:r>
          </a:p>
          <a:p>
            <a:pPr marL="285750" indent="-285750">
              <a:buFont typeface="Arial"/>
              <a:buChar char="•"/>
            </a:pPr>
            <a:r>
              <a:rPr lang="cs-CZ" dirty="0" smtClean="0">
                <a:solidFill>
                  <a:srgbClr val="297FD5"/>
                </a:solidFill>
                <a:latin typeface="Helvetica"/>
                <a:cs typeface="Helvetica"/>
              </a:rPr>
              <a:t>Provedení spodní stavby včetně odvodnění pozemku </a:t>
            </a:r>
          </a:p>
          <a:p>
            <a:pPr marL="285750" indent="-285750">
              <a:buFont typeface="Arial"/>
              <a:buChar char="•"/>
            </a:pPr>
            <a:r>
              <a:rPr lang="cs-CZ" dirty="0" smtClean="0">
                <a:solidFill>
                  <a:srgbClr val="297FD5"/>
                </a:solidFill>
                <a:latin typeface="Helvetica"/>
                <a:cs typeface="Helvetica"/>
              </a:rPr>
              <a:t>Provedení hrubé stavby jednotlivých konstrukcí včetně̌ zastřešení</a:t>
            </a:r>
          </a:p>
          <a:p>
            <a:pPr marL="285750" indent="-285750">
              <a:buFont typeface="Arial"/>
              <a:buChar char="•"/>
            </a:pPr>
            <a:r>
              <a:rPr lang="cs-CZ" dirty="0" smtClean="0">
                <a:latin typeface="Helvetica"/>
                <a:cs typeface="Helvetica"/>
              </a:rPr>
              <a:t>Provedení prací PSV a dokončovacích prací HSV u jednotlivých objektů </a:t>
            </a:r>
          </a:p>
          <a:p>
            <a:pPr marL="285750" indent="-285750">
              <a:buFont typeface="Arial"/>
              <a:buChar char="•"/>
            </a:pPr>
            <a:r>
              <a:rPr lang="cs-CZ" dirty="0" smtClean="0">
                <a:latin typeface="Helvetica"/>
                <a:cs typeface="Helvetica"/>
              </a:rPr>
              <a:t>Realizace vjezdu, oplocení, zpevněných ploch na pozemku </a:t>
            </a:r>
          </a:p>
          <a:p>
            <a:pPr marL="285750" indent="-285750">
              <a:buFont typeface="Arial"/>
              <a:buChar char="•"/>
            </a:pPr>
            <a:r>
              <a:rPr lang="cs-CZ" dirty="0" smtClean="0">
                <a:latin typeface="Helvetica"/>
                <a:cs typeface="Helvetica"/>
              </a:rPr>
              <a:t>Realizace doprovodných objektů (bazény) </a:t>
            </a:r>
          </a:p>
          <a:p>
            <a:pPr marL="285750" indent="-285750">
              <a:buFont typeface="Arial"/>
              <a:buChar char="•"/>
            </a:pPr>
            <a:r>
              <a:rPr lang="cs-CZ" dirty="0" smtClean="0">
                <a:latin typeface="Helvetica"/>
                <a:cs typeface="Helvetica"/>
              </a:rPr>
              <a:t>Dokončení terénních úprav, dokončovacích a úklidových prací </a:t>
            </a:r>
          </a:p>
          <a:p>
            <a:endParaRPr lang="cs-CZ" dirty="0"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1084" y="325127"/>
            <a:ext cx="34138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4A66AC"/>
                </a:solidFill>
                <a:latin typeface="Helvetica"/>
                <a:cs typeface="Helvetica"/>
              </a:rPr>
              <a:t>Členění </a:t>
            </a:r>
            <a:r>
              <a:rPr lang="cs-CZ" sz="3200" dirty="0">
                <a:solidFill>
                  <a:srgbClr val="4A66AC"/>
                </a:solidFill>
                <a:latin typeface="Helvetica"/>
                <a:cs typeface="Helvetica"/>
              </a:rPr>
              <a:t>na </a:t>
            </a:r>
            <a:r>
              <a:rPr lang="cs-CZ" sz="3200" dirty="0" smtClean="0">
                <a:solidFill>
                  <a:srgbClr val="4A66AC"/>
                </a:solidFill>
                <a:latin typeface="Helvetica"/>
                <a:cs typeface="Helvetica"/>
              </a:rPr>
              <a:t>etapy</a:t>
            </a:r>
            <a:endParaRPr lang="cs-CZ" sz="3200" dirty="0">
              <a:solidFill>
                <a:srgbClr val="4A66AC"/>
              </a:solidFill>
              <a:latin typeface="Helvetica"/>
              <a:cs typeface="Helvetica"/>
            </a:endParaRPr>
          </a:p>
        </p:txBody>
      </p:sp>
      <p:pic>
        <p:nvPicPr>
          <p:cNvPr id="5" name="Picture 4" descr="ZAKLADY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9" r="19884"/>
          <a:stretch/>
        </p:blipFill>
        <p:spPr>
          <a:xfrm>
            <a:off x="204794" y="3942482"/>
            <a:ext cx="2520217" cy="2160000"/>
          </a:xfrm>
          <a:prstGeom prst="rect">
            <a:avLst/>
          </a:prstGeom>
        </p:spPr>
      </p:pic>
      <p:pic>
        <p:nvPicPr>
          <p:cNvPr id="6" name="Picture 5" descr="PANELY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7" r="19667"/>
          <a:stretch/>
        </p:blipFill>
        <p:spPr>
          <a:xfrm>
            <a:off x="3320274" y="3942483"/>
            <a:ext cx="2513360" cy="2160000"/>
          </a:xfrm>
          <a:prstGeom prst="rect">
            <a:avLst/>
          </a:prstGeom>
        </p:spPr>
      </p:pic>
      <p:pic>
        <p:nvPicPr>
          <p:cNvPr id="7" name="Picture 6" descr="KOMPLET BEZ ZATEPLENI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1" r="19714"/>
          <a:stretch/>
        </p:blipFill>
        <p:spPr>
          <a:xfrm>
            <a:off x="6402441" y="3942483"/>
            <a:ext cx="2513360" cy="2159999"/>
          </a:xfrm>
          <a:prstGeom prst="rect">
            <a:avLst/>
          </a:prstGeom>
        </p:spPr>
      </p:pic>
      <p:sp>
        <p:nvSpPr>
          <p:cNvPr id="12" name="Curved Down Arrow 11"/>
          <p:cNvSpPr/>
          <p:nvPr/>
        </p:nvSpPr>
        <p:spPr>
          <a:xfrm>
            <a:off x="1719668" y="3548343"/>
            <a:ext cx="2301708" cy="78827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3" name="Curved Down Arrow 12"/>
          <p:cNvSpPr/>
          <p:nvPr/>
        </p:nvSpPr>
        <p:spPr>
          <a:xfrm flipV="1">
            <a:off x="4973802" y="5721574"/>
            <a:ext cx="2301708" cy="78827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36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_SITUAC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49" y="323950"/>
            <a:ext cx="9455592" cy="66848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632" y="174904"/>
            <a:ext cx="3491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4A66AC"/>
                </a:solidFill>
                <a:latin typeface="Helvetica"/>
                <a:cs typeface="Helvetica"/>
              </a:rPr>
              <a:t>Situace koordinační</a:t>
            </a:r>
            <a:endParaRPr lang="cs-CZ" dirty="0">
              <a:solidFill>
                <a:srgbClr val="4A66AC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0299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06710" y="165878"/>
            <a:ext cx="248818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rgbClr val="4A66AC"/>
                </a:solidFill>
                <a:latin typeface="Helvetica"/>
                <a:cs typeface="Helvetica"/>
              </a:rPr>
              <a:t>Zemní práce</a:t>
            </a:r>
            <a:endParaRPr lang="cs-CZ" dirty="0">
              <a:solidFill>
                <a:srgbClr val="4A66AC"/>
              </a:solidFill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423" y="759207"/>
            <a:ext cx="850573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Helvetica"/>
                <a:cs typeface="Helvetica"/>
              </a:rPr>
              <a:t>Skrývka ornice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cs-CZ" dirty="0" smtClean="0">
                <a:solidFill>
                  <a:srgbClr val="297FD5"/>
                </a:solidFill>
                <a:latin typeface="Helvetica"/>
                <a:cs typeface="Helvetica"/>
              </a:rPr>
              <a:t>bude provedena v </a:t>
            </a:r>
            <a:r>
              <a:rPr lang="cs-CZ" dirty="0" err="1" smtClean="0">
                <a:solidFill>
                  <a:srgbClr val="297FD5"/>
                </a:solidFill>
                <a:latin typeface="Helvetica"/>
                <a:cs typeface="Helvetica"/>
              </a:rPr>
              <a:t>tl</a:t>
            </a:r>
            <a:r>
              <a:rPr lang="cs-CZ" dirty="0" smtClean="0">
                <a:solidFill>
                  <a:srgbClr val="297FD5"/>
                </a:solidFill>
                <a:latin typeface="Helvetica"/>
                <a:cs typeface="Helvetica"/>
              </a:rPr>
              <a:t>. min. 150 mm (doporučeno 200 mm)</a:t>
            </a:r>
          </a:p>
          <a:p>
            <a:r>
              <a:rPr lang="cs-CZ" dirty="0" smtClean="0">
                <a:latin typeface="Helvetica"/>
                <a:cs typeface="Helvetica"/>
              </a:rPr>
              <a:t>Výkopy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cs-CZ" dirty="0" smtClean="0">
                <a:solidFill>
                  <a:srgbClr val="297FD5"/>
                </a:solidFill>
                <a:latin typeface="Helvetica"/>
                <a:cs typeface="Helvetica"/>
              </a:rPr>
              <a:t>výkopy pro základové konstrukce a terénní úpravy budou provedeny strojně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cs-CZ" dirty="0" smtClean="0">
                <a:solidFill>
                  <a:srgbClr val="297FD5"/>
                </a:solidFill>
                <a:latin typeface="Helvetica"/>
                <a:cs typeface="Helvetica"/>
              </a:rPr>
              <a:t>vzhledem k malému objemu zeminy a jejího následného využití pro zásypy a násypy, není nutno zeminu skladovat mimo staveniště</a:t>
            </a:r>
          </a:p>
          <a:p>
            <a:r>
              <a:rPr lang="cs-CZ" dirty="0" smtClean="0">
                <a:latin typeface="Helvetica"/>
                <a:cs typeface="Helvetica"/>
              </a:rPr>
              <a:t>Násypy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cs-CZ" dirty="0" smtClean="0">
                <a:solidFill>
                  <a:srgbClr val="297FD5"/>
                </a:solidFill>
                <a:latin typeface="Helvetica"/>
                <a:cs typeface="Helvetica"/>
              </a:rPr>
              <a:t>násyp bude proveden pro vyrovnání terénu do roviny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cs-CZ" dirty="0" smtClean="0">
                <a:solidFill>
                  <a:srgbClr val="297FD5"/>
                </a:solidFill>
                <a:latin typeface="Helvetica"/>
                <a:cs typeface="Helvetica"/>
              </a:rPr>
              <a:t>materiál pro násyp bude použit z výkopů a bude zhutněn na </a:t>
            </a:r>
            <a:r>
              <a:rPr lang="cs-CZ" dirty="0" err="1" smtClean="0">
                <a:solidFill>
                  <a:srgbClr val="297FD5"/>
                </a:solidFill>
                <a:latin typeface="Helvetica"/>
                <a:cs typeface="Helvetica"/>
              </a:rPr>
              <a:t>l</a:t>
            </a:r>
            <a:r>
              <a:rPr lang="cs-CZ" baseline="-25000" dirty="0" err="1" smtClean="0">
                <a:solidFill>
                  <a:srgbClr val="297FD5"/>
                </a:solidFill>
                <a:latin typeface="Helvetica"/>
                <a:cs typeface="Helvetica"/>
              </a:rPr>
              <a:t>d</a:t>
            </a:r>
            <a:r>
              <a:rPr lang="cs-CZ" baseline="-25000" dirty="0" smtClean="0">
                <a:solidFill>
                  <a:srgbClr val="297FD5"/>
                </a:solidFill>
                <a:latin typeface="Helvetica"/>
                <a:cs typeface="Helvetica"/>
              </a:rPr>
              <a:t> </a:t>
            </a:r>
            <a:r>
              <a:rPr lang="cs-CZ" dirty="0" smtClean="0">
                <a:solidFill>
                  <a:srgbClr val="297FD5"/>
                </a:solidFill>
                <a:latin typeface="Helvetica"/>
                <a:cs typeface="Helvetica"/>
              </a:rPr>
              <a:t>= 0,7 </a:t>
            </a:r>
            <a:r>
              <a:rPr lang="cs-CZ" dirty="0" err="1" smtClean="0">
                <a:solidFill>
                  <a:srgbClr val="297FD5"/>
                </a:solidFill>
                <a:latin typeface="Helvetica"/>
                <a:cs typeface="Helvetica"/>
              </a:rPr>
              <a:t>Mpa</a:t>
            </a:r>
            <a:endParaRPr lang="cs-CZ" dirty="0" smtClean="0">
              <a:solidFill>
                <a:srgbClr val="297FD5"/>
              </a:solidFill>
              <a:latin typeface="Helvetica"/>
              <a:cs typeface="Helvetica"/>
            </a:endParaRPr>
          </a:p>
        </p:txBody>
      </p:sp>
      <p:pic>
        <p:nvPicPr>
          <p:cNvPr id="7" name="Picture 6" descr="obr4b-obchodni-dum.cz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486" y="4029672"/>
            <a:ext cx="1631045" cy="2550937"/>
          </a:xfrm>
          <a:prstGeom prst="rect">
            <a:avLst/>
          </a:prstGeom>
        </p:spPr>
      </p:pic>
      <p:pic>
        <p:nvPicPr>
          <p:cNvPr id="8" name="Picture 7" descr="Nakladač.jp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8" b="8377"/>
          <a:stretch/>
        </p:blipFill>
        <p:spPr>
          <a:xfrm>
            <a:off x="412868" y="4029672"/>
            <a:ext cx="4627731" cy="255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9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ája\Downloads\obr5-bagr-cat.co (1).jpe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t="14108" r="1398" b="10763"/>
          <a:stretch/>
        </p:blipFill>
        <p:spPr bwMode="auto">
          <a:xfrm>
            <a:off x="284163" y="3696895"/>
            <a:ext cx="4851979" cy="255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ája\Downloads\obr5e-ryp-bagr-prace.cz (1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836" y="1416894"/>
            <a:ext cx="4268590" cy="207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5"/>
          <p:cNvSpPr txBox="1"/>
          <p:nvPr/>
        </p:nvSpPr>
        <p:spPr>
          <a:xfrm>
            <a:off x="198423" y="759207"/>
            <a:ext cx="85057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pracovním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zařízením je rypadlové zařízení s hloubkovou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lopatou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v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přední části je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upevněna radlice nebo nakládací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lopata</a:t>
            </a:r>
            <a:b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cs-CZ" sz="16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cs-CZ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cs-CZ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Využití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provádění zemních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prací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výkopy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základových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patek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nakládání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rozpojených zemin a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materiálů</a:t>
            </a:r>
            <a:endParaRPr lang="cs-CZ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2625657" y="165878"/>
            <a:ext cx="3783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rgbClr val="4A66AC"/>
                </a:solidFill>
                <a:latin typeface="Helvetica"/>
                <a:cs typeface="Helvetica"/>
              </a:rPr>
              <a:t>Rypadlo – naklada</a:t>
            </a:r>
            <a:r>
              <a:rPr lang="cs-CZ" sz="3200" dirty="0">
                <a:solidFill>
                  <a:srgbClr val="4A66AC"/>
                </a:solidFill>
                <a:latin typeface="Helvetica"/>
                <a:cs typeface="Helvetica"/>
              </a:rPr>
              <a:t>č</a:t>
            </a:r>
            <a:endParaRPr lang="cs-CZ" dirty="0">
              <a:solidFill>
                <a:srgbClr val="4A66AC"/>
              </a:solidFill>
              <a:latin typeface="Helvetica"/>
              <a:cs typeface="Helvetica"/>
            </a:endParaRPr>
          </a:p>
        </p:txBody>
      </p:sp>
      <p:pic>
        <p:nvPicPr>
          <p:cNvPr id="1028" name="Picture 4" descr="C:\Users\Pája\Downloads\obr5c-ryp-cat.co (1).jpe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" t="12832" r="27629" b="11680"/>
          <a:stretch/>
        </p:blipFill>
        <p:spPr bwMode="auto">
          <a:xfrm>
            <a:off x="5489634" y="3696895"/>
            <a:ext cx="3461792" cy="255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lačítko akce: Zpět nebo Předchozí 4">
            <a:hlinkClick r:id="rId5" action="ppaction://hlinksldjump" highlightClick="1"/>
          </p:cNvPr>
          <p:cNvSpPr/>
          <p:nvPr/>
        </p:nvSpPr>
        <p:spPr>
          <a:xfrm>
            <a:off x="8589818" y="277461"/>
            <a:ext cx="361608" cy="361608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807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/>
          <p:nvPr/>
        </p:nvSpPr>
        <p:spPr>
          <a:xfrm>
            <a:off x="3109931" y="165878"/>
            <a:ext cx="2682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rgbClr val="4A66AC"/>
                </a:solidFill>
                <a:latin typeface="Helvetica"/>
                <a:cs typeface="Helvetica"/>
              </a:rPr>
              <a:t>Vibrační pěch</a:t>
            </a:r>
            <a:endParaRPr lang="cs-CZ" dirty="0">
              <a:solidFill>
                <a:srgbClr val="4A66AC"/>
              </a:solidFill>
              <a:latin typeface="Helvetica"/>
              <a:cs typeface="Helvetica"/>
            </a:endParaRPr>
          </a:p>
        </p:txBody>
      </p:sp>
      <p:sp>
        <p:nvSpPr>
          <p:cNvPr id="5" name="Tlačítko akce: Zpět nebo Předchozí 4">
            <a:hlinkClick r:id="rId2" action="ppaction://hlinksldjump" highlightClick="1"/>
          </p:cNvPr>
          <p:cNvSpPr/>
          <p:nvPr/>
        </p:nvSpPr>
        <p:spPr>
          <a:xfrm>
            <a:off x="8589818" y="277461"/>
            <a:ext cx="361608" cy="361608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Box 5"/>
          <p:cNvSpPr txBox="1"/>
          <p:nvPr/>
        </p:nvSpPr>
        <p:spPr>
          <a:xfrm>
            <a:off x="198423" y="759207"/>
            <a:ext cx="85057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zhutňuje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horninu cyklickým úderem prostřednictvím malé plochy (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patky)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patka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dopadá na zhutňovaný materiál frekvencí 10 - 13 Hz z malé výšky (cca 6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pohon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je zajištován spalovacím motorem s výkonem až 3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kW</a:t>
            </a:r>
            <a:endParaRPr lang="cs-CZ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cs-CZ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Využití: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zhutnění zpětných zásypů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hutnění </a:t>
            </a:r>
            <a:r>
              <a:rPr lang="cs-CZ" sz="1600" dirty="0">
                <a:latin typeface="Helvetica" panose="020B0604020202020204" pitchFamily="34" charset="0"/>
                <a:cs typeface="Helvetica" panose="020B0604020202020204" pitchFamily="34" charset="0"/>
              </a:rPr>
              <a:t>hornin v úzkých, obtížně přístupných </a:t>
            </a:r>
            <a:r>
              <a:rPr lang="cs-CZ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místech</a:t>
            </a:r>
            <a:endParaRPr lang="cs-CZ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052" name="Picture 4" descr="C:\Users\Pája\Downloads\obr4f-manek.cz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22" y="2967448"/>
            <a:ext cx="5563727" cy="332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Pája\Downloads\obr4e-stavebni-technika.cz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1" r="11804"/>
          <a:stretch/>
        </p:blipFill>
        <p:spPr bwMode="auto">
          <a:xfrm>
            <a:off x="6154260" y="1873388"/>
            <a:ext cx="2797166" cy="441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17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kt FAST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Projekt FAST.thmx</Template>
  <TotalTime>806</TotalTime>
  <Words>1561</Words>
  <Application>Microsoft Office PowerPoint</Application>
  <PresentationFormat>Předvádění na obrazovce (4:3)</PresentationFormat>
  <Paragraphs>223</Paragraphs>
  <Slides>41</Slides>
  <Notes>1</Notes>
  <HiddenSlides>21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2" baseType="lpstr">
      <vt:lpstr>Projekt FAST</vt:lpstr>
      <vt:lpstr>RD Bílovice nad Svitavou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pozornost!</vt:lpstr>
    </vt:vector>
  </TitlesOfParts>
  <Company>VUT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Pája</cp:lastModifiedBy>
  <cp:revision>72</cp:revision>
  <dcterms:created xsi:type="dcterms:W3CDTF">2014-10-05T08:31:27Z</dcterms:created>
  <dcterms:modified xsi:type="dcterms:W3CDTF">2014-11-05T12:27:00Z</dcterms:modified>
</cp:coreProperties>
</file>