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com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2" r:id="rId10"/>
    <p:sldId id="261" r:id="rId11"/>
    <p:sldId id="266" r:id="rId12"/>
    <p:sldId id="268" r:id="rId13"/>
    <p:sldId id="269" r:id="rId14"/>
    <p:sldId id="270" r:id="rId15"/>
    <p:sldId id="275" r:id="rId16"/>
    <p:sldId id="274" r:id="rId17"/>
    <p:sldId id="276" r:id="rId18"/>
    <p:sldId id="273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 snapToObjects="1">
      <p:cViewPr>
        <p:scale>
          <a:sx n="100" d="100"/>
          <a:sy n="100" d="100"/>
        </p:scale>
        <p:origin x="-143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4826D-96CE-4496-9953-14522E3E3BF9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BAEE-2B1D-4A79-984E-FDC01AE7B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86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com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721292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6/56</a:t>
            </a:r>
            <a:r>
              <a:rPr lang="en-US" dirty="0"/>
              <a:t> – </a:t>
            </a:r>
            <a:r>
              <a:rPr lang="cs-CZ" dirty="0"/>
              <a:t>STAVEBNÍ STROJE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Stroje a zařízení pro těžbu a zpracování </a:t>
            </a:r>
            <a:r>
              <a:rPr lang="cs-CZ" b="1" dirty="0" smtClean="0"/>
              <a:t>dřeva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11.Přednáška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b="13977"/>
          <a:stretch/>
        </p:blipFill>
        <p:spPr>
          <a:xfrm>
            <a:off x="0" y="1583806"/>
            <a:ext cx="9144000" cy="4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</a:t>
            </a:r>
            <a:r>
              <a:rPr lang="cs-CZ" dirty="0" err="1" smtClean="0"/>
              <a:t>Harvestor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H</a:t>
            </a:r>
            <a:r>
              <a:rPr lang="cs-CZ" b="1" dirty="0" err="1"/>
              <a:t>arvestor</a:t>
            </a:r>
            <a:r>
              <a:rPr lang="cs-CZ" dirty="0"/>
              <a:t> je </a:t>
            </a:r>
            <a:r>
              <a:rPr lang="cs-CZ" dirty="0" err="1"/>
              <a:t>víceoperační</a:t>
            </a:r>
            <a:r>
              <a:rPr lang="cs-CZ" dirty="0"/>
              <a:t> stroj, který při těžbě kácí, odvětvuje, rozřezává, měří, přemisťuje a ukládá výřezy v jednom </a:t>
            </a:r>
            <a:r>
              <a:rPr lang="cs-CZ" dirty="0" smtClean="0"/>
              <a:t>cyklu. Celý </a:t>
            </a:r>
            <a:r>
              <a:rPr lang="cs-CZ" dirty="0"/>
              <a:t>cyklus je plně mechanizovaný a částečně automatizovaný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026" name="Picture 2" descr="C:\Users\Pája\Downloads\ponsse-scorpion-20_refere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37597" r="5177" b="11313"/>
          <a:stretch/>
        </p:blipFill>
        <p:spPr bwMode="auto">
          <a:xfrm>
            <a:off x="284163" y="3144985"/>
            <a:ext cx="8374928" cy="31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40399" y="6344699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19604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</a:t>
            </a:r>
            <a:r>
              <a:rPr lang="cs-CZ" dirty="0" err="1" smtClean="0"/>
              <a:t>Harvestor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Harvestory</a:t>
            </a:r>
            <a:r>
              <a:rPr lang="cs-CZ" dirty="0"/>
              <a:t> jsou montovány na terénních </a:t>
            </a:r>
            <a:r>
              <a:rPr lang="cs-CZ" dirty="0" smtClean="0"/>
              <a:t>podvozcích (</a:t>
            </a:r>
            <a:r>
              <a:rPr lang="cs-CZ" dirty="0"/>
              <a:t>kolový, pásový, </a:t>
            </a:r>
            <a:r>
              <a:rPr lang="cs-CZ" dirty="0" smtClean="0"/>
              <a:t>kombinovaný).</a:t>
            </a:r>
          </a:p>
          <a:p>
            <a:pPr marL="0" indent="0">
              <a:buNone/>
            </a:pPr>
            <a:r>
              <a:rPr lang="cs-CZ" dirty="0" smtClean="0"/>
              <a:t>Pracovním nástrojem je </a:t>
            </a:r>
            <a:r>
              <a:rPr lang="cs-CZ" b="1" dirty="0"/>
              <a:t>kácecí </a:t>
            </a:r>
            <a:r>
              <a:rPr lang="cs-CZ" b="1" dirty="0" smtClean="0"/>
              <a:t>hlavice</a:t>
            </a:r>
            <a:endParaRPr lang="cs-CZ" b="1" dirty="0"/>
          </a:p>
          <a:p>
            <a:pPr lvl="1"/>
            <a:r>
              <a:rPr lang="cs-CZ" b="1" dirty="0" smtClean="0"/>
              <a:t>Dvouválcová</a:t>
            </a:r>
          </a:p>
          <a:p>
            <a:pPr lvl="2">
              <a:buFontTx/>
              <a:buChar char="-"/>
            </a:pPr>
            <a:r>
              <a:rPr lang="cs-CZ" dirty="0" smtClean="0"/>
              <a:t>robustnější</a:t>
            </a:r>
          </a:p>
          <a:p>
            <a:pPr lvl="2">
              <a:buFontTx/>
              <a:buChar char="-"/>
            </a:pPr>
            <a:r>
              <a:rPr lang="cs-CZ" dirty="0" smtClean="0"/>
              <a:t>větší síla</a:t>
            </a:r>
          </a:p>
          <a:p>
            <a:pPr lvl="2">
              <a:buFontTx/>
              <a:buChar char="-"/>
            </a:pPr>
            <a:r>
              <a:rPr lang="cs-CZ" dirty="0" smtClean="0"/>
              <a:t>rovné kmeny</a:t>
            </a:r>
          </a:p>
          <a:p>
            <a:pPr lvl="1"/>
            <a:r>
              <a:rPr lang="cs-CZ" b="1" dirty="0" smtClean="0"/>
              <a:t>Čtyřválcová</a:t>
            </a:r>
          </a:p>
          <a:p>
            <a:pPr lvl="2">
              <a:buFontTx/>
              <a:buChar char="-"/>
            </a:pPr>
            <a:r>
              <a:rPr lang="cs-CZ" dirty="0" smtClean="0"/>
              <a:t>kompaktnější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 smtClean="0"/>
              <a:t>i křivé kmeny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3379956" y="3075704"/>
            <a:ext cx="5182155" cy="31950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8511" y="6276459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271466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Těžebně dopravní </a:t>
            </a:r>
            <a:r>
              <a:rPr lang="cs-CZ" dirty="0" smtClean="0"/>
              <a:t>stroje - </a:t>
            </a:r>
            <a:r>
              <a:rPr lang="cs-CZ" dirty="0" err="1" smtClean="0"/>
              <a:t>Harvestor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+ šetrná práce s ohledem na okolní porost a </a:t>
            </a:r>
            <a:r>
              <a:rPr lang="pl-PL" dirty="0" smtClean="0"/>
              <a:t>půdu</a:t>
            </a:r>
          </a:p>
          <a:p>
            <a:r>
              <a:rPr lang="sv-SE" dirty="0"/>
              <a:t>+ vysoká produktivita práce (až 1 strom/min)</a:t>
            </a:r>
          </a:p>
          <a:p>
            <a:r>
              <a:rPr lang="cs-CZ" dirty="0"/>
              <a:t>+ poměrně nízké náklady na vyrobený sortiment</a:t>
            </a:r>
          </a:p>
          <a:p>
            <a:r>
              <a:rPr lang="cs-CZ" dirty="0"/>
              <a:t>+ menší úrazovost než u ostatních strojů</a:t>
            </a:r>
          </a:p>
          <a:p>
            <a:endParaRPr lang="pl-PL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Zápory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− vysoké pořizovací </a:t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/>
              <a:t>12 - 15 mil. </a:t>
            </a:r>
            <a:r>
              <a:rPr lang="cs-CZ" dirty="0" err="1"/>
              <a:t>kč</a:t>
            </a:r>
            <a:r>
              <a:rPr lang="cs-CZ" dirty="0"/>
              <a:t>) a provozní náklady</a:t>
            </a:r>
          </a:p>
          <a:p>
            <a:r>
              <a:rPr lang="cs-CZ" dirty="0"/>
              <a:t>− nutná dokonalá organizace práce</a:t>
            </a:r>
          </a:p>
          <a:p>
            <a:r>
              <a:rPr lang="cs-CZ" dirty="0"/>
              <a:t>− nutnost nasazení na větších lesních plochách</a:t>
            </a:r>
          </a:p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stroje</a:t>
            </a:r>
            <a:br>
              <a:rPr lang="cs-CZ" dirty="0" smtClean="0"/>
            </a:br>
            <a:r>
              <a:rPr lang="cs-CZ" dirty="0" smtClean="0"/>
              <a:t>Vyvážecí traktory a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Jsou to stroje určené </a:t>
            </a:r>
            <a:r>
              <a:rPr lang="cs-CZ" dirty="0"/>
              <a:t>pro nakládání, převoz a skládání dřeva. Pracovním nástrojem je hydraulický jeřáb s </a:t>
            </a:r>
            <a:r>
              <a:rPr lang="cs-CZ" dirty="0" smtClean="0"/>
              <a:t>drapákem.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8" name="Picture 2" descr="C:\Users\Pája\Downloads\obr4b-ponsse.co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b="6477"/>
          <a:stretch/>
        </p:blipFill>
        <p:spPr bwMode="auto">
          <a:xfrm>
            <a:off x="1009935" y="2922909"/>
            <a:ext cx="6960358" cy="35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16690" y="6438726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38298" y="2474893"/>
            <a:ext cx="424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Vyvážecí traktor (</a:t>
            </a:r>
            <a:r>
              <a:rPr lang="cs-CZ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forwarder</a:t>
            </a:r>
            <a:r>
              <a:rPr 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193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stroje</a:t>
            </a:r>
            <a:br>
              <a:rPr lang="cs-CZ" dirty="0" smtClean="0"/>
            </a:br>
            <a:r>
              <a:rPr lang="cs-CZ" dirty="0" smtClean="0"/>
              <a:t>Vyvážecí traktory a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Vyvážecí souprava </a:t>
            </a:r>
            <a:r>
              <a:rPr lang="cs-CZ" dirty="0"/>
              <a:t>je tvořena dočasným spojením traktoru </a:t>
            </a:r>
            <a:r>
              <a:rPr lang="cs-CZ" dirty="0" smtClean="0"/>
              <a:t>nebo</a:t>
            </a:r>
            <a:r>
              <a:rPr lang="cs-CZ" dirty="0"/>
              <a:t> tahače </a:t>
            </a:r>
            <a:r>
              <a:rPr lang="cs-CZ" dirty="0" smtClean="0"/>
              <a:t>a </a:t>
            </a:r>
            <a:r>
              <a:rPr lang="cs-CZ" dirty="0"/>
              <a:t>přívěsu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8" name="Picture 2" descr="C:\Users\Pája\Downloads\obr4e-tatr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3" b="4749"/>
          <a:stretch/>
        </p:blipFill>
        <p:spPr bwMode="auto">
          <a:xfrm>
            <a:off x="1066799" y="2397768"/>
            <a:ext cx="6691745" cy="393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13711" y="6357313"/>
            <a:ext cx="8435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www.tatra.cz</a:t>
            </a:r>
          </a:p>
        </p:txBody>
      </p:sp>
    </p:spTree>
    <p:extLst>
      <p:ext uri="{BB962C8B-B14F-4D97-AF65-F5344CB8AC3E}">
        <p14:creationId xmlns:p14="http://schemas.microsoft.com/office/powerpoint/2010/main" val="75643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stroje</a:t>
            </a:r>
            <a:br>
              <a:rPr lang="cs-CZ" dirty="0" smtClean="0"/>
            </a:br>
            <a:r>
              <a:rPr lang="cs-CZ" dirty="0" err="1" smtClean="0"/>
              <a:t>Harwardery</a:t>
            </a:r>
            <a:r>
              <a:rPr lang="cs-CZ" dirty="0" smtClean="0"/>
              <a:t> - </a:t>
            </a:r>
            <a:r>
              <a:rPr lang="cs-CZ" dirty="0" err="1" smtClean="0"/>
              <a:t>Forwestery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 stroje vykonávají obdobnou funkci jako </a:t>
            </a:r>
            <a:r>
              <a:rPr lang="cs-CZ" dirty="0" err="1" smtClean="0"/>
              <a:t>harvestor</a:t>
            </a:r>
            <a:r>
              <a:rPr lang="cs-CZ" dirty="0" smtClean="0"/>
              <a:t> a současně </a:t>
            </a:r>
            <a:r>
              <a:rPr lang="cs-CZ" dirty="0"/>
              <a:t>mohou pracovat i jako vyvážecí traktor.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2" name="Picture 2" descr="C:\Users\Pája\Downloads\obr4-entracon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b="7819"/>
          <a:stretch/>
        </p:blipFill>
        <p:spPr bwMode="auto">
          <a:xfrm>
            <a:off x="1591119" y="2422314"/>
            <a:ext cx="5821076" cy="39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03586" y="6315894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349247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stroje</a:t>
            </a:r>
            <a:br>
              <a:rPr lang="cs-CZ" dirty="0" smtClean="0"/>
            </a:br>
            <a:r>
              <a:rPr lang="cs-CZ" dirty="0" err="1" smtClean="0"/>
              <a:t>Harwardery</a:t>
            </a:r>
            <a:r>
              <a:rPr lang="cs-CZ" dirty="0" smtClean="0"/>
              <a:t> - </a:t>
            </a:r>
            <a:r>
              <a:rPr lang="cs-CZ" dirty="0" err="1" smtClean="0"/>
              <a:t>Forwestery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Disponují hydraulickým jeřábem s </a:t>
            </a:r>
            <a:r>
              <a:rPr lang="cs-CZ" dirty="0" err="1"/>
              <a:t>harvestorovou</a:t>
            </a:r>
            <a:r>
              <a:rPr lang="cs-CZ" dirty="0"/>
              <a:t> </a:t>
            </a:r>
            <a:r>
              <a:rPr lang="cs-CZ" dirty="0" err="1"/>
              <a:t>hlavící</a:t>
            </a:r>
            <a:r>
              <a:rPr lang="cs-CZ" dirty="0"/>
              <a:t> se speciálními rameny drapáku. Díky tomu je umožněno nakládání dřeva na ložnou plochu, která je součástí </a:t>
            </a:r>
            <a:r>
              <a:rPr lang="cs-CZ" dirty="0" smtClean="0"/>
              <a:t>stroje.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146" name="Picture 2" descr="C:\Users\Pája\Downloads\obr4-fordaq.co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4" b="14594"/>
          <a:stretch/>
        </p:blipFill>
        <p:spPr bwMode="auto">
          <a:xfrm>
            <a:off x="753136" y="2805806"/>
            <a:ext cx="7545741" cy="35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90268" y="6395467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33417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Procesory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Traktorový procesor je určen k odvětvování a krácení probírkového materiálu (stromů) na určené sortimenty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170" name="Picture 2" descr="C:\Users\Pája\Downloads\obr4-hypro.s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15152"/>
          <a:stretch/>
        </p:blipFill>
        <p:spPr bwMode="auto">
          <a:xfrm>
            <a:off x="872839" y="2459495"/>
            <a:ext cx="7342910" cy="37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37141" y="6219236"/>
            <a:ext cx="8883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www.hypro.se</a:t>
            </a:r>
          </a:p>
        </p:txBody>
      </p:sp>
    </p:spTree>
    <p:extLst>
      <p:ext uri="{BB962C8B-B14F-4D97-AF65-F5344CB8AC3E}">
        <p14:creationId xmlns:p14="http://schemas.microsoft.com/office/powerpoint/2010/main" val="91875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Procesory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Součástí </a:t>
            </a:r>
            <a:r>
              <a:rPr lang="cs-CZ" dirty="0"/>
              <a:t>je měřící jednotka, která zajišťuje přesné měření délky.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3" name="Picture 3" descr="C:\Users\Pája\Downloads\obr4-forestmeri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4061"/>
          <a:stretch/>
        </p:blipFill>
        <p:spPr bwMode="auto">
          <a:xfrm>
            <a:off x="1537880" y="2312304"/>
            <a:ext cx="5999018" cy="40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28289" y="6344699"/>
            <a:ext cx="10326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www.forestmeri.cz</a:t>
            </a:r>
          </a:p>
        </p:txBody>
      </p:sp>
    </p:spTree>
    <p:extLst>
      <p:ext uri="{BB962C8B-B14F-4D97-AF65-F5344CB8AC3E}">
        <p14:creationId xmlns:p14="http://schemas.microsoft.com/office/powerpoint/2010/main" val="216567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BOZP = </a:t>
            </a:r>
            <a:r>
              <a:rPr lang="cs-CZ" b="1" dirty="0" smtClean="0"/>
              <a:t>bezpečnost a ochrana zdraví při práci</a:t>
            </a:r>
          </a:p>
          <a:p>
            <a:r>
              <a:rPr lang="cs-CZ" dirty="0" smtClean="0"/>
              <a:t>před </a:t>
            </a:r>
            <a:r>
              <a:rPr lang="cs-CZ" dirty="0"/>
              <a:t>použitím stroje musí být obsluha seznámena </a:t>
            </a:r>
            <a:r>
              <a:rPr lang="cs-CZ" dirty="0" smtClean="0"/>
              <a:t>s podmínkami</a:t>
            </a:r>
            <a:r>
              <a:rPr lang="cs-CZ" dirty="0"/>
              <a:t>, které by mohly mít vliv na bezpečnost </a:t>
            </a:r>
            <a:r>
              <a:rPr lang="cs-CZ" dirty="0" smtClean="0"/>
              <a:t>práce</a:t>
            </a:r>
          </a:p>
          <a:p>
            <a:pPr marL="0" indent="0">
              <a:buNone/>
            </a:pPr>
            <a:r>
              <a:rPr lang="cs-CZ" b="1" dirty="0"/>
              <a:t>Jedná se zejména o:</a:t>
            </a:r>
          </a:p>
          <a:p>
            <a:pPr lvl="1"/>
            <a:r>
              <a:rPr lang="cs-CZ" dirty="0"/>
              <a:t>únosnost půdy a všech dalších </a:t>
            </a:r>
            <a:r>
              <a:rPr lang="cs-CZ" dirty="0" smtClean="0"/>
              <a:t>míst</a:t>
            </a:r>
            <a:r>
              <a:rPr lang="cs-CZ" dirty="0"/>
              <a:t>, přes které se bude stroj </a:t>
            </a:r>
            <a:r>
              <a:rPr lang="cs-CZ" dirty="0" smtClean="0"/>
              <a:t>pohybovat</a:t>
            </a:r>
            <a:endParaRPr lang="cs-CZ" dirty="0"/>
          </a:p>
          <a:p>
            <a:pPr lvl="1"/>
            <a:r>
              <a:rPr lang="cs-CZ" dirty="0"/>
              <a:t>sklony pojezdové roviny</a:t>
            </a:r>
          </a:p>
          <a:p>
            <a:pPr lvl="1"/>
            <a:r>
              <a:rPr lang="cs-CZ" dirty="0"/>
              <a:t>uložení podzemních vedení inženýrských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sítí</a:t>
            </a:r>
            <a:r>
              <a:rPr lang="cs-CZ" dirty="0"/>
              <a:t>, případně jiných podzemních překážek</a:t>
            </a:r>
          </a:p>
          <a:p>
            <a:pPr lvl="1"/>
            <a:r>
              <a:rPr lang="cs-CZ" dirty="0"/>
              <a:t>umístění nadzemních vedení a překážek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290493" y="5918200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800" dirty="0" smtClean="0"/>
              <a:t>www.rozhledyav.blogspot.com</a:t>
            </a:r>
            <a:endParaRPr lang="cs-CZ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7" name="Picture 3" descr="C:\Users\Pája\Downloads\www\rozhledyav.blogspot.co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82" y="4140200"/>
            <a:ext cx="2303318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těžbu a zpracování dřeva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výrobě stavebních materiálů a dílců pro výstavbu se stále více používá dřevo a dřevní </a:t>
            </a:r>
            <a:r>
              <a:rPr lang="cs-CZ" dirty="0" smtClean="0"/>
              <a:t>hmota</a:t>
            </a:r>
          </a:p>
          <a:p>
            <a:r>
              <a:rPr lang="pl-PL" dirty="0"/>
              <a:t>d</a:t>
            </a:r>
            <a:r>
              <a:rPr lang="pl-PL" dirty="0" smtClean="0"/>
              <a:t>řevo </a:t>
            </a:r>
            <a:r>
              <a:rPr lang="pl-PL" dirty="0"/>
              <a:t>je jedním z obnovitelných zdrojů energie a </a:t>
            </a:r>
            <a:r>
              <a:rPr lang="pl-PL" dirty="0" smtClean="0"/>
              <a:t>materiálu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současnosti se </a:t>
            </a:r>
            <a:r>
              <a:rPr lang="cs-CZ" dirty="0" smtClean="0"/>
              <a:t>pro těžbu a zpracování dřeva </a:t>
            </a:r>
            <a:r>
              <a:rPr lang="cs-CZ" dirty="0"/>
              <a:t>stále více používají </a:t>
            </a:r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9" b="6666"/>
          <a:stretch/>
        </p:blipFill>
        <p:spPr>
          <a:xfrm>
            <a:off x="762000" y="4080681"/>
            <a:ext cx="7620000" cy="23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ája\Downloads\www\obr5-dozer-cat.co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43" y="4512380"/>
            <a:ext cx="3512422" cy="22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BOZP - Stroje </a:t>
            </a:r>
            <a:r>
              <a:rPr lang="cs-CZ" dirty="0" smtClean="0"/>
              <a:t>pro zemní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zdálenost </a:t>
            </a:r>
            <a:r>
              <a:rPr lang="cs-CZ" dirty="0"/>
              <a:t>stroje od okraje svahu musí být stanovena tak, aby nedošlo ke zřícení </a:t>
            </a:r>
            <a:r>
              <a:rPr lang="cs-CZ" dirty="0" smtClean="0"/>
              <a:t>stroje</a:t>
            </a:r>
            <a:endParaRPr lang="cs-CZ" dirty="0"/>
          </a:p>
          <a:p>
            <a:r>
              <a:rPr lang="cs-CZ" dirty="0" smtClean="0"/>
              <a:t>při </a:t>
            </a:r>
            <a:r>
              <a:rPr lang="cs-CZ" dirty="0"/>
              <a:t>jízdě ze svahu nebo práci v něm používá obsluha bezpečnou techniku jízdy, aby nedošlo ke ztrátě stability stroje a </a:t>
            </a:r>
            <a:r>
              <a:rPr lang="cs-CZ" dirty="0" smtClean="0"/>
              <a:t>jeho </a:t>
            </a:r>
            <a:r>
              <a:rPr lang="cs-CZ" dirty="0"/>
              <a:t>převrácení.</a:t>
            </a:r>
          </a:p>
          <a:p>
            <a:r>
              <a:rPr lang="cs-CZ" dirty="0"/>
              <a:t>p</a:t>
            </a:r>
            <a:r>
              <a:rPr lang="cs-CZ" dirty="0" smtClean="0"/>
              <a:t>okud </a:t>
            </a:r>
            <a:r>
              <a:rPr lang="cs-CZ" dirty="0"/>
              <a:t>je stroj naložen materiálem, je nutné, aby bylo pracovní zařízení ustaveno, případně zajištěno v přepravní </a:t>
            </a:r>
            <a:r>
              <a:rPr lang="cs-CZ" dirty="0" smtClean="0"/>
              <a:t>poloze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27706" y="6586713"/>
            <a:ext cx="9813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800" dirty="0" smtClean="0"/>
              <a:t>www.cat.com</a:t>
            </a:r>
            <a:endParaRPr lang="cs-CZ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0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www\obr5-skrejp-cat.co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64" y="4367393"/>
            <a:ext cx="4335135" cy="24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BOZP - Stroje </a:t>
            </a:r>
            <a:r>
              <a:rPr lang="cs-CZ" dirty="0" smtClean="0"/>
              <a:t>pro zemní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 smtClean="0"/>
              <a:t>obsluha </a:t>
            </a:r>
            <a:r>
              <a:rPr lang="cs-CZ" dirty="0"/>
              <a:t>nesmí opustit své místo, aniž by spustila pracovní zařízení na zem </a:t>
            </a:r>
            <a:r>
              <a:rPr lang="cs-CZ" dirty="0" smtClean="0"/>
              <a:t>nebo ho umístila do předepsané polohy</a:t>
            </a:r>
          </a:p>
          <a:p>
            <a:r>
              <a:rPr lang="cs-CZ" dirty="0" smtClean="0"/>
              <a:t>stroje </a:t>
            </a:r>
            <a:r>
              <a:rPr lang="cs-CZ" dirty="0"/>
              <a:t>smí být čištěny pouze při vypnutém motoru a na bezpečném místě, kde nehrozí sesuv zeminy apod.</a:t>
            </a:r>
          </a:p>
          <a:p>
            <a:r>
              <a:rPr lang="cs-CZ" dirty="0" smtClean="0"/>
              <a:t>v </a:t>
            </a:r>
            <a:r>
              <a:rPr lang="cs-CZ" dirty="0"/>
              <a:t>případě použití skrejpru je nutné provést opatření k tomu, aby nedošlo k nárazu radlice do vyčnívajících </a:t>
            </a:r>
            <a:r>
              <a:rPr lang="cs-CZ" dirty="0" smtClean="0"/>
              <a:t>překážek </a:t>
            </a:r>
            <a:r>
              <a:rPr lang="cs-CZ" dirty="0"/>
              <a:t>(např. </a:t>
            </a:r>
            <a:r>
              <a:rPr lang="cs-CZ" dirty="0" smtClean="0"/>
              <a:t>kameny)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800037" y="6648678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253268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ája\Downloads\www\obr6-spad-dvsalg.dk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1" y="3981221"/>
            <a:ext cx="2516999" cy="28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BOZP - 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řed </a:t>
            </a:r>
            <a:r>
              <a:rPr lang="cs-CZ" dirty="0"/>
              <a:t>uvedením míchačky do provozu musí dojít k řádnému ustavení stroje a zajištění v horizontální </a:t>
            </a:r>
            <a:r>
              <a:rPr lang="cs-CZ" dirty="0" smtClean="0"/>
              <a:t>poloze</a:t>
            </a:r>
            <a:endParaRPr lang="cs-CZ" dirty="0"/>
          </a:p>
          <a:p>
            <a:r>
              <a:rPr lang="cs-CZ" dirty="0" smtClean="0"/>
              <a:t>k </a:t>
            </a:r>
            <a:r>
              <a:rPr lang="cs-CZ" dirty="0"/>
              <a:t>plnění míchačky smí docházet pouze, je-li míchačka v provozu a buben </a:t>
            </a:r>
            <a:r>
              <a:rPr lang="cs-CZ" dirty="0" smtClean="0"/>
              <a:t>rotuje</a:t>
            </a:r>
          </a:p>
          <a:p>
            <a:r>
              <a:rPr lang="cs-CZ" dirty="0" smtClean="0"/>
              <a:t>v </a:t>
            </a:r>
            <a:r>
              <a:rPr lang="cs-CZ" dirty="0"/>
              <a:t>případě ručního plnění nesmí docházet k zásahu lopaty do rotujícího </a:t>
            </a:r>
            <a:r>
              <a:rPr lang="cs-CZ" dirty="0" smtClean="0"/>
              <a:t>bubnu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381341" y="6617491"/>
            <a:ext cx="9188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www.dvsalg.dk</a:t>
            </a:r>
            <a:endParaRPr lang="cs-CZ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4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BOZP - Přeprava </a:t>
            </a:r>
            <a:r>
              <a:rPr lang="cs-CZ" dirty="0" smtClean="0"/>
              <a:t>betonových a jiných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 smtClean="0"/>
              <a:t>před jízdou </a:t>
            </a:r>
            <a:r>
              <a:rPr lang="cs-CZ" dirty="0"/>
              <a:t>je nutné zajistit výsypné zařízení v přepravní poloze v souladu s návodem k </a:t>
            </a:r>
            <a:r>
              <a:rPr lang="cs-CZ" dirty="0" smtClean="0"/>
              <a:t>používání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přejímce a při ukládání betonové směsi musí být vozidlo na přehledném a dostatečně únosném místě a nesmí se zde vyskytovat překážky, které by mohly bránit </a:t>
            </a:r>
            <a:r>
              <a:rPr lang="cs-CZ" dirty="0" smtClean="0"/>
              <a:t>manipulaci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84173" y="6551332"/>
            <a:ext cx="8579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www.zapa.cz</a:t>
            </a:r>
            <a:endParaRPr lang="cs-CZ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 descr="C:\Users\Pája\Downloads\www\obr6a-mix-zap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778604"/>
            <a:ext cx="4165600" cy="27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7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BOZP - Čerpadla </a:t>
            </a:r>
            <a:r>
              <a:rPr lang="cs-CZ" dirty="0" smtClean="0"/>
              <a:t>směsí a strojní omítačky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yústění </a:t>
            </a:r>
            <a:r>
              <a:rPr lang="cs-CZ" dirty="0"/>
              <a:t>potrubí na čerpání směsi musí být dostatečně zajištěno, aby byla minimalizována možnost zranění následkem pohybu způsobeného dynamickými účinky dopravované </a:t>
            </a:r>
            <a:r>
              <a:rPr lang="cs-CZ" dirty="0" smtClean="0"/>
              <a:t>směsi</a:t>
            </a:r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usí </a:t>
            </a:r>
            <a:r>
              <a:rPr lang="cs-CZ" dirty="0"/>
              <a:t>být zajištěna dostatečná komunikace mezi obsluhou čerpadla a obsluhou provádějící nanášení </a:t>
            </a:r>
            <a:r>
              <a:rPr lang="cs-CZ" dirty="0" smtClean="0"/>
              <a:t>malty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38977" y="6540956"/>
            <a:ext cx="10134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www.kcppump.eu</a:t>
            </a:r>
            <a:endParaRPr lang="cs-CZ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6" name="Picture 2" descr="C:\Users\Pája\Downloads\www\obr6b-pump-kcppump.eu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84127"/>
            <a:ext cx="3718696" cy="24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7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BOZP - Čerpadla </a:t>
            </a:r>
            <a:r>
              <a:rPr lang="cs-CZ" dirty="0" smtClean="0"/>
              <a:t>směsí a strojní omítačky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 smtClean="0"/>
              <a:t>tlakové </a:t>
            </a:r>
            <a:r>
              <a:rPr lang="cs-CZ" dirty="0"/>
              <a:t>stroje je možné čistit či rozebírat pouze v případě, že nejsou pod </a:t>
            </a:r>
            <a:r>
              <a:rPr lang="cs-CZ" dirty="0" smtClean="0"/>
              <a:t>tlakem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ení </a:t>
            </a:r>
            <a:r>
              <a:rPr lang="cs-CZ" dirty="0"/>
              <a:t>dovoleno přehýbat hadice, manipulovat se spojkami a ručně přemisťovat hadice a </a:t>
            </a:r>
            <a:r>
              <a:rPr lang="cs-CZ" dirty="0" smtClean="0"/>
              <a:t>potrubí</a:t>
            </a:r>
          </a:p>
          <a:p>
            <a:r>
              <a:rPr lang="cs-CZ" dirty="0" smtClean="0"/>
              <a:t>obslužné </a:t>
            </a:r>
            <a:r>
              <a:rPr lang="cs-CZ" dirty="0"/>
              <a:t>místo pojízdného čerpadla musí být přehledné a v prostoru manipulace s potrubím se nesmí nacházet překážky, které by omezovaly manipulaci s </a:t>
            </a:r>
            <a:r>
              <a:rPr lang="cs-CZ" dirty="0" smtClean="0"/>
              <a:t>výložníkem</a:t>
            </a:r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anipulace </a:t>
            </a:r>
            <a:r>
              <a:rPr lang="cs-CZ" dirty="0"/>
              <a:t>s rozvinutým výložníkem smí probíhat až po zajištění stability </a:t>
            </a:r>
            <a:r>
              <a:rPr lang="cs-CZ" dirty="0" smtClean="0"/>
              <a:t>autočerpadla (v </a:t>
            </a:r>
            <a:r>
              <a:rPr lang="cs-CZ" dirty="0"/>
              <a:t>případě přemisťování autočerpadla musí být výložník složen v přepravní </a:t>
            </a:r>
            <a:r>
              <a:rPr lang="cs-CZ" dirty="0" smtClean="0"/>
              <a:t>poloze)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BOZP - Vibrátory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élka </a:t>
            </a:r>
            <a:r>
              <a:rPr lang="cs-CZ" dirty="0"/>
              <a:t>pohyblivého přívodu mezi napájecí jednotkou a vibrátorem a také mezi napájecí jednotkou a motorovou jednotkou musí být nejméně 10 </a:t>
            </a:r>
            <a:r>
              <a:rPr lang="cs-CZ" dirty="0" smtClean="0"/>
              <a:t>metrů</a:t>
            </a:r>
            <a:endParaRPr lang="cs-CZ" dirty="0"/>
          </a:p>
          <a:p>
            <a:r>
              <a:rPr lang="cs-CZ" dirty="0" smtClean="0"/>
              <a:t>ponoření </a:t>
            </a:r>
            <a:r>
              <a:rPr lang="cs-CZ" dirty="0"/>
              <a:t>a vytažení hlavice ponorného vibrátoru při zhutňování betonu se smí provádět pouze za provozu </a:t>
            </a:r>
            <a:r>
              <a:rPr lang="cs-CZ" dirty="0" smtClean="0"/>
              <a:t>vibrátoru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57541" y="6528256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www.mamtechnika.cz</a:t>
            </a:r>
            <a:endParaRPr lang="cs-CZ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170" name="Picture 2" descr="C:\Users\Pája\Downloads\www\obr6b-www.mamtechnik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14" y="3817433"/>
            <a:ext cx="4607740" cy="27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Společná ustanovení o zabezpečení strojů při přerušení a ukončení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1"/>
            <a:ext cx="8574087" cy="5042468"/>
          </a:xfrm>
        </p:spPr>
        <p:txBody>
          <a:bodyPr>
            <a:normAutofit/>
          </a:bodyPr>
          <a:lstStyle/>
          <a:p>
            <a:r>
              <a:rPr lang="cs-CZ" dirty="0" smtClean="0"/>
              <a:t>závady </a:t>
            </a:r>
            <a:r>
              <a:rPr lang="cs-CZ" dirty="0"/>
              <a:t>a provozní odchylky stroje musí být pravidelně zaznamenávány a musí s nimi být seznámena i střídající se obsluha </a:t>
            </a:r>
            <a:r>
              <a:rPr lang="cs-CZ" dirty="0" smtClean="0"/>
              <a:t>stroje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troj a pracovní zařízení stroje musí </a:t>
            </a:r>
            <a:r>
              <a:rPr lang="cs-CZ" dirty="0"/>
              <a:t>být </a:t>
            </a:r>
            <a:r>
              <a:rPr lang="cs-CZ" dirty="0" smtClean="0"/>
              <a:t>zajištěno </a:t>
            </a:r>
            <a:r>
              <a:rPr lang="cs-CZ" dirty="0"/>
              <a:t>proti samovolnému </a:t>
            </a:r>
            <a:r>
              <a:rPr lang="cs-CZ" dirty="0" smtClean="0"/>
              <a:t>pohybu</a:t>
            </a:r>
          </a:p>
          <a:p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nutné provést opatření, která zabrání samovolnému spuštění stroje a jeho neoprávněnému užití jinou fyzickou </a:t>
            </a:r>
            <a:r>
              <a:rPr lang="cs-CZ" dirty="0" smtClean="0"/>
              <a:t>osobou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ukončení práce musí být stroj odstaven tak, aby nezasahoval do </a:t>
            </a:r>
            <a:r>
              <a:rPr lang="cs-CZ" dirty="0" smtClean="0"/>
              <a:t>komunikace a </a:t>
            </a:r>
            <a:r>
              <a:rPr lang="cs-CZ" dirty="0"/>
              <a:t>nebyla ohrožena stabilita </a:t>
            </a:r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Přeprava 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stroje </a:t>
            </a:r>
            <a:r>
              <a:rPr lang="cs-CZ" dirty="0"/>
              <a:t>musí být zajištěny proti posunutí, aby nemohlo dojít ke zřícení z dopravního </a:t>
            </a:r>
            <a:r>
              <a:rPr lang="cs-CZ" dirty="0" smtClean="0"/>
              <a:t>prostředku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nakládání musí být dopravní prostředek zajištěn proti pohybu a musí stát na dostatečně pevné </a:t>
            </a:r>
            <a:r>
              <a:rPr lang="cs-CZ" dirty="0" smtClean="0"/>
              <a:t>ploše</a:t>
            </a:r>
          </a:p>
          <a:p>
            <a:r>
              <a:rPr lang="cs-CZ" dirty="0" smtClean="0"/>
              <a:t>všechny fyzické osoby se musí nacházet v dostatečné vzdálenosti, aby nemohlo dojít k jejich zranění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1266" name="Picture 2" descr="C:\Users\Pája\Downloads\www\kopulety.cz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9" b="22593"/>
          <a:stretch/>
        </p:blipFill>
        <p:spPr bwMode="auto">
          <a:xfrm>
            <a:off x="1346200" y="4350369"/>
            <a:ext cx="6413500" cy="20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73774" y="6420534"/>
            <a:ext cx="9781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www.kopulety.cz</a:t>
            </a:r>
            <a:endParaRPr lang="cs-CZ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8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vlády 378/2001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Tímto nařízením vlády se stanoví bližší požadavky na bezpečný provoz a používání strojů, technických zařízení, přístrojů a nářadí. Jedná se o jeden ze základních dokumentů týkajících se této problematiky.</a:t>
            </a:r>
          </a:p>
          <a:p>
            <a:pPr marL="0" indent="0">
              <a:buNone/>
            </a:pPr>
            <a:r>
              <a:rPr lang="cs-CZ" b="1" dirty="0"/>
              <a:t>Toto nařízení vlády se zabývá:</a:t>
            </a:r>
          </a:p>
          <a:p>
            <a:r>
              <a:rPr lang="cs-CZ" dirty="0"/>
              <a:t>používáním strojních zařízení – spouštění, zastavování, doprava, opravy, seřizování, manipulace, úpravy, údržba a čištění po celou dobu provozu</a:t>
            </a:r>
          </a:p>
          <a:p>
            <a:r>
              <a:rPr lang="cs-CZ" dirty="0"/>
              <a:t>nebezpečným prostorem uvnitř nebo vně zařízení</a:t>
            </a:r>
          </a:p>
          <a:p>
            <a:r>
              <a:rPr lang="cs-CZ" dirty="0"/>
              <a:t>ochranným </a:t>
            </a:r>
            <a:r>
              <a:rPr lang="cs-CZ" dirty="0" smtClean="0"/>
              <a:t>zařízením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a zařízení pro těžbu a zpracování dřeva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Dělíme je na:</a:t>
            </a:r>
          </a:p>
          <a:p>
            <a:r>
              <a:rPr lang="cs-CZ" dirty="0"/>
              <a:t>těžebně dopravní stroje</a:t>
            </a:r>
          </a:p>
          <a:p>
            <a:r>
              <a:rPr lang="cs-CZ" dirty="0"/>
              <a:t>stroje a zařízení pro manipulaci a základní třídění dřeva</a:t>
            </a:r>
          </a:p>
          <a:p>
            <a:r>
              <a:rPr lang="cs-CZ" dirty="0"/>
              <a:t>stroje na zpracování dřeva</a:t>
            </a:r>
          </a:p>
          <a:p>
            <a:r>
              <a:rPr lang="cs-CZ" dirty="0"/>
              <a:t>stroje a zařízení pro výrobu ze dřeva</a:t>
            </a:r>
          </a:p>
          <a:p>
            <a:r>
              <a:rPr lang="cs-CZ" dirty="0"/>
              <a:t>stroje pro využití dřevního odpadu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vlády 378/2001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obsluhou </a:t>
            </a:r>
            <a:r>
              <a:rPr lang="cs-CZ" dirty="0"/>
              <a:t>strojů</a:t>
            </a:r>
          </a:p>
          <a:p>
            <a:r>
              <a:rPr lang="cs-CZ" dirty="0"/>
              <a:t>průvodní dokumentací (návody výrobce)</a:t>
            </a:r>
          </a:p>
          <a:p>
            <a:r>
              <a:rPr lang="cs-CZ" dirty="0"/>
              <a:t>provozní dokumentací (revize, kontroly, apod.)</a:t>
            </a:r>
          </a:p>
          <a:p>
            <a:r>
              <a:rPr lang="cs-CZ" dirty="0"/>
              <a:t>minimálními požadavky na bezpečný provoz a používání strojů</a:t>
            </a:r>
          </a:p>
          <a:p>
            <a:r>
              <a:rPr lang="cs-CZ" dirty="0"/>
              <a:t>ochrannými zařízeními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2290" name="Picture 2" descr="C:\Users\Pája\Downloads\www\psychologikaprawnika.files.wordpress.co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835398"/>
            <a:ext cx="3721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09065" y="6566868"/>
            <a:ext cx="20553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www.psychologikaprawnika.files.wordpress.com</a:t>
            </a:r>
            <a:endParaRPr lang="cs-CZ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8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94578"/>
              </p:ext>
            </p:extLst>
          </p:nvPr>
        </p:nvGraphicFramePr>
        <p:xfrm>
          <a:off x="510236" y="495302"/>
          <a:ext cx="8074962" cy="5979828"/>
        </p:xfrm>
        <a:graphic>
          <a:graphicData uri="http://schemas.openxmlformats.org/drawingml/2006/table">
            <a:tbl>
              <a:tblPr/>
              <a:tblGrid>
                <a:gridCol w="1153566"/>
                <a:gridCol w="1153566"/>
                <a:gridCol w="1153566"/>
                <a:gridCol w="1153566"/>
                <a:gridCol w="1153566"/>
                <a:gridCol w="1153566"/>
                <a:gridCol w="1153566"/>
              </a:tblGrid>
              <a:tr h="5022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Druh činnosti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Zdroj rizika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Popis nebezpečí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Opatření ke snížení nebezpečí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Dílčí opatření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Porušený předpis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Za provedení odpovídá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  <a:tr h="10672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Stroje pro zemní práce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200" dirty="0" smtClean="0">
                          <a:effectLst/>
                        </a:rPr>
                        <a:t>Stroj </a:t>
                      </a:r>
                      <a:r>
                        <a:rPr lang="cs-CZ" sz="1200" dirty="0">
                          <a:effectLst/>
                        </a:rPr>
                        <a:t>- </a:t>
                      </a:r>
                      <a:r>
                        <a:rPr lang="cs-CZ" sz="1200" dirty="0" smtClean="0">
                          <a:effectLst/>
                        </a:rPr>
                        <a:t>dozer</a:t>
                      </a:r>
                      <a:endParaRPr lang="cs-CZ" sz="1200" dirty="0">
                        <a:effectLst/>
                      </a:endParaRP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Převrácení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dodržovat dostatečné vzdálenosti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>
                          <a:effectLst/>
                        </a:rPr>
                        <a:t>od okrajů svahů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proškolení obsluhy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>
                          <a:effectLst/>
                        </a:rPr>
                        <a:t>NV 591/2006 sb., příloze č.2, bod II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72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Hlučnost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udržovat v dobrém technickém stavu, používat chráničky sluchu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pravidelné kontroly technického stavu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>
                          <a:effectLst/>
                        </a:rPr>
                        <a:t>NV 591/2006 sb., příloze č.2, bod II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7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Přejetí a sražení osob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>
                          <a:effectLst/>
                        </a:rPr>
                        <a:t>zákaz pohybu osob před drahou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II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7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Pád řidiče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>
                          <a:effectLst/>
                        </a:rPr>
                        <a:t>zákaz vystupování z rozjetého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proškolení obsluhy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II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35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Samovolné rozjetí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po práci zkontrolovat řádné zabrzdění stroje a v jeho okolí nenechávat ležet žádné nebezpečné předměty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proškolení obsluhy stroje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XIV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strojník</a:t>
                      </a:r>
                    </a:p>
                  </a:txBody>
                  <a:tcPr marL="10248" marR="10248" marT="10248" marB="1024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606800" y="125970"/>
            <a:ext cx="218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Vzorová tabulka rizik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33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3606800" y="125970"/>
            <a:ext cx="218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Vzorová tabulka rizik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62847"/>
              </p:ext>
            </p:extLst>
          </p:nvPr>
        </p:nvGraphicFramePr>
        <p:xfrm>
          <a:off x="508000" y="495304"/>
          <a:ext cx="8089900" cy="5727696"/>
        </p:xfrm>
        <a:graphic>
          <a:graphicData uri="http://schemas.openxmlformats.org/drawingml/2006/table">
            <a:tbl>
              <a:tblPr/>
              <a:tblGrid>
                <a:gridCol w="1150723"/>
                <a:gridCol w="1150723"/>
                <a:gridCol w="1150723"/>
                <a:gridCol w="1150723"/>
                <a:gridCol w="1150723"/>
                <a:gridCol w="1150723"/>
                <a:gridCol w="1185562"/>
              </a:tblGrid>
              <a:tr h="495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Druh činnosti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Zdroj rizika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Popis nebezpečí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Opatření ke snížení nebezpečí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Dílčí opatření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Porušený předpis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Za provedení odpovídá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  <a:tr h="11226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Stroje pro zemní práce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dirty="0" smtClean="0">
                          <a:effectLst/>
                        </a:rPr>
                        <a:t>Stroj </a:t>
                      </a:r>
                      <a:r>
                        <a:rPr lang="cs-CZ" sz="1200" dirty="0">
                          <a:effectLst/>
                        </a:rPr>
                        <a:t>- válec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Převrácení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dodržovat dostatečné vzdálenosti od okrajů svahů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>
                          <a:effectLst/>
                        </a:rPr>
                        <a:t>NV 591/2006 sb., příloze č.2, bod II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8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Přejetí a sražení osob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dirty="0">
                          <a:effectLst/>
                        </a:rPr>
                        <a:t>zákaz pohybu osob před drahou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II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Pád řidiče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dirty="0">
                          <a:effectLst/>
                        </a:rPr>
                        <a:t>zákaz vystupování z rozjetého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II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Samovolné rozjetí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po práci zkontrolovat řádné zabrzdění stroje a v jeho okolí nenechávat ležet žádné nebezpečné předměty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sb., příloze č.2, bod XIV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3606800" y="125970"/>
            <a:ext cx="218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Vzorová tabulka rizik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9053"/>
              </p:ext>
            </p:extLst>
          </p:nvPr>
        </p:nvGraphicFramePr>
        <p:xfrm>
          <a:off x="508000" y="495304"/>
          <a:ext cx="8064500" cy="5114775"/>
        </p:xfrm>
        <a:graphic>
          <a:graphicData uri="http://schemas.openxmlformats.org/drawingml/2006/table">
            <a:tbl>
              <a:tblPr/>
              <a:tblGrid>
                <a:gridCol w="1115783"/>
                <a:gridCol w="1179286"/>
                <a:gridCol w="1179286"/>
                <a:gridCol w="1179286"/>
                <a:gridCol w="1179286"/>
                <a:gridCol w="1179286"/>
                <a:gridCol w="1052287"/>
              </a:tblGrid>
              <a:tr h="495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Druh činnosti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Zdroj rizika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Popis nebezpečí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Opatření ke snížení nebezpečí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Dílčí opatření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Porušený předpis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Za provedení odpovídá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  <a:tr h="16194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Stroje pro zemní práce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Stroje - pásové rypadlo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Sesunutí a pád stroje ze svahu nebo do výkopu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nezatěžovat hranu výkopu, při manipulaci s hloubkovou lopatou se nepodkopávat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II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0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Převrácení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postavení na rovném terénu, používání podpěr při práci, dodržování dovolených sklonů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>
                          <a:effectLst/>
                        </a:rPr>
                        <a:t>NV 591/2006 sb., příloze č.2, bod II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0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>
                          <a:effectLst/>
                        </a:rPr>
                        <a:t>Přejetí a sražení osob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zákaz pohybu osob před dráhou stroje, uvedení stroje do provozu zvukovým signálem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proškolení obsluhy stroje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dirty="0">
                          <a:effectLst/>
                        </a:rPr>
                        <a:t>NV 591/2006 </a:t>
                      </a:r>
                      <a:r>
                        <a:rPr lang="nl-NL" sz="1200" dirty="0" err="1">
                          <a:effectLst/>
                        </a:rPr>
                        <a:t>sb</a:t>
                      </a:r>
                      <a:r>
                        <a:rPr lang="nl-NL" sz="1200" dirty="0">
                          <a:effectLst/>
                        </a:rPr>
                        <a:t>., </a:t>
                      </a:r>
                      <a:r>
                        <a:rPr lang="nl-NL" sz="1200" dirty="0" err="1">
                          <a:effectLst/>
                        </a:rPr>
                        <a:t>příloze</a:t>
                      </a:r>
                      <a:r>
                        <a:rPr lang="nl-NL" sz="1200" dirty="0">
                          <a:effectLst/>
                        </a:rPr>
                        <a:t> č.2, bod II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dirty="0">
                          <a:effectLst/>
                        </a:rPr>
                        <a:t>strojník</a:t>
                      </a:r>
                    </a:p>
                  </a:txBody>
                  <a:tcPr marL="8582" marR="8582" marT="8582" marB="85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8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65" y="3325086"/>
            <a:ext cx="6159663" cy="31950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dělení:</a:t>
            </a:r>
          </a:p>
          <a:p>
            <a:r>
              <a:rPr lang="cs-CZ" b="1" dirty="0" err="1" smtClean="0"/>
              <a:t>Jednooperační</a:t>
            </a:r>
            <a:r>
              <a:rPr lang="cs-CZ" b="1" dirty="0" smtClean="0"/>
              <a:t> stroje </a:t>
            </a:r>
            <a:r>
              <a:rPr lang="cs-CZ" dirty="0" smtClean="0"/>
              <a:t>– pouze na jeden druh operace (kácení </a:t>
            </a:r>
            <a:r>
              <a:rPr lang="cs-CZ" sz="2000" dirty="0" smtClean="0"/>
              <a:t>x</a:t>
            </a:r>
            <a:r>
              <a:rPr lang="cs-CZ" dirty="0" smtClean="0"/>
              <a:t> řezání </a:t>
            </a:r>
            <a:r>
              <a:rPr lang="cs-CZ" sz="2000" dirty="0" smtClean="0"/>
              <a:t>x</a:t>
            </a:r>
            <a:r>
              <a:rPr lang="cs-CZ" dirty="0" smtClean="0"/>
              <a:t> převoz dřeva…)</a:t>
            </a:r>
          </a:p>
          <a:p>
            <a:pPr lvl="1"/>
            <a:r>
              <a:rPr lang="cs-CZ" dirty="0" smtClean="0"/>
              <a:t>pro kácení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odvětvování</a:t>
            </a:r>
          </a:p>
          <a:p>
            <a:pPr lvl="1"/>
            <a:r>
              <a:rPr lang="cs-CZ" dirty="0" smtClean="0"/>
              <a:t>pro transport dřeva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 err="1" smtClean="0"/>
              <a:t>štěpkování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127133" y="6279392"/>
            <a:ext cx="878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www.kerka.cz</a:t>
            </a:r>
          </a:p>
        </p:txBody>
      </p:sp>
    </p:spTree>
    <p:extLst>
      <p:ext uri="{BB962C8B-B14F-4D97-AF65-F5344CB8AC3E}">
        <p14:creationId xmlns:p14="http://schemas.microsoft.com/office/powerpoint/2010/main" val="128602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8784"/>
          <a:stretch/>
        </p:blipFill>
        <p:spPr>
          <a:xfrm>
            <a:off x="0" y="2078180"/>
            <a:ext cx="9144000" cy="4344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kácení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099387" y="6099460"/>
            <a:ext cx="1120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www.husqvarna.com</a:t>
            </a:r>
          </a:p>
        </p:txBody>
      </p:sp>
    </p:spTree>
    <p:extLst>
      <p:ext uri="{BB962C8B-B14F-4D97-AF65-F5344CB8AC3E}">
        <p14:creationId xmlns:p14="http://schemas.microsoft.com/office/powerpoint/2010/main" val="344321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odvětvování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893037" y="2258289"/>
            <a:ext cx="7302500" cy="41787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525" y="6437032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www.holzmesse.com</a:t>
            </a:r>
          </a:p>
        </p:txBody>
      </p:sp>
    </p:spTree>
    <p:extLst>
      <p:ext uri="{BB962C8B-B14F-4D97-AF65-F5344CB8AC3E}">
        <p14:creationId xmlns:p14="http://schemas.microsoft.com/office/powerpoint/2010/main" val="64372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transport dřeva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9" y="2190613"/>
            <a:ext cx="6224155" cy="4149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682025" y="6344699"/>
            <a:ext cx="9861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www.merimex.cz</a:t>
            </a:r>
          </a:p>
        </p:txBody>
      </p:sp>
    </p:spTree>
    <p:extLst>
      <p:ext uri="{BB962C8B-B14F-4D97-AF65-F5344CB8AC3E}">
        <p14:creationId xmlns:p14="http://schemas.microsoft.com/office/powerpoint/2010/main" val="3575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65" y="2128277"/>
            <a:ext cx="4572000" cy="457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</a:t>
            </a:r>
            <a:r>
              <a:rPr lang="cs-CZ" sz="3600" b="1" dirty="0" err="1" smtClean="0"/>
              <a:t>štěpkování</a:t>
            </a:r>
            <a:endParaRPr lang="cs-CZ" sz="3600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262309" y="6437032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www.hondastroje.cz</a:t>
            </a:r>
          </a:p>
        </p:txBody>
      </p:sp>
    </p:spTree>
    <p:extLst>
      <p:ext uri="{BB962C8B-B14F-4D97-AF65-F5344CB8AC3E}">
        <p14:creationId xmlns:p14="http://schemas.microsoft.com/office/powerpoint/2010/main" val="349061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Těžebně dopravní 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dělení:</a:t>
            </a:r>
          </a:p>
          <a:p>
            <a:r>
              <a:rPr lang="cs-CZ" b="1" dirty="0" err="1" smtClean="0"/>
              <a:t>Víceoperační</a:t>
            </a:r>
            <a:r>
              <a:rPr lang="cs-CZ" dirty="0" smtClean="0"/>
              <a:t> – při </a:t>
            </a:r>
            <a:r>
              <a:rPr lang="cs-CZ" dirty="0"/>
              <a:t>těžbě kácí, odvětvuje, rozřezává, měří, přemisťuje a </a:t>
            </a:r>
            <a:r>
              <a:rPr lang="cs-CZ" dirty="0" smtClean="0"/>
              <a:t>ukládá výřezy</a:t>
            </a:r>
          </a:p>
          <a:p>
            <a:pPr lvl="1"/>
            <a:r>
              <a:rPr lang="cs-CZ" dirty="0" err="1" smtClean="0"/>
              <a:t>Harvestory</a:t>
            </a:r>
            <a:endParaRPr lang="cs-CZ" dirty="0" smtClean="0"/>
          </a:p>
          <a:p>
            <a:pPr lvl="1"/>
            <a:r>
              <a:rPr lang="cs-CZ" dirty="0" smtClean="0"/>
              <a:t>Vyvážecí traktory a soupravy</a:t>
            </a:r>
          </a:p>
          <a:p>
            <a:pPr lvl="1"/>
            <a:r>
              <a:rPr lang="cs-CZ" dirty="0" err="1" smtClean="0"/>
              <a:t>Harwardery</a:t>
            </a:r>
            <a:r>
              <a:rPr lang="cs-CZ" dirty="0" smtClean="0"/>
              <a:t> – </a:t>
            </a:r>
            <a:r>
              <a:rPr lang="cs-CZ" dirty="0" err="1" smtClean="0"/>
              <a:t>Forwestery</a:t>
            </a:r>
            <a:endParaRPr lang="cs-CZ" dirty="0" smtClean="0"/>
          </a:p>
          <a:p>
            <a:pPr lvl="1"/>
            <a:r>
              <a:rPr lang="cs-CZ" dirty="0" smtClean="0"/>
              <a:t>Procesory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 b="3443"/>
          <a:stretch/>
        </p:blipFill>
        <p:spPr>
          <a:xfrm>
            <a:off x="5403273" y="2682875"/>
            <a:ext cx="3089691" cy="37541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01305" y="6437032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378663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735</TotalTime>
  <Words>1836</Words>
  <Application>Microsoft Macintosh PowerPoint</Application>
  <PresentationFormat>On-screen Show (4:3)</PresentationFormat>
  <Paragraphs>273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Projekt FAST</vt:lpstr>
      <vt:lpstr>Stroje a zařízení pro těžbu a zpracování dřeva</vt:lpstr>
      <vt:lpstr>Stroje a zařízení pro těžbu a zpracování dřeva</vt:lpstr>
      <vt:lpstr>Stroje a zařízení pro těžbu a zpracování dřeva</vt:lpstr>
      <vt:lpstr>Těžebně dopravní stroje</vt:lpstr>
      <vt:lpstr>Těžebně dopravní stroje - jednooperační</vt:lpstr>
      <vt:lpstr>Těžebně dopravní stroje - jednooperační</vt:lpstr>
      <vt:lpstr>Těžebně dopravní stroje - jednooperační</vt:lpstr>
      <vt:lpstr>Těžebně dopravní stroje - jednooperační</vt:lpstr>
      <vt:lpstr>Těžebně dopravní stroje</vt:lpstr>
      <vt:lpstr>Těžebně dopravní stroje - Harvestor</vt:lpstr>
      <vt:lpstr>Těžebně dopravní stroje - Harvestor</vt:lpstr>
      <vt:lpstr>Těžebně dopravní stroje - Harvestor</vt:lpstr>
      <vt:lpstr>Těžebně dopravní stroje Vyvážecí traktory a soupravy</vt:lpstr>
      <vt:lpstr>Těžebně dopravní stroje Vyvážecí traktory a soupravy</vt:lpstr>
      <vt:lpstr>Těžebně dopravní stroje Harwardery - Forwestery</vt:lpstr>
      <vt:lpstr>Těžebně dopravní stroje Harwardery - Forwestery</vt:lpstr>
      <vt:lpstr>Těžebně dopravní stroje - Procesory</vt:lpstr>
      <vt:lpstr>Těžebně dopravní stroje - Procesory</vt:lpstr>
      <vt:lpstr>BOZP</vt:lpstr>
      <vt:lpstr>BOZP - Stroje pro zemní práce</vt:lpstr>
      <vt:lpstr>BOZP - Stroje pro zemní práce</vt:lpstr>
      <vt:lpstr>BOZP - Míchačky</vt:lpstr>
      <vt:lpstr>BOZP - Přeprava betonových a jiných směsí</vt:lpstr>
      <vt:lpstr>BOZP - Čerpadla směsí a strojní omítačky</vt:lpstr>
      <vt:lpstr>BOZP - Čerpadla směsí a strojní omítačky</vt:lpstr>
      <vt:lpstr>BOZP - Vibrátory</vt:lpstr>
      <vt:lpstr>Společná ustanovení o zabezpečení strojů při přerušení a ukončení práce</vt:lpstr>
      <vt:lpstr>Přeprava strojů</vt:lpstr>
      <vt:lpstr>Nařízení vlády 378/2001 sb.</vt:lpstr>
      <vt:lpstr>Nařízení vlády 378/2001 sb.</vt:lpstr>
      <vt:lpstr>PowerPoint Presentation</vt:lpstr>
      <vt:lpstr>PowerPoint Presentation</vt:lpstr>
      <vt:lpstr>PowerPoint Presentation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41</cp:revision>
  <dcterms:created xsi:type="dcterms:W3CDTF">2014-09-05T08:12:48Z</dcterms:created>
  <dcterms:modified xsi:type="dcterms:W3CDTF">2014-11-16T18:54:36Z</dcterms:modified>
</cp:coreProperties>
</file>