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50"/>
  </p:notes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98" r:id="rId16"/>
    <p:sldId id="268" r:id="rId17"/>
    <p:sldId id="269" r:id="rId18"/>
    <p:sldId id="299" r:id="rId19"/>
    <p:sldId id="270" r:id="rId20"/>
    <p:sldId id="306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0" r:id="rId29"/>
    <p:sldId id="278" r:id="rId30"/>
    <p:sldId id="301" r:id="rId31"/>
    <p:sldId id="282" r:id="rId32"/>
    <p:sldId id="302" r:id="rId33"/>
    <p:sldId id="283" r:id="rId34"/>
    <p:sldId id="303" r:id="rId35"/>
    <p:sldId id="281" r:id="rId36"/>
    <p:sldId id="284" r:id="rId37"/>
    <p:sldId id="285" r:id="rId38"/>
    <p:sldId id="286" r:id="rId39"/>
    <p:sldId id="287" r:id="rId40"/>
    <p:sldId id="304" r:id="rId41"/>
    <p:sldId id="288" r:id="rId42"/>
    <p:sldId id="289" r:id="rId43"/>
    <p:sldId id="291" r:id="rId44"/>
    <p:sldId id="292" r:id="rId45"/>
    <p:sldId id="293" r:id="rId46"/>
    <p:sldId id="294" r:id="rId47"/>
    <p:sldId id="295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548A-80EF-4DFC-BBEC-60DB09008C0E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0A33-F169-446C-8232-B21B44CD3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859837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Demolice, recyklace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10.Přednáška</a:t>
            </a:r>
            <a:endParaRPr lang="cs-CZ" dirty="0"/>
          </a:p>
        </p:txBody>
      </p:sp>
      <p:pic>
        <p:nvPicPr>
          <p:cNvPr id="1027" name="Picture 3" descr="C:\Users\Pája\Downloads\www\LIP162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 bwMode="auto">
          <a:xfrm>
            <a:off x="0" y="1593696"/>
            <a:ext cx="9144000" cy="46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7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Hydraulická bourací 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Střední bourací kladiva</a:t>
            </a:r>
            <a:endParaRPr lang="cs-CZ" dirty="0"/>
          </a:p>
          <a:p>
            <a:pPr lvl="1"/>
            <a:r>
              <a:rPr lang="cs-CZ" dirty="0"/>
              <a:t>Používají se zejména pro:</a:t>
            </a:r>
          </a:p>
          <a:p>
            <a:pPr lvl="2"/>
            <a:r>
              <a:rPr lang="cs-CZ" dirty="0"/>
              <a:t>primární dobývání kameniva</a:t>
            </a:r>
          </a:p>
          <a:p>
            <a:pPr lvl="2"/>
            <a:r>
              <a:rPr lang="cs-CZ" dirty="0"/>
              <a:t>druhotné rozpojování kameniva</a:t>
            </a:r>
          </a:p>
          <a:p>
            <a:pPr lvl="2"/>
            <a:r>
              <a:rPr lang="cs-CZ" dirty="0"/>
              <a:t>demolice středního a většího rozsahu</a:t>
            </a:r>
          </a:p>
          <a:p>
            <a:pPr lvl="2"/>
            <a:r>
              <a:rPr lang="cs-CZ" dirty="0"/>
              <a:t>stavby tunelů</a:t>
            </a:r>
          </a:p>
          <a:p>
            <a:pPr lvl="2"/>
            <a:r>
              <a:rPr lang="cs-CZ" dirty="0"/>
              <a:t>výkopové práce a zakládání staveb</a:t>
            </a:r>
          </a:p>
          <a:p>
            <a:r>
              <a:rPr lang="cs-CZ" b="1" dirty="0"/>
              <a:t>Těžká bourací </a:t>
            </a:r>
            <a:r>
              <a:rPr lang="cs-CZ" b="1" dirty="0" smtClean="0"/>
              <a:t>kladiva</a:t>
            </a:r>
            <a:endParaRPr lang="cs-CZ" dirty="0" smtClean="0"/>
          </a:p>
          <a:p>
            <a:pPr lvl="1"/>
            <a:r>
              <a:rPr lang="cs-CZ" dirty="0" smtClean="0"/>
              <a:t>použití převážně pro větší stavby </a:t>
            </a:r>
            <a:br>
              <a:rPr lang="cs-CZ" dirty="0" smtClean="0"/>
            </a:br>
            <a:r>
              <a:rPr lang="cs-CZ" dirty="0" smtClean="0"/>
              <a:t>a demolice velkého rozsahu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026" name="Picture 2" descr="C:\Users\Pája\Downloads\www\obr10-www.bld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628226"/>
            <a:ext cx="2421640" cy="49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2320" y="6516077"/>
            <a:ext cx="7938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www.bld.cz</a:t>
            </a:r>
          </a:p>
        </p:txBody>
      </p:sp>
    </p:spTree>
    <p:extLst>
      <p:ext uri="{BB962C8B-B14F-4D97-AF65-F5344CB8AC3E}">
        <p14:creationId xmlns:p14="http://schemas.microsoft.com/office/powerpoint/2010/main" val="312942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www\obr10d-www.edb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" y="382138"/>
            <a:ext cx="8901790" cy="59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10994" y="6391574"/>
            <a:ext cx="8194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www.edb.cz</a:t>
            </a:r>
          </a:p>
        </p:txBody>
      </p:sp>
    </p:spTree>
    <p:extLst>
      <p:ext uri="{BB962C8B-B14F-4D97-AF65-F5344CB8AC3E}">
        <p14:creationId xmlns:p14="http://schemas.microsoft.com/office/powerpoint/2010/main" val="186517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Kombinované nůžky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Výhody </a:t>
            </a:r>
            <a:r>
              <a:rPr lang="cs-CZ" b="1" dirty="0"/>
              <a:t>tohoto přídavného </a:t>
            </a:r>
            <a:r>
              <a:rPr lang="cs-CZ" b="1" dirty="0" smtClean="0"/>
              <a:t>zařízení:</a:t>
            </a:r>
            <a:endParaRPr lang="cs-CZ" b="1" dirty="0"/>
          </a:p>
          <a:p>
            <a:pPr lvl="1"/>
            <a:r>
              <a:rPr lang="cs-CZ" dirty="0"/>
              <a:t>velký rozsah natáčení</a:t>
            </a:r>
          </a:p>
          <a:p>
            <a:pPr lvl="1"/>
            <a:r>
              <a:rPr lang="cs-CZ" dirty="0"/>
              <a:t>nízké zatížení přenášené na nosič</a:t>
            </a:r>
          </a:p>
          <a:p>
            <a:pPr lvl="1"/>
            <a:r>
              <a:rPr lang="cs-CZ" dirty="0"/>
              <a:t>výměnné břity, zuby a čelisti pro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univerzální</a:t>
            </a:r>
            <a:r>
              <a:rPr lang="cs-CZ" dirty="0"/>
              <a:t> použití a pro stříhání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oceli</a:t>
            </a:r>
          </a:p>
          <a:p>
            <a:pPr marL="0" indent="-3175">
              <a:buNone/>
            </a:pPr>
            <a:r>
              <a:rPr lang="cs-CZ" dirty="0" smtClean="0"/>
              <a:t>Patří </a:t>
            </a:r>
            <a:r>
              <a:rPr lang="cs-CZ" dirty="0"/>
              <a:t>mezi nejvyužívanější zařízení při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demolicích</a:t>
            </a:r>
            <a:r>
              <a:rPr lang="cs-CZ" dirty="0"/>
              <a:t> všech </a:t>
            </a:r>
            <a:r>
              <a:rPr lang="cs-CZ" dirty="0" smtClean="0"/>
              <a:t>rozsahů a pro </a:t>
            </a:r>
            <a:br>
              <a:rPr lang="cs-CZ" dirty="0" smtClean="0"/>
            </a:br>
            <a:r>
              <a:rPr lang="cs-CZ" dirty="0" smtClean="0"/>
              <a:t>zmenšování</a:t>
            </a:r>
            <a:r>
              <a:rPr lang="cs-CZ" dirty="0"/>
              <a:t> rozměrů </a:t>
            </a:r>
            <a:r>
              <a:rPr lang="cs-CZ" dirty="0" smtClean="0"/>
              <a:t>suti.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4098" name="Picture 2" descr="C:\Users\Pája\Downloads\www\obr10a-www.atlascopco.cz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61" y="1339678"/>
            <a:ext cx="3106689" cy="52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2320" y="6516077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www.atlascopco.cz</a:t>
            </a:r>
          </a:p>
        </p:txBody>
      </p:sp>
    </p:spTree>
    <p:extLst>
      <p:ext uri="{BB962C8B-B14F-4D97-AF65-F5344CB8AC3E}">
        <p14:creationId xmlns:p14="http://schemas.microsoft.com/office/powerpoint/2010/main" val="245988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Multifunkční drapáky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vlastnosti tohoto zařízení patří:</a:t>
            </a:r>
          </a:p>
          <a:p>
            <a:pPr lvl="1"/>
            <a:r>
              <a:rPr lang="cs-CZ" dirty="0"/>
              <a:t>hydraulická rotační jednotka umožňující otočení v rozsahu 360°</a:t>
            </a:r>
          </a:p>
          <a:p>
            <a:pPr lvl="1"/>
            <a:r>
              <a:rPr lang="cs-CZ" dirty="0"/>
              <a:t>dva hydraulické válce pro velkou sílu sevření</a:t>
            </a:r>
          </a:p>
          <a:p>
            <a:pPr lvl="1"/>
            <a:r>
              <a:rPr lang="cs-CZ" dirty="0"/>
              <a:t>velký objem </a:t>
            </a:r>
            <a:r>
              <a:rPr lang="cs-CZ" dirty="0" smtClean="0"/>
              <a:t>drapáku</a:t>
            </a:r>
          </a:p>
          <a:p>
            <a:pPr marL="0" indent="0">
              <a:buNone/>
            </a:pPr>
            <a:r>
              <a:rPr lang="cs-CZ" dirty="0" smtClean="0"/>
              <a:t>Používají </a:t>
            </a:r>
            <a:r>
              <a:rPr lang="cs-CZ" dirty="0"/>
              <a:t>se zejména pro bourání zděných a dřevěných konstrukcí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2" name="Picture 2" descr="C:\Users\Pája\Downloads\www\obr10b-www.silnice-zeleznice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1" b="10671"/>
          <a:stretch/>
        </p:blipFill>
        <p:spPr bwMode="auto">
          <a:xfrm>
            <a:off x="3131329" y="4198999"/>
            <a:ext cx="3032076" cy="23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76173" y="6535102"/>
            <a:ext cx="12554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www.silnice-zeleznice.cz</a:t>
            </a:r>
          </a:p>
        </p:txBody>
      </p:sp>
    </p:spTree>
    <p:extLst>
      <p:ext uri="{BB962C8B-B14F-4D97-AF65-F5344CB8AC3E}">
        <p14:creationId xmlns:p14="http://schemas.microsoft.com/office/powerpoint/2010/main" val="164027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ája\Downloads\www\obr10a-www.atlascopco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27" y="1653492"/>
            <a:ext cx="3004537" cy="47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používané při demolicích</a:t>
            </a:r>
            <a:br>
              <a:rPr lang="cs-CZ" dirty="0" smtClean="0"/>
            </a:br>
            <a:r>
              <a:rPr lang="cs-CZ" dirty="0" smtClean="0"/>
              <a:t>Demoliční 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hlavní vlastnosti demoličních drtičů patří:</a:t>
            </a:r>
          </a:p>
          <a:p>
            <a:pPr lvl="1"/>
            <a:r>
              <a:rPr lang="cs-CZ" dirty="0"/>
              <a:t>příznivý poměr výkonnosti k hmotnosti</a:t>
            </a:r>
          </a:p>
          <a:p>
            <a:pPr lvl="1"/>
            <a:r>
              <a:rPr lang="cs-CZ" dirty="0"/>
              <a:t>přímé čelisti</a:t>
            </a:r>
          </a:p>
          <a:p>
            <a:pPr lvl="1"/>
            <a:r>
              <a:rPr lang="cs-CZ" dirty="0"/>
              <a:t>hydraulická rotační jednotka umožňující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otočení </a:t>
            </a:r>
            <a:r>
              <a:rPr lang="cs-CZ" dirty="0"/>
              <a:t>v rozsahu 360° </a:t>
            </a:r>
            <a:endParaRPr lang="cs-CZ" dirty="0" smtClean="0"/>
          </a:p>
          <a:p>
            <a:pPr lvl="1"/>
            <a:r>
              <a:rPr lang="cs-CZ" dirty="0" smtClean="0"/>
              <a:t>krátké</a:t>
            </a:r>
            <a:r>
              <a:rPr lang="cs-CZ" dirty="0"/>
              <a:t> doby cyklu</a:t>
            </a:r>
          </a:p>
          <a:p>
            <a:pPr lvl="1"/>
            <a:r>
              <a:rPr lang="cs-CZ" dirty="0"/>
              <a:t>vyměnitelné břity, zuby a desky zubů</a:t>
            </a:r>
          </a:p>
          <a:p>
            <a:pPr marL="0" indent="0">
              <a:buNone/>
            </a:pPr>
            <a:r>
              <a:rPr lang="cs-CZ" dirty="0"/>
              <a:t>Používá se převážně k základním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demoličním</a:t>
            </a:r>
            <a:r>
              <a:rPr lang="cs-CZ" dirty="0"/>
              <a:t> pracím na železobetonových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konstrukcích</a:t>
            </a:r>
            <a:r>
              <a:rPr lang="cs-CZ" dirty="0"/>
              <a:t>, </a:t>
            </a:r>
            <a:r>
              <a:rPr lang="cs-CZ" dirty="0" smtClean="0"/>
              <a:t>rozpojování </a:t>
            </a:r>
            <a:r>
              <a:rPr lang="cs-CZ" dirty="0"/>
              <a:t>nadměrné suti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k oddělování ocelové výztuže od betonu.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582896" y="6375556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www.atlascopco.cz</a:t>
            </a:r>
          </a:p>
        </p:txBody>
      </p:sp>
    </p:spTree>
    <p:extLst>
      <p:ext uri="{BB962C8B-B14F-4D97-AF65-F5344CB8AC3E}">
        <p14:creationId xmlns:p14="http://schemas.microsoft.com/office/powerpoint/2010/main" val="159437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170" name="Picture 2" descr="C:\Users\Pája\Downloads\www\obr10c-bagriste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7" y="202441"/>
            <a:ext cx="8366079" cy="62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14906" y="6499228"/>
            <a:ext cx="9653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www.bagriste.cz</a:t>
            </a:r>
          </a:p>
        </p:txBody>
      </p:sp>
    </p:spTree>
    <p:extLst>
      <p:ext uri="{BB962C8B-B14F-4D97-AF65-F5344CB8AC3E}">
        <p14:creationId xmlns:p14="http://schemas.microsoft.com/office/powerpoint/2010/main" val="38947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Demoliční drtiče objemné suti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Vlastnostmi drtičů </a:t>
            </a:r>
            <a:r>
              <a:rPr lang="cs-CZ" b="1" dirty="0" smtClean="0"/>
              <a:t>objemné </a:t>
            </a:r>
            <a:r>
              <a:rPr lang="cs-CZ" b="1" dirty="0"/>
              <a:t>suti jsou:</a:t>
            </a:r>
          </a:p>
          <a:p>
            <a:pPr lvl="1"/>
            <a:r>
              <a:rPr lang="cs-CZ" dirty="0"/>
              <a:t>zvláště široké čelisti pro velkou průchodnost</a:t>
            </a:r>
          </a:p>
          <a:p>
            <a:pPr lvl="1"/>
            <a:r>
              <a:rPr lang="cs-CZ" dirty="0"/>
              <a:t>krátké doby cyklu</a:t>
            </a:r>
          </a:p>
          <a:p>
            <a:pPr lvl="1"/>
            <a:r>
              <a:rPr lang="cs-CZ" dirty="0"/>
              <a:t>snadno vyměnitelné břity, zuby a desky zubů</a:t>
            </a:r>
          </a:p>
          <a:p>
            <a:pPr lvl="1"/>
            <a:r>
              <a:rPr lang="cs-CZ" dirty="0"/>
              <a:t>hydraulická rotační jednotka dovolující neomezené otáčení</a:t>
            </a:r>
          </a:p>
          <a:p>
            <a:pPr marL="0" indent="0">
              <a:buNone/>
            </a:pPr>
            <a:r>
              <a:rPr lang="cs-CZ" dirty="0" smtClean="0"/>
              <a:t>Používají </a:t>
            </a:r>
            <a:r>
              <a:rPr lang="cs-CZ" dirty="0"/>
              <a:t>se pro demolice různých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rozsahů</a:t>
            </a:r>
            <a:r>
              <a:rPr lang="cs-CZ" dirty="0"/>
              <a:t>, demolice železobetonových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prvků</a:t>
            </a:r>
            <a:r>
              <a:rPr lang="cs-CZ" dirty="0"/>
              <a:t>, druhotné rozpojování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nadměrné</a:t>
            </a:r>
            <a:r>
              <a:rPr lang="cs-CZ" dirty="0"/>
              <a:t> suti a oddělování ocelové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výztuže </a:t>
            </a:r>
            <a:r>
              <a:rPr lang="cs-CZ" dirty="0"/>
              <a:t>od betonu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8194" name="Picture 2" descr="C:\Users\Pája\Downloads\www\obr10b-www.iskuvasara.f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7" y="3940791"/>
            <a:ext cx="3480179" cy="261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43715" y="6526524"/>
            <a:ext cx="10214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www.iskuvasara.fi</a:t>
            </a:r>
          </a:p>
        </p:txBody>
      </p:sp>
    </p:spTree>
    <p:extLst>
      <p:ext uri="{BB962C8B-B14F-4D97-AF65-F5344CB8AC3E}">
        <p14:creationId xmlns:p14="http://schemas.microsoft.com/office/powerpoint/2010/main" val="42196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ája\Downloads\www\obr10a-www.atlascopco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05" y="1267989"/>
            <a:ext cx="3187101" cy="54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Nůžky na šrot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vlastnosti tohoto zařízení patří:</a:t>
            </a:r>
          </a:p>
          <a:p>
            <a:pPr lvl="1"/>
            <a:r>
              <a:rPr lang="cs-CZ" dirty="0"/>
              <a:t>velká střižná síla po celé délce břitů</a:t>
            </a:r>
          </a:p>
          <a:p>
            <a:pPr lvl="1"/>
            <a:r>
              <a:rPr lang="cs-CZ" dirty="0"/>
              <a:t>výkonný pracovní válec</a:t>
            </a:r>
          </a:p>
          <a:p>
            <a:pPr lvl="1"/>
            <a:r>
              <a:rPr lang="cs-CZ" dirty="0"/>
              <a:t>hydraulická rotační jednotka umožňující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otočení </a:t>
            </a:r>
            <a:r>
              <a:rPr lang="cs-CZ" dirty="0"/>
              <a:t>v rozsahu 360°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</a:t>
            </a:r>
            <a:r>
              <a:rPr lang="cs-CZ" dirty="0"/>
              <a:t>rychlé a přesné </a:t>
            </a:r>
            <a:r>
              <a:rPr lang="cs-CZ" dirty="0" smtClean="0"/>
              <a:t>polohování)</a:t>
            </a:r>
          </a:p>
          <a:p>
            <a:pPr lvl="1"/>
            <a:r>
              <a:rPr lang="cs-CZ" dirty="0" smtClean="0"/>
              <a:t>krátké</a:t>
            </a:r>
            <a:r>
              <a:rPr lang="cs-CZ" dirty="0"/>
              <a:t> doby cyklu</a:t>
            </a:r>
          </a:p>
          <a:p>
            <a:pPr marL="0" indent="0">
              <a:buNone/>
            </a:pPr>
            <a:r>
              <a:rPr lang="cs-CZ" dirty="0"/>
              <a:t>Používá se zejména pro stříhání ocelových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konstrukcí </a:t>
            </a:r>
            <a:r>
              <a:rPr lang="cs-CZ" dirty="0"/>
              <a:t>a pro bourací práce </a:t>
            </a:r>
            <a:r>
              <a:rPr lang="cs-CZ" dirty="0" smtClean="0"/>
              <a:t>uvnitř</a:t>
            </a:r>
            <a:r>
              <a:rPr lang="cs-CZ" dirty="0"/>
              <a:t> </a:t>
            </a:r>
            <a:r>
              <a:rPr lang="cs-CZ" dirty="0" smtClean="0"/>
              <a:t>budov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a v kontaminovaných prostorách.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837002" y="6562398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www.atlascopco.cz</a:t>
            </a:r>
          </a:p>
        </p:txBody>
      </p:sp>
    </p:spTree>
    <p:extLst>
      <p:ext uri="{BB962C8B-B14F-4D97-AF65-F5344CB8AC3E}">
        <p14:creationId xmlns:p14="http://schemas.microsoft.com/office/powerpoint/2010/main" val="5442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9218" name="Picture 2" descr="C:\Users\Pája\Downloads\www\obr10d-www.directindustry.c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4" y="259308"/>
            <a:ext cx="8313926" cy="62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29613" y="6483045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www.directindustry.com</a:t>
            </a:r>
          </a:p>
        </p:txBody>
      </p:sp>
    </p:spTree>
    <p:extLst>
      <p:ext uri="{BB962C8B-B14F-4D97-AF65-F5344CB8AC3E}">
        <p14:creationId xmlns:p14="http://schemas.microsoft.com/office/powerpoint/2010/main" val="9398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Ruční nářadí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ruční nářadí používané k demolicím můžeme zařadit:</a:t>
            </a:r>
          </a:p>
          <a:p>
            <a:pPr lvl="1"/>
            <a:r>
              <a:rPr lang="cs-CZ" dirty="0"/>
              <a:t>hydraulická kladiva</a:t>
            </a:r>
          </a:p>
          <a:p>
            <a:pPr lvl="1"/>
            <a:r>
              <a:rPr lang="cs-CZ" dirty="0"/>
              <a:t>hydraulická </a:t>
            </a:r>
            <a:r>
              <a:rPr lang="cs-CZ" dirty="0" err="1"/>
              <a:t>pikovací</a:t>
            </a:r>
            <a:r>
              <a:rPr lang="cs-CZ" dirty="0"/>
              <a:t> kladiva</a:t>
            </a:r>
          </a:p>
          <a:p>
            <a:pPr lvl="1"/>
            <a:r>
              <a:rPr lang="cs-CZ" dirty="0"/>
              <a:t>hydraulická vrtací kladiva</a:t>
            </a:r>
          </a:p>
          <a:p>
            <a:pPr lvl="1"/>
            <a:r>
              <a:rPr lang="cs-CZ" dirty="0"/>
              <a:t>hydraulické jádrové vrtačky</a:t>
            </a:r>
          </a:p>
          <a:p>
            <a:pPr lvl="1"/>
            <a:r>
              <a:rPr lang="cs-CZ" dirty="0"/>
              <a:t>hydraulické kotoučové pily</a:t>
            </a:r>
          </a:p>
          <a:p>
            <a:pPr lvl="1"/>
            <a:r>
              <a:rPr lang="cs-CZ" dirty="0"/>
              <a:t>hydraulické vytahovače pilotů</a:t>
            </a:r>
          </a:p>
          <a:p>
            <a:pPr lvl="1"/>
            <a:r>
              <a:rPr lang="cs-CZ" dirty="0"/>
              <a:t>pneumatická kladiva</a:t>
            </a:r>
          </a:p>
          <a:p>
            <a:pPr lvl="1"/>
            <a:r>
              <a:rPr lang="cs-CZ" dirty="0"/>
              <a:t>pneumatická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074" name="Picture 2" descr="C:\Users\Pája\Downloads\www\obr10b-www.bld.cz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4" y="2050554"/>
            <a:ext cx="3947319" cy="19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ája\Downloads\www\obr10d-machineservis.c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6139"/>
          <a:stretch/>
        </p:blipFill>
        <p:spPr bwMode="auto">
          <a:xfrm>
            <a:off x="5860978" y="4039016"/>
            <a:ext cx="2042650" cy="24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03628" y="3745581"/>
            <a:ext cx="7938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www.bld.cz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12495" y="6515769"/>
            <a:ext cx="1184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www.machineservis.cz</a:t>
            </a:r>
          </a:p>
        </p:txBody>
      </p:sp>
    </p:spTree>
    <p:extLst>
      <p:ext uri="{BB962C8B-B14F-4D97-AF65-F5344CB8AC3E}">
        <p14:creationId xmlns:p14="http://schemas.microsoft.com/office/powerpoint/2010/main" val="106731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Základní druhy technologií demoličních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Postupné rozebírání</a:t>
            </a:r>
            <a:endParaRPr lang="cs-CZ" dirty="0"/>
          </a:p>
          <a:p>
            <a:pPr lvl="1"/>
            <a:r>
              <a:rPr lang="cs-CZ" dirty="0"/>
              <a:t>týká se malých objektů a provádí se </a:t>
            </a:r>
            <a:r>
              <a:rPr lang="cs-CZ" dirty="0" smtClean="0"/>
              <a:t>ručně (páčidla,</a:t>
            </a:r>
            <a:r>
              <a:rPr lang="cs-CZ" dirty="0"/>
              <a:t> </a:t>
            </a:r>
            <a:r>
              <a:rPr lang="cs-CZ" dirty="0" smtClean="0"/>
              <a:t>krumpáče, </a:t>
            </a:r>
            <a:r>
              <a:rPr lang="cs-CZ" dirty="0"/>
              <a:t>bouracích </a:t>
            </a:r>
            <a:r>
              <a:rPr lang="cs-CZ" dirty="0" smtClean="0"/>
              <a:t>kladiva atd.)</a:t>
            </a:r>
            <a:endParaRPr lang="cs-CZ" dirty="0"/>
          </a:p>
          <a:p>
            <a:r>
              <a:rPr lang="cs-CZ" b="1" dirty="0"/>
              <a:t>Postupné rozebírání pomocí těžké techniky</a:t>
            </a:r>
            <a:endParaRPr lang="cs-CZ" dirty="0"/>
          </a:p>
          <a:p>
            <a:pPr lvl="1"/>
            <a:r>
              <a:rPr lang="cs-CZ" dirty="0" smtClean="0"/>
              <a:t>nejčastější, </a:t>
            </a:r>
            <a:r>
              <a:rPr lang="cs-CZ" dirty="0"/>
              <a:t>týká se objektů o několika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podlažích</a:t>
            </a:r>
          </a:p>
          <a:p>
            <a:r>
              <a:rPr lang="cs-CZ" b="1" dirty="0" smtClean="0"/>
              <a:t>Bourání pomocí pneumatických kladiv</a:t>
            </a:r>
            <a:endParaRPr lang="cs-CZ" dirty="0" smtClean="0"/>
          </a:p>
          <a:p>
            <a:pPr lvl="1"/>
            <a:r>
              <a:rPr lang="cs-CZ" dirty="0" smtClean="0"/>
              <a:t>používá se převážně pro demolici vozovek, </a:t>
            </a:r>
            <a:br>
              <a:rPr lang="cs-CZ" dirty="0" smtClean="0"/>
            </a:br>
            <a:r>
              <a:rPr lang="cs-CZ" dirty="0" smtClean="0"/>
              <a:t>chodníků, opěrných stěn apod.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pic>
        <p:nvPicPr>
          <p:cNvPr id="1026" name="Picture 2" descr="C:\Users\Pája\Downloads\www\4686182-hydraulicke-bouraci-kladivo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r="11045" b="13433"/>
          <a:stretch/>
        </p:blipFill>
        <p:spPr bwMode="auto">
          <a:xfrm>
            <a:off x="6926247" y="3625752"/>
            <a:ext cx="1929717" cy="28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2320" y="6442769"/>
            <a:ext cx="1133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www.hyperinzerce.cz</a:t>
            </a:r>
          </a:p>
        </p:txBody>
      </p:sp>
    </p:spTree>
    <p:extLst>
      <p:ext uri="{BB962C8B-B14F-4D97-AF65-F5344CB8AC3E}">
        <p14:creationId xmlns:p14="http://schemas.microsoft.com/office/powerpoint/2010/main" val="16765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4098" name="Picture 2" descr="C:\Users\Pája\Downloads\www\obr10e-www.naradi-hrebec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6" y="477671"/>
            <a:ext cx="8784077" cy="58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91733" y="6373913"/>
            <a:ext cx="1168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www.naradi-hrebec.cz</a:t>
            </a:r>
          </a:p>
        </p:txBody>
      </p:sp>
    </p:spTree>
    <p:extLst>
      <p:ext uri="{BB962C8B-B14F-4D97-AF65-F5344CB8AC3E}">
        <p14:creationId xmlns:p14="http://schemas.microsoft.com/office/powerpoint/2010/main" val="7723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Nakladače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Volba nakladače je závislá na požadovaném objemu lžíce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Je </a:t>
            </a:r>
            <a:r>
              <a:rPr lang="cs-CZ" b="1" dirty="0"/>
              <a:t>možné používat jakékoli volně dostupné stroje, jak na kolovém, tak na pásovém </a:t>
            </a:r>
            <a:r>
              <a:rPr lang="cs-CZ" b="1" dirty="0" smtClean="0"/>
              <a:t>podvozku:</a:t>
            </a:r>
            <a:endParaRPr lang="cs-CZ" b="1" dirty="0"/>
          </a:p>
          <a:p>
            <a:pPr lvl="1"/>
            <a:r>
              <a:rPr lang="cs-CZ" dirty="0"/>
              <a:t>kolové nakladače</a:t>
            </a:r>
          </a:p>
          <a:p>
            <a:pPr lvl="1"/>
            <a:r>
              <a:rPr lang="cs-CZ" dirty="0"/>
              <a:t>pásové nakladače</a:t>
            </a:r>
          </a:p>
          <a:p>
            <a:pPr lvl="1"/>
            <a:r>
              <a:rPr lang="cs-CZ" dirty="0"/>
              <a:t>smykové nakladače</a:t>
            </a:r>
          </a:p>
          <a:p>
            <a:pPr lvl="1"/>
            <a:r>
              <a:rPr lang="cs-CZ" dirty="0"/>
              <a:t>rypadlo-nakladače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1266" name="Picture 2" descr="C:\Users\Pája\Downloads\www\obr5b-ryp-cat.co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32033" r="13893" b="15822"/>
          <a:stretch/>
        </p:blipFill>
        <p:spPr bwMode="auto">
          <a:xfrm>
            <a:off x="3946374" y="3125335"/>
            <a:ext cx="4895705" cy="30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66869" y="6201722"/>
            <a:ext cx="8050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ww.cat.com</a:t>
            </a:r>
          </a:p>
        </p:txBody>
      </p:sp>
    </p:spTree>
    <p:extLst>
      <p:ext uri="{BB962C8B-B14F-4D97-AF65-F5344CB8AC3E}">
        <p14:creationId xmlns:p14="http://schemas.microsoft.com/office/powerpoint/2010/main" val="302026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Nákladní automobily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 přepravu demoliční suti a stavebního odpadu je nutné použít nákladní automobily.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Typy</a:t>
            </a:r>
            <a:r>
              <a:rPr lang="cs-CZ" dirty="0"/>
              <a:t>, počty a parametry používaných nákladních automobilů se odvíjí od objemu materiálu, který je nutné odvážet.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Výběr </a:t>
            </a:r>
            <a:r>
              <a:rPr lang="cs-CZ" dirty="0"/>
              <a:t>nákladních automobilů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většinou </a:t>
            </a:r>
            <a:r>
              <a:rPr lang="cs-CZ" dirty="0"/>
              <a:t>záleží na složení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vozového </a:t>
            </a:r>
            <a:r>
              <a:rPr lang="cs-CZ" dirty="0"/>
              <a:t>parku provádějící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firmy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12290" name="Picture 2" descr="C:\Users\Pája\Downloads\www\obr7d-tatr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7254" r="6299" b="13522"/>
          <a:stretch/>
        </p:blipFill>
        <p:spPr bwMode="auto">
          <a:xfrm>
            <a:off x="4378903" y="3653895"/>
            <a:ext cx="4492995" cy="2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55693" y="6242666"/>
            <a:ext cx="8435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www.tatra.cz</a:t>
            </a:r>
          </a:p>
        </p:txBody>
      </p:sp>
    </p:spTree>
    <p:extLst>
      <p:ext uri="{BB962C8B-B14F-4D97-AF65-F5344CB8AC3E}">
        <p14:creationId xmlns:p14="http://schemas.microsoft.com/office/powerpoint/2010/main" val="377023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tavební odpad </a:t>
            </a:r>
            <a:r>
              <a:rPr lang="cs-CZ" dirty="0"/>
              <a:t>představuje asi 25% všech produkovaných </a:t>
            </a:r>
            <a:r>
              <a:rPr lang="cs-CZ" dirty="0" smtClean="0"/>
              <a:t>odpadů a stává se jedním </a:t>
            </a:r>
            <a:r>
              <a:rPr lang="cs-CZ" dirty="0"/>
              <a:t>z hlavních problémů ochrany životního prostředí.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Výhodou </a:t>
            </a:r>
            <a:r>
              <a:rPr lang="cs-CZ" dirty="0"/>
              <a:t>stavebního odpadu je velká možnost zpětného využití stavebních </a:t>
            </a:r>
            <a:r>
              <a:rPr lang="cs-CZ" dirty="0" smtClean="0"/>
              <a:t>odpadů.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074" name="Picture 2" descr="C:\Users\Pája\Downloads\www\obr10-rest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7" y="3772063"/>
            <a:ext cx="8564483" cy="24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97117" y="623759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135267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Třídění materiálů během demolice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488763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Oddělení kontaminovaných materiálů </a:t>
            </a:r>
            <a:endParaRPr lang="cs-CZ" b="1" dirty="0" smtClean="0"/>
          </a:p>
          <a:p>
            <a:r>
              <a:rPr lang="cs-CZ" b="1" dirty="0" smtClean="0"/>
              <a:t>Oddělení </a:t>
            </a:r>
            <a:r>
              <a:rPr lang="cs-CZ" b="1" dirty="0"/>
              <a:t>cizorodých materiálů od minerálních sutí</a:t>
            </a:r>
            <a:endParaRPr lang="cs-CZ" dirty="0"/>
          </a:p>
          <a:p>
            <a:pPr lvl="1"/>
            <a:r>
              <a:rPr lang="cs-CZ" dirty="0"/>
              <a:t>materiály by měly být odděleny do samostatných kontejnerů:</a:t>
            </a:r>
          </a:p>
          <a:p>
            <a:pPr lvl="2"/>
            <a:r>
              <a:rPr lang="cs-CZ" dirty="0"/>
              <a:t>kovové materiály</a:t>
            </a:r>
          </a:p>
          <a:p>
            <a:pPr lvl="2"/>
            <a:r>
              <a:rPr lang="cs-CZ" dirty="0"/>
              <a:t>organické materiály (např. dřevo)</a:t>
            </a:r>
          </a:p>
          <a:p>
            <a:pPr lvl="2"/>
            <a:r>
              <a:rPr lang="cs-CZ" dirty="0"/>
              <a:t>některé minerální látky (např. kamenivo a maltovina)</a:t>
            </a:r>
          </a:p>
          <a:p>
            <a:pPr lvl="2"/>
            <a:r>
              <a:rPr lang="cs-CZ" dirty="0"/>
              <a:t>nebezpečné odpady (např. azbest)</a:t>
            </a:r>
          </a:p>
          <a:p>
            <a:r>
              <a:rPr lang="cs-CZ" b="1" dirty="0"/>
              <a:t>Roztřídění minerální sutě na základní druhy</a:t>
            </a:r>
            <a:endParaRPr lang="cs-CZ" dirty="0"/>
          </a:p>
          <a:p>
            <a:pPr lvl="1"/>
            <a:r>
              <a:rPr lang="cs-CZ" dirty="0"/>
              <a:t>keramická stavební suť</a:t>
            </a:r>
          </a:p>
          <a:p>
            <a:pPr lvl="1"/>
            <a:r>
              <a:rPr lang="cs-CZ" dirty="0"/>
              <a:t>betonová suť</a:t>
            </a:r>
          </a:p>
          <a:p>
            <a:pPr lvl="1"/>
            <a:r>
              <a:rPr lang="cs-CZ" dirty="0"/>
              <a:t>živičné sutě</a:t>
            </a:r>
          </a:p>
          <a:p>
            <a:pPr lvl="1"/>
            <a:r>
              <a:rPr lang="cs-CZ" dirty="0"/>
              <a:t>výkopová </a:t>
            </a:r>
            <a:r>
              <a:rPr lang="cs-CZ" dirty="0" smtClean="0"/>
              <a:t>zemina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drtiče drobné stavební suti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 stroje jsou vhodné pro zpracování drobné stavební suti (např. omítky, cihly, beton) a podobných středně tvrdých materiálů.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Ideální</a:t>
            </a:r>
            <a:r>
              <a:rPr lang="cs-CZ" dirty="0"/>
              <a:t> kusovitost vstupního materiálu pro tento typ zařízení je přibližně 10 – 20 </a:t>
            </a:r>
            <a:r>
              <a:rPr lang="cs-CZ" dirty="0" smtClean="0"/>
              <a:t>cm.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4098" name="Picture 2" descr="C:\Users\Pája\Downloads\www\obr10a-www.oksystemcz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97" y="3710150"/>
            <a:ext cx="3678368" cy="27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44395" y="6464897"/>
            <a:ext cx="1091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www.oksystemcz.cz</a:t>
            </a:r>
          </a:p>
        </p:txBody>
      </p:sp>
    </p:spTree>
    <p:extLst>
      <p:ext uri="{BB962C8B-B14F-4D97-AF65-F5344CB8AC3E}">
        <p14:creationId xmlns:p14="http://schemas.microsoft.com/office/powerpoint/2010/main" val="13957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/>
              <a:t>Drtící jednotky dělíme podle </a:t>
            </a:r>
            <a:r>
              <a:rPr lang="cs-CZ" sz="2200" b="1" dirty="0" smtClean="0"/>
              <a:t>přemístitelnosti na: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obilní</a:t>
            </a:r>
            <a:endParaRPr lang="cs-CZ" dirty="0"/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(neboli kontejnerové)</a:t>
            </a:r>
          </a:p>
          <a:p>
            <a:pPr marL="0" indent="0">
              <a:buNone/>
            </a:pPr>
            <a:r>
              <a:rPr lang="cs-CZ" sz="2200" b="1" dirty="0" smtClean="0"/>
              <a:t>Dále </a:t>
            </a:r>
            <a:r>
              <a:rPr lang="cs-CZ" sz="2200" b="1" dirty="0"/>
              <a:t>dělíme drtící jednotky podle způsobu drcení </a:t>
            </a:r>
            <a:r>
              <a:rPr lang="cs-CZ" sz="2200" b="1" dirty="0" smtClean="0"/>
              <a:t>materiálu:</a:t>
            </a:r>
          </a:p>
          <a:p>
            <a:pPr lvl="1"/>
            <a:r>
              <a:rPr lang="cs-CZ" dirty="0" smtClean="0"/>
              <a:t>čelisťové drtiče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uželové drtiče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drazové drtiče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álcové drtiče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Pája\Downloads\www\obr10d-stavebni-technik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78" y="3106734"/>
            <a:ext cx="2924986" cy="31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Čelisťové drtiče:</a:t>
            </a:r>
          </a:p>
          <a:p>
            <a:pPr lvl="1"/>
            <a:r>
              <a:rPr lang="cs-CZ" dirty="0" smtClean="0"/>
              <a:t>slouží </a:t>
            </a:r>
            <a:r>
              <a:rPr lang="cs-CZ" dirty="0"/>
              <a:t>ke zpracování betonu, železobetonu a cihelné suti. </a:t>
            </a:r>
            <a:endParaRPr lang="cs-CZ" dirty="0" smtClean="0"/>
          </a:p>
          <a:p>
            <a:pPr lvl="1"/>
            <a:r>
              <a:rPr lang="cs-CZ" dirty="0" smtClean="0"/>
              <a:t>kusovitost</a:t>
            </a:r>
            <a:r>
              <a:rPr lang="cs-CZ" dirty="0"/>
              <a:t> vstupního materiálu  50 </a:t>
            </a:r>
            <a:r>
              <a:rPr lang="cs-CZ" dirty="0" smtClean="0"/>
              <a:t>až </a:t>
            </a:r>
            <a:r>
              <a:rPr lang="cs-CZ" dirty="0"/>
              <a:t>100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Mezi provozní vlastnosti těchto drtičů patří: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náklady na provoz a údržbu</a:t>
            </a:r>
          </a:p>
          <a:p>
            <a:pPr lvl="1"/>
            <a:r>
              <a:rPr lang="cs-CZ" dirty="0"/>
              <a:t>příznivá spotřeba energie</a:t>
            </a:r>
          </a:p>
          <a:p>
            <a:pPr lvl="1"/>
            <a:r>
              <a:rPr lang="cs-CZ" dirty="0"/>
              <a:t>snadná výměna opotřebených částí</a:t>
            </a:r>
          </a:p>
          <a:p>
            <a:pPr lvl="1"/>
            <a:r>
              <a:rPr lang="cs-CZ" dirty="0"/>
              <a:t>vysoký výkon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393471" y="6371995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41181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4338" name="Picture 2" descr="C:\Users\Pája\Downloads\www\obr10a-geologie.vsb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015"/>
            <a:ext cx="9161163" cy="43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73964" y="5907305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www.geologie.vsb.cz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70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Čelis</a:t>
            </a:r>
            <a:r>
              <a:rPr lang="cs-CZ" sz="2800" b="1" dirty="0" smtClean="0">
                <a:latin typeface="Helvetica"/>
                <a:cs typeface="Helvetica"/>
              </a:rPr>
              <a:t>ťový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25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603992"/>
            <a:ext cx="8574087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Kuželové drtiče:</a:t>
            </a:r>
          </a:p>
          <a:p>
            <a:pPr lvl="1"/>
            <a:r>
              <a:rPr lang="cs-CZ" dirty="0" smtClean="0"/>
              <a:t>slouží </a:t>
            </a:r>
            <a:r>
              <a:rPr lang="cs-CZ" dirty="0"/>
              <a:t>ke zpracování přírodního kameniva (např. vápenec, pískovec, </a:t>
            </a:r>
            <a:r>
              <a:rPr lang="cs-CZ" dirty="0" smtClean="0"/>
              <a:t>křemen,…)</a:t>
            </a:r>
          </a:p>
          <a:p>
            <a:pPr lvl="1"/>
            <a:r>
              <a:rPr lang="cs-CZ" dirty="0" smtClean="0"/>
              <a:t>kusovitost</a:t>
            </a:r>
            <a:r>
              <a:rPr lang="cs-CZ" dirty="0"/>
              <a:t> vstupního materiálu </a:t>
            </a:r>
            <a:r>
              <a:rPr lang="cs-CZ" dirty="0" smtClean="0"/>
              <a:t>5 až </a:t>
            </a:r>
            <a:r>
              <a:rPr lang="cs-CZ" dirty="0"/>
              <a:t>25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Mezi výhody tohoto typu drtičů patří:</a:t>
            </a:r>
          </a:p>
          <a:p>
            <a:pPr lvl="1"/>
            <a:r>
              <a:rPr lang="cs-CZ" dirty="0"/>
              <a:t>vysoká provozní spolehlivost a mobilita</a:t>
            </a:r>
          </a:p>
          <a:p>
            <a:pPr lvl="1"/>
            <a:r>
              <a:rPr lang="cs-CZ" dirty="0"/>
              <a:t>nízké náklady na provoz a údržbu</a:t>
            </a:r>
          </a:p>
          <a:p>
            <a:pPr lvl="1"/>
            <a:r>
              <a:rPr lang="cs-CZ" dirty="0"/>
              <a:t>vysoký stupeň zdrobnění</a:t>
            </a:r>
          </a:p>
          <a:p>
            <a:pPr lvl="1"/>
            <a:r>
              <a:rPr lang="cs-CZ" dirty="0"/>
              <a:t>snadná údržba a jednoduchá obsluha</a:t>
            </a:r>
          </a:p>
          <a:p>
            <a:pPr lvl="1"/>
            <a:r>
              <a:rPr lang="cs-CZ" dirty="0"/>
              <a:t>optimální geometrie drtícího prostoru</a:t>
            </a:r>
          </a:p>
          <a:p>
            <a:pPr lvl="1"/>
            <a:r>
              <a:rPr lang="cs-CZ" dirty="0"/>
              <a:t>vysoká kvalita konečného produktu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Základní druhy technologií demoličních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b="1" dirty="0"/>
              <a:t>Demolice za použití demoliční koule</a:t>
            </a:r>
            <a:endParaRPr lang="cs-CZ" dirty="0"/>
          </a:p>
          <a:p>
            <a:pPr lvl="1"/>
            <a:r>
              <a:rPr lang="cs-CZ" dirty="0"/>
              <a:t>provádí se rozhoupáváním demoliční koule </a:t>
            </a:r>
            <a:endParaRPr lang="cs-CZ" dirty="0" smtClean="0"/>
          </a:p>
          <a:p>
            <a:pPr lvl="1"/>
            <a:r>
              <a:rPr lang="cs-CZ" dirty="0" smtClean="0"/>
              <a:t>tato </a:t>
            </a:r>
            <a:r>
              <a:rPr lang="cs-CZ" dirty="0"/>
              <a:t>technologie je nejefektivnější proti zdivu</a:t>
            </a:r>
          </a:p>
          <a:p>
            <a:pPr lvl="1"/>
            <a:r>
              <a:rPr lang="cs-CZ" dirty="0"/>
              <a:t>je velice </a:t>
            </a:r>
            <a:r>
              <a:rPr lang="cs-CZ" dirty="0" smtClean="0"/>
              <a:t>pomalá → dnes málo používaná metoda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www\0923twelveclayfee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13" y="3262177"/>
            <a:ext cx="3758252" cy="32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50238" y="6479001"/>
            <a:ext cx="10134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www.radiobeat.cz</a:t>
            </a:r>
          </a:p>
        </p:txBody>
      </p:sp>
    </p:spTree>
    <p:extLst>
      <p:ext uri="{BB962C8B-B14F-4D97-AF65-F5344CB8AC3E}">
        <p14:creationId xmlns:p14="http://schemas.microsoft.com/office/powerpoint/2010/main" val="293225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5362" name="Picture 2" descr="C:\Users\Pája\Downloads\www\obr10c-stavebni-technika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986"/>
            <a:ext cx="9144000" cy="40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51659" y="5842268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638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Kuželový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6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Odrazové drtiče:</a:t>
            </a:r>
          </a:p>
          <a:p>
            <a:pPr lvl="1"/>
            <a:r>
              <a:rPr lang="cs-CZ" dirty="0" smtClean="0"/>
              <a:t>zpracovávají </a:t>
            </a:r>
            <a:r>
              <a:rPr lang="cs-CZ" dirty="0"/>
              <a:t>beton, železobeton, cihelnou suť, živičné kry a kamenivo se vstupními rozměry přibližně do 80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Výhodami odrazových drtičů jsou: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velký stupeň zdrobnění</a:t>
            </a:r>
          </a:p>
          <a:p>
            <a:pPr lvl="1"/>
            <a:r>
              <a:rPr lang="cs-CZ" dirty="0"/>
              <a:t>vynikající tvarový index</a:t>
            </a:r>
          </a:p>
          <a:p>
            <a:pPr lvl="1"/>
            <a:r>
              <a:rPr lang="cs-CZ" dirty="0"/>
              <a:t>nenáročná údržba a obsluha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6386" name="Picture 2" descr="C:\Users\Pája\Downloads\www\obr10c-minyu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42" y="2779432"/>
            <a:ext cx="36027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28304" y="6483045"/>
            <a:ext cx="9653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www.minyu.com</a:t>
            </a:r>
          </a:p>
        </p:txBody>
      </p:sp>
    </p:spTree>
    <p:extLst>
      <p:ext uri="{BB962C8B-B14F-4D97-AF65-F5344CB8AC3E}">
        <p14:creationId xmlns:p14="http://schemas.microsoft.com/office/powerpoint/2010/main" val="35160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7410" name="Picture 2" descr="C:\Users\Pája\Downloads\www\obr10b-www.minggongmachinery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/>
          <a:stretch/>
        </p:blipFill>
        <p:spPr bwMode="auto">
          <a:xfrm>
            <a:off x="2260600" y="809870"/>
            <a:ext cx="4638722" cy="56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9512" y="6426587"/>
            <a:ext cx="1457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www.minggongmachinery.com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698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Odrazový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996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Válcové drtiče:</a:t>
            </a:r>
          </a:p>
          <a:p>
            <a:pPr lvl="1"/>
            <a:r>
              <a:rPr lang="cs-CZ" dirty="0" smtClean="0"/>
              <a:t>používají se pro </a:t>
            </a:r>
            <a:r>
              <a:rPr lang="cs-CZ" dirty="0"/>
              <a:t>střední a jemné drcení i velmi pevných, ale dobře drtitelných </a:t>
            </a:r>
            <a:r>
              <a:rPr lang="cs-CZ" dirty="0" smtClean="0"/>
              <a:t>materiálů</a:t>
            </a:r>
          </a:p>
          <a:p>
            <a:pPr lvl="1"/>
            <a:r>
              <a:rPr lang="cs-CZ" dirty="0" smtClean="0"/>
              <a:t>materiál </a:t>
            </a:r>
            <a:r>
              <a:rPr lang="cs-CZ" dirty="0"/>
              <a:t>se drtí mezi dvěma protisměrně se otáčejícími </a:t>
            </a:r>
            <a:r>
              <a:rPr lang="cs-CZ" dirty="0" smtClean="0"/>
              <a:t>válci</a:t>
            </a:r>
          </a:p>
          <a:p>
            <a:pPr marL="0" indent="0">
              <a:buNone/>
            </a:pPr>
            <a:r>
              <a:rPr lang="cs-CZ" b="1" dirty="0" smtClean="0"/>
              <a:t>Výhody </a:t>
            </a:r>
            <a:r>
              <a:rPr lang="cs-CZ" b="1" dirty="0"/>
              <a:t>těchto drtičů jsou: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náklady na provoz a údržbu</a:t>
            </a:r>
          </a:p>
          <a:p>
            <a:pPr lvl="1"/>
            <a:r>
              <a:rPr lang="cs-CZ" dirty="0"/>
              <a:t>nenáročná obsluha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8434" name="Picture 2" descr="C:\Users\Pája\Downloads\www\obr10a-www.alibaba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8955"/>
          <a:stretch/>
        </p:blipFill>
        <p:spPr bwMode="auto">
          <a:xfrm>
            <a:off x="5609231" y="3428999"/>
            <a:ext cx="3246734" cy="27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55852" y="6167596"/>
            <a:ext cx="10102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www.alibaba.com</a:t>
            </a:r>
          </a:p>
        </p:txBody>
      </p:sp>
    </p:spTree>
    <p:extLst>
      <p:ext uri="{BB962C8B-B14F-4D97-AF65-F5344CB8AC3E}">
        <p14:creationId xmlns:p14="http://schemas.microsoft.com/office/powerpoint/2010/main" val="134172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9458" name="Picture 2" descr="C:\Users\Pája\Downloads\www\obr10d-www.directindustry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8"/>
          <a:stretch/>
        </p:blipFill>
        <p:spPr bwMode="auto">
          <a:xfrm>
            <a:off x="381000" y="832336"/>
            <a:ext cx="8407400" cy="54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25397" y="6344699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41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Válcový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940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třídící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Mobilní třídící jednotky můžeme rozdělit 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 smtClean="0"/>
              <a:t>Mobilní</a:t>
            </a:r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(neboli kontejnerové)</a:t>
            </a:r>
          </a:p>
          <a:p>
            <a:pPr marL="0" indent="0">
              <a:buNone/>
            </a:pPr>
            <a:r>
              <a:rPr lang="cs-CZ" dirty="0" smtClean="0"/>
              <a:t>Dále </a:t>
            </a:r>
            <a:r>
              <a:rPr lang="cs-CZ" dirty="0"/>
              <a:t>potom </a:t>
            </a:r>
            <a:r>
              <a:rPr lang="cs-CZ" dirty="0" smtClean="0"/>
              <a:t>na:</a:t>
            </a:r>
          </a:p>
          <a:p>
            <a:pPr lvl="1"/>
            <a:r>
              <a:rPr lang="cs-CZ" dirty="0" smtClean="0"/>
              <a:t>Vibrační</a:t>
            </a:r>
          </a:p>
          <a:p>
            <a:pPr lvl="1"/>
            <a:r>
              <a:rPr lang="cs-CZ" dirty="0" smtClean="0"/>
              <a:t>Rezonanční</a:t>
            </a:r>
          </a:p>
          <a:p>
            <a:pPr marL="0" indent="0">
              <a:buNone/>
            </a:pPr>
            <a:r>
              <a:rPr lang="cs-CZ" dirty="0" smtClean="0"/>
              <a:t>Tyto</a:t>
            </a:r>
            <a:r>
              <a:rPr lang="cs-CZ" dirty="0"/>
              <a:t> stroje je možné použít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třídění kameniva, štěrků,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písků</a:t>
            </a:r>
            <a:r>
              <a:rPr lang="cs-CZ" dirty="0"/>
              <a:t>, cihelné sutě</a:t>
            </a:r>
            <a:r>
              <a:rPr lang="cs-CZ" dirty="0" smtClean="0"/>
              <a:t>,…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482" name="Picture 2" descr="C:\Users\Pája\Downloads\www\obr10b-resta.cz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0" y="3086950"/>
            <a:ext cx="4466774" cy="33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07257" y="6442100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374177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třídící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výhody patří: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velká sypná výška pásových dopravníků</a:t>
            </a:r>
          </a:p>
          <a:p>
            <a:pPr lvl="1"/>
            <a:r>
              <a:rPr lang="cs-CZ" dirty="0"/>
              <a:t>možnost použití magnetického separátoru a váhy</a:t>
            </a:r>
          </a:p>
          <a:p>
            <a:pPr lvl="1"/>
            <a:r>
              <a:rPr lang="cs-CZ" dirty="0"/>
              <a:t>možnost použití v širokém rozsahu okolních </a:t>
            </a:r>
            <a:r>
              <a:rPr lang="cs-CZ" dirty="0" smtClean="0"/>
              <a:t>teplot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1506" name="Picture 2" descr="C:\Users\Pája\Downloads\www\obr10a-bagry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5" b="26266"/>
          <a:stretch/>
        </p:blipFill>
        <p:spPr bwMode="auto">
          <a:xfrm>
            <a:off x="1255595" y="4444599"/>
            <a:ext cx="6537278" cy="20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63890" y="6453883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www.bagry.cz</a:t>
            </a:r>
          </a:p>
        </p:txBody>
      </p:sp>
    </p:spTree>
    <p:extLst>
      <p:ext uri="{BB962C8B-B14F-4D97-AF65-F5344CB8AC3E}">
        <p14:creationId xmlns:p14="http://schemas.microsoft.com/office/powerpoint/2010/main" val="216126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magnetické separátory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Užívají se k odstraňování kovových částic z recyklované stavební suti, především k odstranění ocelové </a:t>
            </a:r>
            <a:r>
              <a:rPr lang="cs-CZ" dirty="0" smtClean="0"/>
              <a:t>výztuže.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2530" name="Picture 2" descr="C:\Users\Pája\Downloads\www\obr10a-stavebni-technika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04" y="2398870"/>
            <a:ext cx="6200633" cy="40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55181" y="6442102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40144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Recyklační linky jsou složeny </a:t>
            </a:r>
            <a:r>
              <a:rPr lang="cs-CZ" dirty="0" smtClean="0"/>
              <a:t>z drtičů</a:t>
            </a:r>
            <a:r>
              <a:rPr lang="cs-CZ" dirty="0"/>
              <a:t>, třídičů, magnetických </a:t>
            </a:r>
            <a:r>
              <a:rPr lang="cs-CZ" dirty="0" smtClean="0"/>
              <a:t>separátorů a </a:t>
            </a:r>
            <a:r>
              <a:rPr lang="cs-CZ" dirty="0"/>
              <a:t>případně z dalších zařízení. 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přemístitelnosti je dělíme 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obilní</a:t>
            </a:r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stacionární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3554" name="Picture 2" descr="C:\Users\Pája\Downloads\www\obr10-www.ekostrazce.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8" y="4258102"/>
            <a:ext cx="8139116" cy="21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90422" y="6450680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www.ekostrazce.cz</a:t>
            </a:r>
          </a:p>
        </p:txBody>
      </p:sp>
    </p:spTree>
    <p:extLst>
      <p:ext uri="{BB962C8B-B14F-4D97-AF65-F5344CB8AC3E}">
        <p14:creationId xmlns:p14="http://schemas.microsoft.com/office/powerpoint/2010/main" val="5034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Mobilní recyklační linka: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práci stroje </a:t>
            </a:r>
            <a:r>
              <a:rPr lang="cs-CZ" dirty="0" smtClean="0"/>
              <a:t>se může pohybovat </a:t>
            </a:r>
          </a:p>
          <a:p>
            <a:pPr lvl="1"/>
            <a:r>
              <a:rPr lang="cs-CZ" dirty="0" smtClean="0"/>
              <a:t>převážně pracují v náročném terénu (pásový podvozek)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4578" name="Picture 2" descr="C:\Users\Pája\Downloads\www\obr10b-www.constructionequipmentguide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/>
          <a:stretch/>
        </p:blipFill>
        <p:spPr bwMode="auto">
          <a:xfrm>
            <a:off x="1390947" y="2879679"/>
            <a:ext cx="6364111" cy="35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94940" y="6455750"/>
            <a:ext cx="17283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www.constructionequipmentguide.com</a:t>
            </a:r>
          </a:p>
        </p:txBody>
      </p:sp>
    </p:spTree>
    <p:extLst>
      <p:ext uri="{BB962C8B-B14F-4D97-AF65-F5344CB8AC3E}">
        <p14:creationId xmlns:p14="http://schemas.microsoft.com/office/powerpoint/2010/main" val="193321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Základní druhy technologií demoličních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b="1" dirty="0" smtClean="0"/>
              <a:t>Demolice </a:t>
            </a:r>
            <a:r>
              <a:rPr lang="cs-CZ" b="1" dirty="0"/>
              <a:t>za použití výbušniny</a:t>
            </a:r>
            <a:endParaRPr lang="cs-CZ" dirty="0"/>
          </a:p>
          <a:p>
            <a:pPr lvl="1"/>
            <a:r>
              <a:rPr lang="cs-CZ" dirty="0" smtClean="0"/>
              <a:t>převážně </a:t>
            </a:r>
            <a:r>
              <a:rPr lang="cs-CZ" dirty="0"/>
              <a:t>u vysokých a rozměrných budov nebo </a:t>
            </a:r>
            <a:r>
              <a:rPr lang="cs-CZ" dirty="0" smtClean="0"/>
              <a:t>komínů</a:t>
            </a:r>
            <a:endParaRPr lang="cs-CZ" dirty="0"/>
          </a:p>
          <a:p>
            <a:pPr lvl="1"/>
            <a:r>
              <a:rPr lang="cs-CZ" dirty="0" smtClean="0"/>
              <a:t>náročný </a:t>
            </a:r>
            <a:r>
              <a:rPr lang="cs-CZ" dirty="0"/>
              <a:t>a nákladný způsob</a:t>
            </a:r>
          </a:p>
          <a:p>
            <a:r>
              <a:rPr lang="cs-CZ" b="1" dirty="0"/>
              <a:t>Technologie řezání plamenem neboli autogenem</a:t>
            </a:r>
            <a:endParaRPr lang="cs-CZ" dirty="0"/>
          </a:p>
          <a:p>
            <a:pPr lvl="1"/>
            <a:r>
              <a:rPr lang="cs-CZ" dirty="0"/>
              <a:t>používá se u velkých ocelových konstrukcí </a:t>
            </a:r>
            <a:r>
              <a:rPr lang="cs-CZ" dirty="0" smtClean="0"/>
              <a:t>a </a:t>
            </a:r>
            <a:r>
              <a:rPr lang="cs-CZ" dirty="0"/>
              <a:t>staveb s kovovým skeletem (např. tovární haly, mostní konstrukce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074" name="Picture 2" descr="C:\Users\Pája\Downloads\www\crop-560824-a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68" y="4217158"/>
            <a:ext cx="4612725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10625" y="6442769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www.tyden.cz</a:t>
            </a:r>
          </a:p>
        </p:txBody>
      </p:sp>
    </p:spTree>
    <p:extLst>
      <p:ext uri="{BB962C8B-B14F-4D97-AF65-F5344CB8AC3E}">
        <p14:creationId xmlns:p14="http://schemas.microsoft.com/office/powerpoint/2010/main" val="304079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175">
              <a:buNone/>
            </a:pPr>
            <a:r>
              <a:rPr lang="cs-CZ" b="1" dirty="0" err="1" smtClean="0"/>
              <a:t>Semimobilní</a:t>
            </a:r>
            <a:r>
              <a:rPr lang="cs-CZ" b="1" dirty="0" smtClean="0"/>
              <a:t> recyklační linka:</a:t>
            </a:r>
          </a:p>
          <a:p>
            <a:pPr marL="800100" lvl="1" indent="-342900"/>
            <a:r>
              <a:rPr lang="cs-CZ" dirty="0" smtClean="0"/>
              <a:t>při </a:t>
            </a:r>
            <a:r>
              <a:rPr lang="cs-CZ" dirty="0"/>
              <a:t>práci stojí na místě, ale je možné ji snadno a rychle </a:t>
            </a:r>
            <a:r>
              <a:rPr lang="cs-CZ" dirty="0" smtClean="0"/>
              <a:t>přepravit</a:t>
            </a:r>
          </a:p>
          <a:p>
            <a:pPr marL="800100" lvl="1" indent="-342900"/>
            <a:r>
              <a:rPr lang="cs-CZ" dirty="0" smtClean="0"/>
              <a:t>rozdělujeme na:</a:t>
            </a:r>
            <a:r>
              <a:rPr lang="cs-CZ" dirty="0"/>
              <a:t> </a:t>
            </a:r>
            <a:endParaRPr lang="cs-CZ" dirty="0" smtClean="0"/>
          </a:p>
          <a:p>
            <a:pPr marL="1146175" lvl="2" indent="-342900"/>
            <a:r>
              <a:rPr lang="cs-CZ" dirty="0"/>
              <a:t>l</a:t>
            </a:r>
            <a:r>
              <a:rPr lang="cs-CZ" dirty="0" smtClean="0"/>
              <a:t>ižinové</a:t>
            </a:r>
          </a:p>
          <a:p>
            <a:pPr marL="1146175" lvl="2" indent="-342900"/>
            <a:r>
              <a:rPr lang="cs-CZ" dirty="0" smtClean="0"/>
              <a:t>kontejnerové </a:t>
            </a:r>
          </a:p>
          <a:p>
            <a:pPr marL="1146175" lvl="2" indent="-342900"/>
            <a:r>
              <a:rPr lang="cs-CZ" dirty="0" smtClean="0"/>
              <a:t>na </a:t>
            </a:r>
            <a:r>
              <a:rPr lang="cs-CZ" dirty="0"/>
              <a:t>kolovém </a:t>
            </a:r>
            <a:r>
              <a:rPr lang="cs-CZ" dirty="0" smtClean="0"/>
              <a:t>podvozku</a:t>
            </a:r>
            <a:endParaRPr lang="cs-CZ" u="sng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5602" name="Picture 2" descr="C:\Users\Pája\Downloads\www\obr10a-resta.cz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1" b="11419"/>
          <a:stretch/>
        </p:blipFill>
        <p:spPr bwMode="auto">
          <a:xfrm>
            <a:off x="2126776" y="4292223"/>
            <a:ext cx="4970060" cy="21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62999" y="641480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210506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Stacionární recyklační linka:</a:t>
            </a:r>
          </a:p>
          <a:p>
            <a:pPr lvl="1"/>
            <a:r>
              <a:rPr lang="cs-CZ" dirty="0" smtClean="0"/>
              <a:t>vzhledem</a:t>
            </a:r>
            <a:r>
              <a:rPr lang="cs-CZ" dirty="0"/>
              <a:t> ke své velikosti a </a:t>
            </a:r>
            <a:r>
              <a:rPr lang="cs-CZ" dirty="0" smtClean="0"/>
              <a:t>vybavení dovolují </a:t>
            </a:r>
            <a:r>
              <a:rPr lang="cs-CZ" dirty="0"/>
              <a:t>přípravu kvalitních recyklátů při vysokém </a:t>
            </a:r>
            <a:r>
              <a:rPr lang="cs-CZ" dirty="0" smtClean="0"/>
              <a:t>výkonu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nutné zajistit stálý přísun zpracovávaného </a:t>
            </a:r>
            <a:r>
              <a:rPr lang="cs-CZ" dirty="0" smtClean="0"/>
              <a:t>materiálu, </a:t>
            </a:r>
            <a:br>
              <a:rPr lang="cs-CZ" dirty="0" smtClean="0"/>
            </a:br>
            <a:r>
              <a:rPr lang="cs-CZ" dirty="0" smtClean="0"/>
              <a:t>což</a:t>
            </a:r>
            <a:r>
              <a:rPr lang="cs-CZ" dirty="0"/>
              <a:t> snižuje ekonomickou efektivnost </a:t>
            </a:r>
            <a:r>
              <a:rPr lang="cs-CZ" dirty="0" smtClean="0"/>
              <a:t>provozu</a:t>
            </a:r>
            <a:endParaRPr lang="cs-CZ" u="sng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6626" name="Picture 2" descr="C:\Users\Pája\Downloads\www\obr10c-www.dspprerov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49" y="3506870"/>
            <a:ext cx="3902880" cy="29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1160" y="6469398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www.dspprerov.cz</a:t>
            </a:r>
          </a:p>
        </p:txBody>
      </p:sp>
    </p:spTree>
    <p:extLst>
      <p:ext uri="{BB962C8B-B14F-4D97-AF65-F5344CB8AC3E}">
        <p14:creationId xmlns:p14="http://schemas.microsoft.com/office/powerpoint/2010/main" val="343478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Zpětné využití stavebního odpadu v </a:t>
            </a:r>
            <a:r>
              <a:rPr lang="cs-CZ" sz="4000" dirty="0" smtClean="0"/>
              <a:t>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Recykláty je možné použít jako náhradu běžně </a:t>
            </a:r>
            <a:r>
              <a:rPr lang="cs-CZ" dirty="0" smtClean="0"/>
              <a:t>používaných materiálů</a:t>
            </a:r>
          </a:p>
          <a:p>
            <a:pPr marL="0" indent="0">
              <a:buNone/>
            </a:pPr>
            <a:r>
              <a:rPr lang="cs-CZ" dirty="0" smtClean="0"/>
              <a:t>Nicméně </a:t>
            </a:r>
            <a:r>
              <a:rPr lang="cs-CZ" dirty="0"/>
              <a:t>plnohodnotné využití zatím není zajištěno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Hlavním</a:t>
            </a:r>
            <a:r>
              <a:rPr lang="cs-CZ" dirty="0"/>
              <a:t> </a:t>
            </a:r>
            <a:r>
              <a:rPr lang="cs-CZ" dirty="0" smtClean="0"/>
              <a:t>důvodem je nedůvěra </a:t>
            </a:r>
            <a:r>
              <a:rPr lang="cs-CZ" dirty="0"/>
              <a:t>spotřebitelů a nejednotná kvalita </a:t>
            </a:r>
            <a:r>
              <a:rPr lang="cs-CZ" dirty="0" smtClean="0"/>
              <a:t>recyklátů.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betonů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zásypové a násypové materiály</a:t>
            </a:r>
          </a:p>
          <a:p>
            <a:r>
              <a:rPr lang="cs-CZ" dirty="0"/>
              <a:t>podkladní vrstvy pod základové konstrukce</a:t>
            </a:r>
          </a:p>
          <a:p>
            <a:r>
              <a:rPr lang="cs-CZ" dirty="0"/>
              <a:t>podkladní materiál pod silnice či železnice </a:t>
            </a:r>
          </a:p>
          <a:p>
            <a:r>
              <a:rPr lang="cs-CZ" dirty="0"/>
              <a:t>jako kamenivo do nových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betonových </a:t>
            </a:r>
            <a:r>
              <a:rPr lang="cs-CZ" dirty="0"/>
              <a:t>směsí</a:t>
            </a:r>
          </a:p>
          <a:p>
            <a:r>
              <a:rPr lang="cs-CZ" dirty="0"/>
              <a:t>jako kamenivo do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živičných </a:t>
            </a:r>
            <a:r>
              <a:rPr lang="cs-CZ" dirty="0"/>
              <a:t>směsí</a:t>
            </a:r>
          </a:p>
          <a:p>
            <a:r>
              <a:rPr lang="cs-CZ" dirty="0"/>
              <a:t>terénní </a:t>
            </a: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7650" name="Picture 2" descr="C:\Users\Pája\Downloads\www\obr10-www.tezebnipiskov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75873"/>
            <a:ext cx="4144796" cy="31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68815" y="6598970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www.tezebnipiskova.cz</a:t>
            </a:r>
          </a:p>
        </p:txBody>
      </p:sp>
    </p:spTree>
    <p:extLst>
      <p:ext uri="{BB962C8B-B14F-4D97-AF65-F5344CB8AC3E}">
        <p14:creationId xmlns:p14="http://schemas.microsoft.com/office/powerpoint/2010/main" val="255377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ája\Downloads\www\obr10-www.darte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2571" y="1333266"/>
            <a:ext cx="5418162" cy="51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skla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skleněné obaly</a:t>
            </a:r>
          </a:p>
          <a:p>
            <a:r>
              <a:rPr lang="cs-CZ" dirty="0"/>
              <a:t>tepelné </a:t>
            </a:r>
            <a:r>
              <a:rPr lang="cs-CZ" dirty="0" smtClean="0"/>
              <a:t>izolace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76093" y="6363624"/>
            <a:ext cx="8659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www.darte.cz</a:t>
            </a:r>
          </a:p>
        </p:txBody>
      </p:sp>
    </p:spTree>
    <p:extLst>
      <p:ext uri="{BB962C8B-B14F-4D97-AF65-F5344CB8AC3E}">
        <p14:creationId xmlns:p14="http://schemas.microsoft.com/office/powerpoint/2010/main" val="24073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keramických prvků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</a:t>
            </a:r>
            <a:r>
              <a:rPr lang="cs-CZ" dirty="0" err="1"/>
              <a:t>cihlobetonu</a:t>
            </a:r>
            <a:endParaRPr lang="cs-CZ" dirty="0"/>
          </a:p>
          <a:p>
            <a:r>
              <a:rPr lang="cs-CZ" dirty="0"/>
              <a:t>plnivo do malt</a:t>
            </a:r>
          </a:p>
          <a:p>
            <a:r>
              <a:rPr lang="cs-CZ" dirty="0"/>
              <a:t>výroba drenážního betonu</a:t>
            </a:r>
          </a:p>
          <a:p>
            <a:r>
              <a:rPr lang="cs-CZ" dirty="0"/>
              <a:t>výroba nepálených lisovaných cihel</a:t>
            </a:r>
          </a:p>
          <a:p>
            <a:r>
              <a:rPr lang="cs-CZ" dirty="0"/>
              <a:t>výroba </a:t>
            </a:r>
            <a:r>
              <a:rPr lang="cs-CZ" dirty="0" smtClean="0"/>
              <a:t>antuky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9698" name="Picture 2" descr="C:\Users\Pája\Downloads\www\obr10-www.stepanovice.e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6"/>
          <a:stretch/>
        </p:blipFill>
        <p:spPr bwMode="auto">
          <a:xfrm>
            <a:off x="2456596" y="4492071"/>
            <a:ext cx="4442345" cy="20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27080" y="6537635"/>
            <a:ext cx="1112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www.stepanovice.eu</a:t>
            </a:r>
          </a:p>
        </p:txBody>
      </p:sp>
    </p:spTree>
    <p:extLst>
      <p:ext uri="{BB962C8B-B14F-4D97-AF65-F5344CB8AC3E}">
        <p14:creationId xmlns:p14="http://schemas.microsoft.com/office/powerpoint/2010/main" val="28124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dřeva a živičných směsí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Recyklace dřeva</a:t>
            </a:r>
          </a:p>
          <a:p>
            <a:r>
              <a:rPr lang="cs-CZ" dirty="0" smtClean="0"/>
              <a:t>palivo </a:t>
            </a:r>
            <a:r>
              <a:rPr lang="cs-CZ" dirty="0"/>
              <a:t>– štěpky, brikety</a:t>
            </a:r>
          </a:p>
          <a:p>
            <a:r>
              <a:rPr lang="cs-CZ" dirty="0"/>
              <a:t>mulčovací směsi</a:t>
            </a:r>
          </a:p>
          <a:p>
            <a:r>
              <a:rPr lang="cs-CZ" dirty="0"/>
              <a:t>dřevotřískové </a:t>
            </a:r>
            <a:r>
              <a:rPr lang="cs-CZ" dirty="0" smtClean="0"/>
              <a:t>desky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marL="0" indent="0">
              <a:buNone/>
            </a:pPr>
            <a:r>
              <a:rPr lang="cs-CZ" b="1" dirty="0" smtClean="0"/>
              <a:t>Recyklace živičných směsí</a:t>
            </a:r>
          </a:p>
          <a:p>
            <a:r>
              <a:rPr lang="cs-CZ" dirty="0"/>
              <a:t>podkladní vrstva pro málo zatěžované vozovky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0722" name="Picture 2" descr="C:\Users\Pája\Downloads\www\obr10-www.kron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3" y="1651380"/>
            <a:ext cx="4330678" cy="29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09438" y="4607068"/>
            <a:ext cx="8402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www.kron.cz</a:t>
            </a:r>
          </a:p>
        </p:txBody>
      </p:sp>
    </p:spTree>
    <p:extLst>
      <p:ext uri="{BB962C8B-B14F-4D97-AF65-F5344CB8AC3E}">
        <p14:creationId xmlns:p14="http://schemas.microsoft.com/office/powerpoint/2010/main" val="15886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Budoucnost recyklace stavebních </a:t>
            </a:r>
            <a:r>
              <a:rPr lang="cs-CZ" dirty="0" smtClean="0"/>
              <a:t>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Rozvoj recyklace je v současné době </a:t>
            </a:r>
            <a:r>
              <a:rPr lang="cs-CZ" dirty="0" smtClean="0"/>
              <a:t>značný, je však nutné</a:t>
            </a:r>
            <a:r>
              <a:rPr lang="cs-CZ" dirty="0"/>
              <a:t> pokusit se o </a:t>
            </a:r>
            <a:r>
              <a:rPr lang="cs-CZ" dirty="0" smtClean="0"/>
              <a:t>zpětné využití </a:t>
            </a:r>
            <a:r>
              <a:rPr lang="cs-CZ" dirty="0"/>
              <a:t>všech výstupních </a:t>
            </a:r>
            <a:r>
              <a:rPr lang="cs-CZ" dirty="0" smtClean="0"/>
              <a:t>složek.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Proč recyklovat?</a:t>
            </a:r>
          </a:p>
          <a:p>
            <a:r>
              <a:rPr lang="cs-CZ" dirty="0"/>
              <a:t>s</a:t>
            </a:r>
            <a:r>
              <a:rPr lang="cs-CZ" dirty="0" smtClean="0"/>
              <a:t>nížení </a:t>
            </a:r>
            <a:r>
              <a:rPr lang="cs-CZ" dirty="0"/>
              <a:t>ekologické zátěže</a:t>
            </a:r>
          </a:p>
          <a:p>
            <a:r>
              <a:rPr lang="cs-CZ" dirty="0"/>
              <a:t>ú</a:t>
            </a:r>
            <a:r>
              <a:rPr lang="cs-CZ" dirty="0" smtClean="0"/>
              <a:t>spora nákladů na </a:t>
            </a:r>
            <a:r>
              <a:rPr lang="cs-CZ" dirty="0"/>
              <a:t>ukládání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dopravu odpadů</a:t>
            </a:r>
          </a:p>
          <a:p>
            <a:r>
              <a:rPr lang="cs-CZ" dirty="0"/>
              <a:t>ú</a:t>
            </a:r>
            <a:r>
              <a:rPr lang="cs-CZ" dirty="0" smtClean="0"/>
              <a:t>spora </a:t>
            </a:r>
            <a:r>
              <a:rPr lang="cs-CZ" dirty="0"/>
              <a:t>nákladů oproti nákupu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nových </a:t>
            </a:r>
            <a:r>
              <a:rPr lang="cs-CZ" dirty="0"/>
              <a:t>surovin</a:t>
            </a:r>
          </a:p>
          <a:p>
            <a:r>
              <a:rPr lang="cs-CZ" dirty="0"/>
              <a:t>š</a:t>
            </a:r>
            <a:r>
              <a:rPr lang="cs-CZ" dirty="0" smtClean="0"/>
              <a:t>etření </a:t>
            </a:r>
            <a:r>
              <a:rPr lang="cs-CZ" dirty="0"/>
              <a:t>přírodních zdrojů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1746" name="Picture 2" descr="C:\Users\Pája\Downloads\www\obr10-www.perfektni-obchod.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4" y="272500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80301" y="6483045"/>
            <a:ext cx="12666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www.perfektni-obchod.cz</a:t>
            </a:r>
          </a:p>
        </p:txBody>
      </p:sp>
    </p:spTree>
    <p:extLst>
      <p:ext uri="{BB962C8B-B14F-4D97-AF65-F5344CB8AC3E}">
        <p14:creationId xmlns:p14="http://schemas.microsoft.com/office/powerpoint/2010/main" val="208349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Demolice pomocí těžké </a:t>
            </a:r>
            <a:r>
              <a:rPr lang="cs-CZ" dirty="0" smtClean="0"/>
              <a:t>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Příprava objektu před </a:t>
            </a:r>
            <a:r>
              <a:rPr lang="cs-CZ" b="1" dirty="0" smtClean="0"/>
              <a:t>demolicí</a:t>
            </a:r>
            <a:endParaRPr lang="cs-CZ" dirty="0"/>
          </a:p>
          <a:p>
            <a:pPr lvl="1"/>
            <a:r>
              <a:rPr lang="cs-CZ" dirty="0" smtClean="0"/>
              <a:t>objekty </a:t>
            </a:r>
            <a:r>
              <a:rPr lang="cs-CZ" dirty="0"/>
              <a:t>určené k demolice se odpojí od všech inženýrských sítí</a:t>
            </a:r>
          </a:p>
          <a:p>
            <a:pPr lvl="1"/>
            <a:r>
              <a:rPr lang="cs-CZ" dirty="0"/>
              <a:t>vymezí se prostor demolice</a:t>
            </a:r>
          </a:p>
          <a:p>
            <a:pPr lvl="1"/>
            <a:r>
              <a:rPr lang="cs-CZ" dirty="0" smtClean="0"/>
              <a:t>zajistí se ochrana </a:t>
            </a:r>
            <a:r>
              <a:rPr lang="cs-CZ" dirty="0"/>
              <a:t>inženýrských sítí, které nesmí být demolicí dotčeny</a:t>
            </a:r>
          </a:p>
          <a:p>
            <a:r>
              <a:rPr lang="cs-CZ" b="1" dirty="0"/>
              <a:t>Odstrojení objektu</a:t>
            </a:r>
            <a:endParaRPr lang="cs-CZ" dirty="0"/>
          </a:p>
          <a:p>
            <a:pPr lvl="1"/>
            <a:r>
              <a:rPr lang="cs-CZ" dirty="0"/>
              <a:t>provádí se kvůli dostatečnému třídění bouraných materiálů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Demolice pomocí těžké </a:t>
            </a:r>
            <a:r>
              <a:rPr lang="cs-CZ" dirty="0" smtClean="0"/>
              <a:t>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Samotná demolice</a:t>
            </a:r>
            <a:endParaRPr lang="cs-CZ" dirty="0"/>
          </a:p>
          <a:p>
            <a:pPr lvl="1"/>
            <a:r>
              <a:rPr lang="cs-CZ" dirty="0" smtClean="0"/>
              <a:t>za </a:t>
            </a:r>
            <a:r>
              <a:rPr lang="cs-CZ" dirty="0"/>
              <a:t>použití těžké </a:t>
            </a:r>
            <a:r>
              <a:rPr lang="cs-CZ" dirty="0" smtClean="0"/>
              <a:t>mechanizace </a:t>
            </a:r>
            <a:br>
              <a:rPr lang="cs-CZ" dirty="0" smtClean="0"/>
            </a:br>
            <a:r>
              <a:rPr lang="cs-CZ" dirty="0" smtClean="0"/>
              <a:t>(bourací kladiva, hydraulické</a:t>
            </a:r>
            <a:r>
              <a:rPr lang="cs-CZ" dirty="0"/>
              <a:t> </a:t>
            </a:r>
            <a:r>
              <a:rPr lang="cs-CZ" dirty="0" smtClean="0"/>
              <a:t>nůžky,</a:t>
            </a:r>
            <a:br>
              <a:rPr lang="cs-CZ" dirty="0" smtClean="0"/>
            </a:br>
            <a:r>
              <a:rPr lang="cs-CZ" dirty="0" smtClean="0"/>
              <a:t>demoliční výložníky, nakladače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rypadla </a:t>
            </a:r>
            <a:r>
              <a:rPr lang="cs-CZ" dirty="0"/>
              <a:t>apod</a:t>
            </a:r>
            <a:r>
              <a:rPr lang="cs-CZ" dirty="0" smtClean="0"/>
              <a:t>.)</a:t>
            </a:r>
            <a:endParaRPr lang="cs-CZ" dirty="0"/>
          </a:p>
          <a:p>
            <a:pPr lvl="1"/>
            <a:r>
              <a:rPr lang="cs-CZ" dirty="0" smtClean="0"/>
              <a:t>práce </a:t>
            </a:r>
            <a:r>
              <a:rPr lang="cs-CZ" dirty="0"/>
              <a:t>jsou prováděny shora dolů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ohledem na </a:t>
            </a:r>
            <a:r>
              <a:rPr lang="cs-CZ" dirty="0" smtClean="0"/>
              <a:t>stabilitu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/>
              <a:t> postupně,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aby </a:t>
            </a:r>
            <a:r>
              <a:rPr lang="cs-CZ" dirty="0"/>
              <a:t>bylo možné dále separovat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jednotlivé materiály (kvůli recyklaci)</a:t>
            </a:r>
          </a:p>
          <a:p>
            <a:pPr lvl="1"/>
            <a:r>
              <a:rPr lang="cs-CZ" dirty="0" smtClean="0"/>
              <a:t>důležitou</a:t>
            </a:r>
            <a:r>
              <a:rPr lang="cs-CZ" dirty="0"/>
              <a:t> součástí demolice 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kropení (omezení prašnosti)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www\obr10-bagry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6" y="1613733"/>
            <a:ext cx="3263995" cy="48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81409" y="6442769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www.bagry.cz</a:t>
            </a:r>
          </a:p>
        </p:txBody>
      </p:sp>
    </p:spTree>
    <p:extLst>
      <p:ext uri="{BB962C8B-B14F-4D97-AF65-F5344CB8AC3E}">
        <p14:creationId xmlns:p14="http://schemas.microsoft.com/office/powerpoint/2010/main" val="253119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Demolice pomocí těžké </a:t>
            </a:r>
            <a:r>
              <a:rPr lang="cs-CZ" dirty="0" smtClean="0"/>
              <a:t>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Dokončovací fáze</a:t>
            </a:r>
            <a:endParaRPr lang="cs-CZ" dirty="0"/>
          </a:p>
          <a:p>
            <a:pPr lvl="1"/>
            <a:r>
              <a:rPr lang="cs-CZ" dirty="0"/>
              <a:t>jednotlivé roztříděné materiály z demolice se recyklují </a:t>
            </a:r>
            <a:r>
              <a:rPr lang="cs-CZ" dirty="0" smtClean="0"/>
              <a:t>(popř. jsou odváženy na skládky)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průběhu demoličních prací dochází v okolí přechodně k zatížení životního </a:t>
            </a:r>
            <a:r>
              <a:rPr lang="cs-CZ" dirty="0" smtClean="0"/>
              <a:t>prostředí (prašnost</a:t>
            </a:r>
            <a:r>
              <a:rPr lang="cs-CZ" dirty="0"/>
              <a:t>, hluk, nebezpečné látky, </a:t>
            </a:r>
            <a:r>
              <a:rPr lang="cs-CZ" dirty="0" smtClean="0"/>
              <a:t>vibrace, stavební</a:t>
            </a:r>
            <a:r>
              <a:rPr lang="cs-CZ" dirty="0"/>
              <a:t> </a:t>
            </a:r>
            <a:r>
              <a:rPr lang="cs-CZ" dirty="0" smtClean="0"/>
              <a:t>odpad).</a:t>
            </a:r>
          </a:p>
          <a:p>
            <a:pPr marL="0" indent="0">
              <a:buNone/>
            </a:pPr>
            <a:r>
              <a:rPr lang="cs-CZ" dirty="0" smtClean="0"/>
              <a:t>Tuto</a:t>
            </a:r>
            <a:r>
              <a:rPr lang="cs-CZ" dirty="0"/>
              <a:t> zátěž je nutné podřídit požadavkům zákona a souvisejících předpisů. 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Použití</a:t>
            </a:r>
            <a:r>
              <a:rPr lang="cs-CZ" b="1" dirty="0"/>
              <a:t> demoliční techniky je závislé 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objektu, zejména vzhledem ke stávající zástavbě či okolí </a:t>
            </a:r>
            <a:r>
              <a:rPr lang="cs-CZ" dirty="0" smtClean="0"/>
              <a:t>stavby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velikosti objektu a na materiálech, z kterých byl objekt </a:t>
            </a:r>
            <a:r>
              <a:rPr lang="cs-CZ" dirty="0" smtClean="0"/>
              <a:t>postaven</a:t>
            </a:r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pracovní zařízení pro demolici se využívají </a:t>
            </a:r>
            <a:r>
              <a:rPr lang="cs-CZ" dirty="0" smtClean="0"/>
              <a:t>přídavná zařízení</a:t>
            </a:r>
            <a:r>
              <a:rPr lang="cs-CZ" dirty="0"/>
              <a:t> například na rypadla a </a:t>
            </a:r>
            <a:r>
              <a:rPr lang="cs-CZ" dirty="0" smtClean="0"/>
              <a:t>rypadlo-nakladače</a:t>
            </a:r>
            <a:r>
              <a:rPr lang="cs-CZ" dirty="0"/>
              <a:t> na pásových či kolových podvozcích.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</a:t>
            </a:r>
            <a:r>
              <a:rPr lang="cs-CZ" dirty="0"/>
              <a:t> možné také použít demoliční výložníky různé délky podle velikosti </a:t>
            </a:r>
            <a:r>
              <a:rPr lang="cs-CZ" dirty="0" smtClean="0"/>
              <a:t>objektu.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8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 při </a:t>
            </a:r>
            <a:r>
              <a:rPr lang="cs-CZ" dirty="0" smtClean="0"/>
              <a:t>demolicích</a:t>
            </a:r>
            <a:br>
              <a:rPr lang="cs-CZ" dirty="0" smtClean="0"/>
            </a:br>
            <a:r>
              <a:rPr lang="cs-CZ" dirty="0" smtClean="0"/>
              <a:t>Hydraulická bourací 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Lehká bourací kladiva</a:t>
            </a:r>
            <a:endParaRPr lang="cs-CZ" dirty="0"/>
          </a:p>
          <a:p>
            <a:pPr lvl="1"/>
            <a:r>
              <a:rPr lang="cs-CZ" dirty="0"/>
              <a:t>Používají se zejména pro:</a:t>
            </a:r>
          </a:p>
          <a:p>
            <a:pPr lvl="2"/>
            <a:r>
              <a:rPr lang="cs-CZ" dirty="0" smtClean="0"/>
              <a:t>stavby silnic</a:t>
            </a:r>
          </a:p>
          <a:p>
            <a:pPr lvl="2"/>
            <a:r>
              <a:rPr lang="cs-CZ" dirty="0" smtClean="0"/>
              <a:t>výkopové</a:t>
            </a:r>
            <a:r>
              <a:rPr lang="cs-CZ" dirty="0"/>
              <a:t> a bourací práce menšího rozsahu</a:t>
            </a:r>
          </a:p>
          <a:p>
            <a:pPr lvl="2"/>
            <a:r>
              <a:rPr lang="cs-CZ" dirty="0"/>
              <a:t>renovace budov</a:t>
            </a:r>
          </a:p>
          <a:p>
            <a:pPr lvl="2"/>
            <a:r>
              <a:rPr lang="cs-CZ" dirty="0"/>
              <a:t>zmenšení </a:t>
            </a:r>
            <a:r>
              <a:rPr lang="cs-CZ" dirty="0" smtClean="0"/>
              <a:t>vstupních rozměrů materiálu </a:t>
            </a:r>
            <a:r>
              <a:rPr lang="cs-CZ" dirty="0"/>
              <a:t>pro drcení v lomech</a:t>
            </a:r>
          </a:p>
          <a:p>
            <a:pPr lvl="2"/>
            <a:r>
              <a:rPr lang="cs-CZ" dirty="0"/>
              <a:t>úpravu </a:t>
            </a:r>
            <a:r>
              <a:rPr lang="cs-CZ" dirty="0" smtClean="0"/>
              <a:t>krajiny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9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1692</TotalTime>
  <Words>1030</Words>
  <Application>Microsoft Macintosh PowerPoint</Application>
  <PresentationFormat>On-screen Show (4:3)</PresentationFormat>
  <Paragraphs>347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Projekt FAST</vt:lpstr>
      <vt:lpstr>Demolice, recyklace</vt:lpstr>
      <vt:lpstr>Základní druhy technologií demoličních prací</vt:lpstr>
      <vt:lpstr>Základní druhy technologií demoličních prací</vt:lpstr>
      <vt:lpstr>Základní druhy technologií demoličních prací</vt:lpstr>
      <vt:lpstr>Demolice pomocí těžké techniky</vt:lpstr>
      <vt:lpstr>Demolice pomocí těžké techniky</vt:lpstr>
      <vt:lpstr>Demolice pomocí těžké techniky</vt:lpstr>
      <vt:lpstr>Stroje používané při demolicích</vt:lpstr>
      <vt:lpstr>Stroje používané při demolicích Hydraulická bourací kladiva</vt:lpstr>
      <vt:lpstr>Stroje používané při demolicích Hydraulická bourací kladiva</vt:lpstr>
      <vt:lpstr>PowerPoint Presentation</vt:lpstr>
      <vt:lpstr>Stroje používané při demolicích Kombinované nůžky</vt:lpstr>
      <vt:lpstr>Stroje používané při demolicích Multifunkční drapáky</vt:lpstr>
      <vt:lpstr>Stroje používané při demolicích Demoliční drtiče</vt:lpstr>
      <vt:lpstr>PowerPoint Presentation</vt:lpstr>
      <vt:lpstr>Stroje používané při demolicích Demoliční drtiče objemné suti</vt:lpstr>
      <vt:lpstr>Stroje používané při demolicích Nůžky na šrot</vt:lpstr>
      <vt:lpstr>PowerPoint Presentation</vt:lpstr>
      <vt:lpstr>Stroje používané při demolicích Ruční nářadí</vt:lpstr>
      <vt:lpstr>PowerPoint Presentation</vt:lpstr>
      <vt:lpstr>Stroje používané při demolicích Nakladače</vt:lpstr>
      <vt:lpstr>Stroje používané při demolicích Nákladní automobily</vt:lpstr>
      <vt:lpstr>Recyklace</vt:lpstr>
      <vt:lpstr>Třídění materiálů během demolice</vt:lpstr>
      <vt:lpstr>Stroje používané pro recyklaci stavebního odpadu – drtiče drobné stavební suti</vt:lpstr>
      <vt:lpstr>Stroje používané pro recyklaci stavebního odpadu – drtící jednotky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třídící jednotky</vt:lpstr>
      <vt:lpstr>Stroje používané pro recyklaci stavebního odpadu – třídící jednotky</vt:lpstr>
      <vt:lpstr>Stroje používané pro recyklaci stavebního odpadu – magnetické separátory</vt:lpstr>
      <vt:lpstr>Stroje používané pro recyklaci stavebního odpadu – recyklační linky</vt:lpstr>
      <vt:lpstr>Stroje používané pro recyklaci stavebního odpadu – recyklační linky</vt:lpstr>
      <vt:lpstr>Stroje používané pro recyklaci stavebního odpadu – recyklační linky</vt:lpstr>
      <vt:lpstr>Stroje používané pro recyklaci stavebního odpadu – recyklační linky</vt:lpstr>
      <vt:lpstr>Zpětné využití stavebního odpadu v současnosti</vt:lpstr>
      <vt:lpstr>Recyklace betonů</vt:lpstr>
      <vt:lpstr>Recyklace skla</vt:lpstr>
      <vt:lpstr>Recyklace keramických prvků</vt:lpstr>
      <vt:lpstr>Recyklace dřeva a živičných směsí</vt:lpstr>
      <vt:lpstr>Budoucnost recyklace stavebních odpadů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111</cp:revision>
  <dcterms:created xsi:type="dcterms:W3CDTF">2014-09-05T08:12:48Z</dcterms:created>
  <dcterms:modified xsi:type="dcterms:W3CDTF">2014-11-16T18:48:59Z</dcterms:modified>
</cp:coreProperties>
</file>