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7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94" r:id="rId15"/>
    <p:sldId id="271" r:id="rId16"/>
    <p:sldId id="272" r:id="rId17"/>
    <p:sldId id="273" r:id="rId18"/>
    <p:sldId id="275" r:id="rId19"/>
    <p:sldId id="276" r:id="rId20"/>
    <p:sldId id="279" r:id="rId21"/>
    <p:sldId id="278" r:id="rId22"/>
    <p:sldId id="277" r:id="rId23"/>
    <p:sldId id="280" r:id="rId24"/>
    <p:sldId id="281" r:id="rId25"/>
    <p:sldId id="284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Chromý" initials="A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23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FF44-ED34-6E42-82C0-468B044C539A}" type="datetimeFigureOut">
              <a:rPr lang="en-US" smtClean="0"/>
              <a:t>16.11.14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60E6-5D20-4145-B449-25948A13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93CD-8AD3-4745-8B49-A21296F43C60}" type="datetimeFigureOut">
              <a:rPr lang="en-US" smtClean="0"/>
              <a:t>16.11.14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6435-3578-D847-91C0-D380269D2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6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6435-3578-D847-91C0-D380269D2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602662" cy="365125"/>
          </a:xfrm>
        </p:spPr>
        <p:txBody>
          <a:bodyPr/>
          <a:lstStyle/>
          <a:p>
            <a:r>
              <a:rPr lang="en-US" dirty="0" smtClean="0"/>
              <a:t>BW0</a:t>
            </a:r>
            <a:r>
              <a:rPr lang="cs-CZ" dirty="0" smtClean="0"/>
              <a:t>6/56</a:t>
            </a:r>
            <a:r>
              <a:rPr lang="en-US" dirty="0" smtClean="0"/>
              <a:t> – </a:t>
            </a:r>
            <a:r>
              <a:rPr lang="cs-CZ" dirty="0" smtClean="0"/>
              <a:t>STAVEBNÍ STROJE</a:t>
            </a:r>
            <a:r>
              <a:rPr lang="cs-CZ" dirty="0"/>
              <a:t>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Mechanizace stavebních prací</a:t>
            </a:r>
            <a:br>
              <a:rPr lang="cs-CZ" b="1" dirty="0" smtClean="0"/>
            </a:br>
            <a:r>
              <a:rPr lang="cs-CZ" b="1" dirty="0" smtClean="0"/>
              <a:t>Obecné informace o stavebních strojích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1.Přednáška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" y="2613146"/>
            <a:ext cx="2814770" cy="28268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26396" r="7613" b="2129"/>
          <a:stretch/>
        </p:blipFill>
        <p:spPr>
          <a:xfrm>
            <a:off x="3051958" y="2222988"/>
            <a:ext cx="6096219" cy="3702800"/>
          </a:xfrm>
          <a:prstGeom prst="rect">
            <a:avLst/>
          </a:prstGeom>
        </p:spPr>
      </p:pic>
      <p:sp>
        <p:nvSpPr>
          <p:cNvPr id="8" name="Zahnutá šipka dolů 7"/>
          <p:cNvSpPr/>
          <p:nvPr/>
        </p:nvSpPr>
        <p:spPr>
          <a:xfrm>
            <a:off x="1825594" y="1888176"/>
            <a:ext cx="2498689" cy="96247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6373" cy="9678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Provozní charakteristiky stavebního 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m</a:t>
            </a:r>
            <a:r>
              <a:rPr lang="cs-CZ" altLang="cs-CZ" dirty="0" err="1" smtClean="0"/>
              <a:t>otohodina</a:t>
            </a:r>
            <a:endParaRPr lang="cs-CZ" altLang="cs-CZ" dirty="0"/>
          </a:p>
          <a:p>
            <a:r>
              <a:rPr lang="cs-CZ" altLang="cs-CZ" dirty="0" err="1"/>
              <a:t>s</a:t>
            </a:r>
            <a:r>
              <a:rPr lang="cs-CZ" altLang="cs-CZ" dirty="0" err="1" smtClean="0"/>
              <a:t>trojhodina</a:t>
            </a:r>
            <a:endParaRPr lang="cs-CZ" altLang="cs-CZ" dirty="0"/>
          </a:p>
          <a:p>
            <a:r>
              <a:rPr lang="cs-CZ" altLang="cs-CZ" dirty="0"/>
              <a:t>p</a:t>
            </a:r>
            <a:r>
              <a:rPr lang="cs-CZ" altLang="cs-CZ" dirty="0" smtClean="0"/>
              <a:t>rostoj </a:t>
            </a:r>
            <a:r>
              <a:rPr lang="cs-CZ" altLang="cs-CZ" dirty="0"/>
              <a:t>stroje</a:t>
            </a:r>
          </a:p>
          <a:p>
            <a:r>
              <a:rPr lang="cs-CZ" altLang="cs-CZ" dirty="0"/>
              <a:t>ž</a:t>
            </a:r>
            <a:r>
              <a:rPr lang="cs-CZ" altLang="cs-CZ" dirty="0" smtClean="0"/>
              <a:t>ivotnost </a:t>
            </a:r>
            <a:r>
              <a:rPr lang="cs-CZ" altLang="cs-CZ" dirty="0"/>
              <a:t>stroje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oučinitel </a:t>
            </a:r>
            <a:r>
              <a:rPr lang="cs-CZ" altLang="cs-CZ" dirty="0"/>
              <a:t>časového a výkonového využití stroje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oučinitel </a:t>
            </a:r>
            <a:r>
              <a:rPr lang="cs-CZ" altLang="cs-CZ" dirty="0"/>
              <a:t>pohotovosti stroje</a:t>
            </a:r>
          </a:p>
          <a:p>
            <a:r>
              <a:rPr lang="cs-CZ" altLang="cs-CZ" dirty="0"/>
              <a:t>n</a:t>
            </a:r>
            <a:r>
              <a:rPr lang="cs-CZ" altLang="cs-CZ" dirty="0" smtClean="0"/>
              <a:t>áklady </a:t>
            </a:r>
            <a:r>
              <a:rPr lang="cs-CZ" altLang="cs-CZ" dirty="0"/>
              <a:t>na provoz stroje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9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Konstrukční charakteristiky stavebního </a:t>
            </a:r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76696"/>
            <a:ext cx="8574087" cy="46609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</a:t>
            </a:r>
            <a:r>
              <a:rPr lang="cs-CZ" dirty="0" smtClean="0"/>
              <a:t>yp </a:t>
            </a:r>
            <a:r>
              <a:rPr lang="cs-CZ" dirty="0"/>
              <a:t>stroje</a:t>
            </a:r>
          </a:p>
          <a:p>
            <a:r>
              <a:rPr lang="cs-CZ" dirty="0"/>
              <a:t>t</a:t>
            </a:r>
            <a:r>
              <a:rPr lang="cs-CZ" dirty="0" smtClean="0"/>
              <a:t>echnická </a:t>
            </a:r>
            <a:r>
              <a:rPr lang="cs-CZ" dirty="0"/>
              <a:t>charakteristika</a:t>
            </a:r>
          </a:p>
          <a:p>
            <a:r>
              <a:rPr lang="cs-CZ" dirty="0" smtClean="0"/>
              <a:t>pracovní </a:t>
            </a:r>
            <a:r>
              <a:rPr lang="cs-CZ" dirty="0"/>
              <a:t>rytmus stroje</a:t>
            </a:r>
          </a:p>
          <a:p>
            <a:r>
              <a:rPr lang="cs-CZ" dirty="0"/>
              <a:t>a</a:t>
            </a:r>
            <a:r>
              <a:rPr lang="cs-CZ" dirty="0" smtClean="0"/>
              <a:t>kční </a:t>
            </a:r>
            <a:r>
              <a:rPr lang="cs-CZ" dirty="0"/>
              <a:t>rádius</a:t>
            </a:r>
          </a:p>
          <a:p>
            <a:r>
              <a:rPr lang="cs-CZ" dirty="0"/>
              <a:t>d</a:t>
            </a:r>
            <a:r>
              <a:rPr lang="cs-CZ" dirty="0" smtClean="0"/>
              <a:t>ruh </a:t>
            </a:r>
            <a:r>
              <a:rPr lang="cs-CZ" dirty="0"/>
              <a:t>pohonu</a:t>
            </a:r>
          </a:p>
          <a:p>
            <a:r>
              <a:rPr lang="cs-CZ" dirty="0"/>
              <a:t>p</a:t>
            </a:r>
            <a:r>
              <a:rPr lang="cs-CZ" dirty="0" smtClean="0"/>
              <a:t>řemístitelnost </a:t>
            </a:r>
            <a:r>
              <a:rPr lang="cs-CZ" dirty="0"/>
              <a:t>stroje</a:t>
            </a:r>
          </a:p>
          <a:p>
            <a:r>
              <a:rPr lang="cs-CZ" dirty="0"/>
              <a:t>p</a:t>
            </a:r>
            <a:r>
              <a:rPr lang="cs-CZ" dirty="0" smtClean="0"/>
              <a:t>říslušenství </a:t>
            </a:r>
            <a:r>
              <a:rPr lang="cs-CZ" dirty="0"/>
              <a:t>stroje</a:t>
            </a:r>
          </a:p>
          <a:p>
            <a:r>
              <a:rPr lang="cs-CZ" dirty="0"/>
              <a:t>e</a:t>
            </a:r>
            <a:r>
              <a:rPr lang="cs-CZ" dirty="0" smtClean="0"/>
              <a:t>konomické </a:t>
            </a:r>
            <a:r>
              <a:rPr lang="cs-CZ" dirty="0"/>
              <a:t>údaje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25" y="1951630"/>
            <a:ext cx="4737449" cy="42723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31699" y="6297664"/>
            <a:ext cx="8242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www.bagry.cz</a:t>
            </a:r>
          </a:p>
        </p:txBody>
      </p:sp>
    </p:spTree>
    <p:extLst>
      <p:ext uri="{BB962C8B-B14F-4D97-AF65-F5344CB8AC3E}">
        <p14:creationId xmlns:p14="http://schemas.microsoft.com/office/powerpoint/2010/main" val="104891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Základní části stavebního </a:t>
            </a:r>
            <a:r>
              <a:rPr lang="cs-CZ" sz="3200" dirty="0" smtClean="0"/>
              <a:t>stroje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08456"/>
            <a:ext cx="8574087" cy="4660900"/>
          </a:xfrm>
        </p:spPr>
        <p:txBody>
          <a:bodyPr/>
          <a:lstStyle/>
          <a:p>
            <a:r>
              <a:rPr lang="cs-CZ" b="1" dirty="0" smtClean="0"/>
              <a:t>Hnací jednotka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rimární motory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ekundární motory</a:t>
            </a:r>
            <a:endParaRPr lang="cs-CZ" dirty="0"/>
          </a:p>
          <a:p>
            <a:pPr lvl="1"/>
            <a:r>
              <a:rPr lang="cs-CZ" b="1" dirty="0" smtClean="0"/>
              <a:t>Spalovací motor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ážehový</a:t>
            </a:r>
          </a:p>
          <a:p>
            <a:pPr lvl="2"/>
            <a:r>
              <a:rPr lang="cs-CZ" dirty="0" smtClean="0"/>
              <a:t>vznětový</a:t>
            </a:r>
          </a:p>
          <a:p>
            <a:pPr lvl="1"/>
            <a:r>
              <a:rPr lang="cs-CZ" b="1" dirty="0" smtClean="0"/>
              <a:t>Elektromotor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01" y="4405872"/>
            <a:ext cx="2540691" cy="19605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6" y="1861812"/>
            <a:ext cx="2143124" cy="28574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86329" y="2551897"/>
            <a:ext cx="1691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Zážehový motor</a:t>
            </a:r>
          </a:p>
          <a:p>
            <a:pPr marL="342900" indent="-342900">
              <a:buAutoNum type="arabicPeriod"/>
            </a:pPr>
            <a:r>
              <a:rPr lang="cs-CZ" dirty="0" smtClean="0"/>
              <a:t>Sání</a:t>
            </a:r>
          </a:p>
          <a:p>
            <a:pPr marL="342900" indent="-342900">
              <a:buAutoNum type="arabicPeriod"/>
            </a:pPr>
            <a:r>
              <a:rPr lang="cs-CZ" dirty="0" smtClean="0"/>
              <a:t>Komprese</a:t>
            </a:r>
          </a:p>
          <a:p>
            <a:pPr marL="342900" indent="-342900">
              <a:buAutoNum type="arabicPeriod"/>
            </a:pPr>
            <a:r>
              <a:rPr lang="cs-CZ" dirty="0" smtClean="0"/>
              <a:t>Expanze</a:t>
            </a:r>
          </a:p>
          <a:p>
            <a:pPr marL="342900" indent="-342900">
              <a:buAutoNum type="arabicPeriod"/>
            </a:pPr>
            <a:r>
              <a:rPr lang="cs-CZ" dirty="0" smtClean="0"/>
              <a:t>Výfuk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99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části stavebního stroje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r>
              <a:rPr lang="cs-CZ" b="1" dirty="0" smtClean="0"/>
              <a:t>Převodová jednotka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pojka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řevodové systémy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rzda</a:t>
            </a:r>
          </a:p>
          <a:p>
            <a:pPr lvl="2"/>
            <a:r>
              <a:rPr lang="cs-CZ" dirty="0" smtClean="0"/>
              <a:t>kotoučová</a:t>
            </a:r>
          </a:p>
          <a:p>
            <a:pPr lvl="2"/>
            <a:r>
              <a:rPr lang="cs-CZ" dirty="0" smtClean="0"/>
              <a:t>bubnová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71" y="4013724"/>
            <a:ext cx="3200400" cy="24003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16800" y="6398457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www.autodesk.cz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57047" y="6408723"/>
            <a:ext cx="9605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www.skoda-virt.cz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3" y="4013724"/>
            <a:ext cx="3220871" cy="24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6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Základní části stavebního </a:t>
            </a:r>
            <a:r>
              <a:rPr lang="cs-CZ" sz="3200" dirty="0" smtClean="0"/>
              <a:t>stroje – podvozek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err="1" smtClean="0"/>
              <a:t>pneumatikový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/>
              <a:t>kolejový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2" indent="-342900">
              <a:spcBef>
                <a:spcPts val="2000"/>
              </a:spcBef>
            </a:pPr>
            <a:r>
              <a:rPr lang="cs-CZ" sz="2400" dirty="0" smtClean="0"/>
              <a:t>pásový</a:t>
            </a:r>
            <a:endParaRPr lang="cs-CZ" sz="24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/>
              <a:t>kráčivý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45" y="2148376"/>
            <a:ext cx="2404511" cy="18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25" y="2148375"/>
            <a:ext cx="2773111" cy="180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5" y="4520246"/>
            <a:ext cx="3059490" cy="18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2" y="4520246"/>
            <a:ext cx="2400000" cy="180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486918" y="3962024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www.machineryzone.cz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59339" y="3952499"/>
            <a:ext cx="795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www.hartl.cz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933078" y="6320246"/>
            <a:ext cx="8242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www.bagry.cz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316674" y="6344699"/>
            <a:ext cx="6415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vukvz.cz</a:t>
            </a:r>
          </a:p>
        </p:txBody>
      </p:sp>
    </p:spTree>
    <p:extLst>
      <p:ext uri="{BB962C8B-B14F-4D97-AF65-F5344CB8AC3E}">
        <p14:creationId xmlns:p14="http://schemas.microsoft.com/office/powerpoint/2010/main" val="160599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85" y="2691230"/>
            <a:ext cx="3435006" cy="25762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08" y="4172561"/>
            <a:ext cx="3435006" cy="25762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části stavebního stroje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08456"/>
            <a:ext cx="8574087" cy="4660900"/>
          </a:xfrm>
        </p:spPr>
        <p:txBody>
          <a:bodyPr/>
          <a:lstStyle/>
          <a:p>
            <a:r>
              <a:rPr lang="cs-CZ" b="1" dirty="0" smtClean="0"/>
              <a:t>Pracovní zařízení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44" y="1508456"/>
            <a:ext cx="3435006" cy="257625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82" y="4161360"/>
            <a:ext cx="3435006" cy="25762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127507"/>
            <a:ext cx="3435006" cy="257625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479879" y="6517907"/>
            <a:ext cx="8130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www.cat.com</a:t>
            </a:r>
          </a:p>
        </p:txBody>
      </p:sp>
    </p:spTree>
    <p:extLst>
      <p:ext uri="{BB962C8B-B14F-4D97-AF65-F5344CB8AC3E}">
        <p14:creationId xmlns:p14="http://schemas.microsoft.com/office/powerpoint/2010/main" val="14764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části stavebního stroje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08456"/>
            <a:ext cx="8574087" cy="4660900"/>
          </a:xfrm>
        </p:spPr>
        <p:txBody>
          <a:bodyPr/>
          <a:lstStyle/>
          <a:p>
            <a:r>
              <a:rPr lang="cs-CZ" b="1" dirty="0" smtClean="0"/>
              <a:t>Ovládání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uční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álkové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17" y="1535752"/>
            <a:ext cx="3501501" cy="4660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6" y="3480179"/>
            <a:ext cx="4284021" cy="295685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12245" y="6164755"/>
            <a:ext cx="8130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www.cat.com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522028" y="5984690"/>
            <a:ext cx="88517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www.eletrika.cz</a:t>
            </a:r>
          </a:p>
        </p:txBody>
      </p:sp>
    </p:spTree>
    <p:extLst>
      <p:ext uri="{BB962C8B-B14F-4D97-AF65-F5344CB8AC3E}">
        <p14:creationId xmlns:p14="http://schemas.microsoft.com/office/powerpoint/2010/main" val="195243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Stroje </a:t>
            </a:r>
            <a:r>
              <a:rPr lang="cs-CZ" dirty="0"/>
              <a:t>a zařízení na výrobu a přenos </a:t>
            </a:r>
            <a:r>
              <a:rPr lang="cs-CZ" dirty="0" smtClean="0"/>
              <a:t>energií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8" y="2216223"/>
            <a:ext cx="5724891" cy="43079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09065" y="5835699"/>
            <a:ext cx="92845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www.terramet.cz</a:t>
            </a:r>
          </a:p>
        </p:txBody>
      </p:sp>
    </p:spTree>
    <p:extLst>
      <p:ext uri="{BB962C8B-B14F-4D97-AF65-F5344CB8AC3E}">
        <p14:creationId xmlns:p14="http://schemas.microsoft.com/office/powerpoint/2010/main" val="171897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Stroje </a:t>
            </a:r>
            <a:r>
              <a:rPr lang="cs-CZ" dirty="0"/>
              <a:t>a zařízení pro zemní a skalní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3" y="2029288"/>
            <a:ext cx="6236032" cy="46736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597595" y="5980089"/>
            <a:ext cx="9028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www.agrotec.hu</a:t>
            </a:r>
          </a:p>
        </p:txBody>
      </p:sp>
    </p:spTree>
    <p:extLst>
      <p:ext uri="{BB962C8B-B14F-4D97-AF65-F5344CB8AC3E}">
        <p14:creationId xmlns:p14="http://schemas.microsoft.com/office/powerpoint/2010/main" val="115727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a zařízení pro výrobu, dopravu a zpracování čerstvé betonové </a:t>
            </a:r>
            <a:r>
              <a:rPr lang="cs-CZ" dirty="0" smtClean="0"/>
              <a:t>směsi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04" y="2402007"/>
            <a:ext cx="6050262" cy="403502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685837" y="6437032"/>
            <a:ext cx="9653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www.presskithc.cz</a:t>
            </a:r>
          </a:p>
        </p:txBody>
      </p:sp>
    </p:spTree>
    <p:extLst>
      <p:ext uri="{BB962C8B-B14F-4D97-AF65-F5344CB8AC3E}">
        <p14:creationId xmlns:p14="http://schemas.microsoft.com/office/powerpoint/2010/main" val="10404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Mechanizace stavebních prací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ctr">
              <a:buClr>
                <a:schemeClr val="accent4"/>
              </a:buClr>
            </a:pPr>
            <a:r>
              <a:rPr lang="cs-CZ" dirty="0"/>
              <a:t>částečně </a:t>
            </a:r>
            <a:r>
              <a:rPr lang="cs-CZ" dirty="0" smtClean="0"/>
              <a:t>mechanizovaný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 algn="ctr">
              <a:buClr>
                <a:schemeClr val="accent4"/>
              </a:buClr>
            </a:pPr>
            <a:r>
              <a:rPr lang="cs-CZ" dirty="0"/>
              <a:t>komplexně </a:t>
            </a:r>
            <a:r>
              <a:rPr lang="cs-CZ" dirty="0" smtClean="0"/>
              <a:t>mechanizovaný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3412" y="1337481"/>
            <a:ext cx="830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Helvetica" panose="020B0604020202020204" pitchFamily="34" charset="0"/>
                <a:cs typeface="Helvetica" panose="020B0604020202020204" pitchFamily="34" charset="0"/>
              </a:rPr>
              <a:t>Mechanizace = proces náhrady ruční práce </a:t>
            </a:r>
            <a:r>
              <a:rPr lang="cs-CZ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strojem</a:t>
            </a:r>
            <a:endParaRPr lang="cs-CZ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>
            <a:off x="5614662" y="2865437"/>
            <a:ext cx="2262839" cy="2905125"/>
          </a:xfrm>
          <a:prstGeom prst="rect">
            <a:avLst/>
          </a:prstGeo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69" y="2841625"/>
            <a:ext cx="2114550" cy="295275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43968" y="5762075"/>
            <a:ext cx="702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600" dirty="0"/>
              <a:t>Zdroj: </a:t>
            </a:r>
            <a:r>
              <a:rPr lang="cs-CZ" sz="600" dirty="0" smtClean="0"/>
              <a:t>www.bosch.cz	  				zdroj: www.cat.com</a:t>
            </a:r>
            <a:endParaRPr lang="cs-CZ" sz="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88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a zařízení pro horizontální dopravu a </a:t>
            </a:r>
            <a:r>
              <a:rPr lang="cs-CZ" dirty="0" smtClean="0"/>
              <a:t>manipulaci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18005" r="4654"/>
          <a:stretch/>
        </p:blipFill>
        <p:spPr>
          <a:xfrm>
            <a:off x="1610440" y="2179513"/>
            <a:ext cx="6018663" cy="40990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965" y="6273256"/>
            <a:ext cx="8002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www.tatra.cz</a:t>
            </a:r>
          </a:p>
        </p:txBody>
      </p:sp>
    </p:spTree>
    <p:extLst>
      <p:ext uri="{BB962C8B-B14F-4D97-AF65-F5344CB8AC3E}">
        <p14:creationId xmlns:p14="http://schemas.microsoft.com/office/powerpoint/2010/main" val="259517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0" y="1924335"/>
            <a:ext cx="6796231" cy="451269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a zařízení pro vertikální </a:t>
            </a:r>
            <a:r>
              <a:rPr lang="cs-CZ" dirty="0" smtClean="0"/>
              <a:t>dopravu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498486" y="6273256"/>
            <a:ext cx="901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www.celysvet.cz</a:t>
            </a:r>
          </a:p>
        </p:txBody>
      </p:sp>
    </p:spTree>
    <p:extLst>
      <p:ext uri="{BB962C8B-B14F-4D97-AF65-F5344CB8AC3E}">
        <p14:creationId xmlns:p14="http://schemas.microsoft.com/office/powerpoint/2010/main" val="235886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a zařízení pro stavbu inženýrských sítí a </a:t>
            </a:r>
            <a:r>
              <a:rPr lang="cs-CZ" dirty="0" smtClean="0"/>
              <a:t>komunikací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 b="3943"/>
          <a:stretch/>
        </p:blipFill>
        <p:spPr>
          <a:xfrm>
            <a:off x="914395" y="2428427"/>
            <a:ext cx="7342496" cy="38768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54318" y="6300554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242564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86" y="1919966"/>
            <a:ext cx="5731270" cy="4380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členění strojů podle stavebních prací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>
            <a:normAutofit/>
          </a:bodyPr>
          <a:lstStyle/>
          <a:p>
            <a:r>
              <a:rPr lang="cs-CZ" dirty="0"/>
              <a:t>Stroje a zařízení pro dokončovací práce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993726" y="5918416"/>
            <a:ext cx="8306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www.bosch.cz</a:t>
            </a:r>
          </a:p>
        </p:txBody>
      </p:sp>
    </p:spTree>
    <p:extLst>
      <p:ext uri="{BB962C8B-B14F-4D97-AF65-F5344CB8AC3E}">
        <p14:creationId xmlns:p14="http://schemas.microsoft.com/office/powerpoint/2010/main" val="176516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stroje a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877" y="1542764"/>
            <a:ext cx="8574087" cy="4660900"/>
          </a:xfrm>
        </p:spPr>
        <p:txBody>
          <a:bodyPr>
            <a:normAutofit/>
          </a:bodyPr>
          <a:lstStyle/>
          <a:p>
            <a:r>
              <a:rPr lang="cs-CZ" dirty="0"/>
              <a:t>Stroje pro těžbu </a:t>
            </a:r>
            <a:r>
              <a:rPr lang="cs-CZ" dirty="0" smtClean="0"/>
              <a:t>dřeva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861590" y="6323137"/>
            <a:ext cx="9380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www.ponsse.com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22" y="2021927"/>
            <a:ext cx="6436381" cy="42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7" y="2106888"/>
            <a:ext cx="5773525" cy="43301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stroje a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877" y="1542764"/>
            <a:ext cx="8574087" cy="4660900"/>
          </a:xfrm>
        </p:spPr>
        <p:txBody>
          <a:bodyPr>
            <a:normAutofit/>
          </a:bodyPr>
          <a:lstStyle/>
          <a:p>
            <a:r>
              <a:rPr lang="cs-CZ" dirty="0"/>
              <a:t>Stroje pro </a:t>
            </a:r>
            <a:r>
              <a:rPr lang="cs-CZ" dirty="0" smtClean="0"/>
              <a:t>demolice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553805" y="6442766"/>
            <a:ext cx="8178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www.bsgry.cz</a:t>
            </a:r>
          </a:p>
        </p:txBody>
      </p:sp>
    </p:spTree>
    <p:extLst>
      <p:ext uri="{BB962C8B-B14F-4D97-AF65-F5344CB8AC3E}">
        <p14:creationId xmlns:p14="http://schemas.microsoft.com/office/powerpoint/2010/main" val="76369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539926"/>
            <a:ext cx="8432883" cy="49553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stroje a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877" y="1542764"/>
            <a:ext cx="8574087" cy="4660900"/>
          </a:xfrm>
        </p:spPr>
        <p:txBody>
          <a:bodyPr>
            <a:normAutofit/>
          </a:bodyPr>
          <a:lstStyle/>
          <a:p>
            <a:r>
              <a:rPr lang="cs-CZ" dirty="0"/>
              <a:t>Stroje pro </a:t>
            </a:r>
            <a:r>
              <a:rPr lang="cs-CZ" dirty="0" smtClean="0"/>
              <a:t>recyklaci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140138" y="5725836"/>
            <a:ext cx="9621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www.ekobandit.cz</a:t>
            </a:r>
          </a:p>
        </p:txBody>
      </p:sp>
    </p:spTree>
    <p:extLst>
      <p:ext uri="{BB962C8B-B14F-4D97-AF65-F5344CB8AC3E}">
        <p14:creationId xmlns:p14="http://schemas.microsoft.com/office/powerpoint/2010/main" val="161259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" y="2079742"/>
            <a:ext cx="8557146" cy="46268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Speciální stroje a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877" y="1542764"/>
            <a:ext cx="8574087" cy="4660900"/>
          </a:xfrm>
        </p:spPr>
        <p:txBody>
          <a:bodyPr>
            <a:normAutofit/>
          </a:bodyPr>
          <a:lstStyle/>
          <a:p>
            <a:r>
              <a:rPr lang="cs-CZ" dirty="0"/>
              <a:t>Stroje pro opravy </a:t>
            </a:r>
            <a:r>
              <a:rPr lang="cs-CZ" dirty="0" smtClean="0"/>
              <a:t>komunikací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410874" y="6344699"/>
            <a:ext cx="11657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www.instrumental.all.biz</a:t>
            </a:r>
          </a:p>
        </p:txBody>
      </p:sp>
    </p:spTree>
    <p:extLst>
      <p:ext uri="{BB962C8B-B14F-4D97-AF65-F5344CB8AC3E}">
        <p14:creationId xmlns:p14="http://schemas.microsoft.com/office/powerpoint/2010/main" val="106607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pozornost!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818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Hodnocení stupně mechanizace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počtu hodin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S</a:t>
            </a:r>
            <a:r>
              <a:rPr lang="cs-CZ" baseline="-25000" dirty="0" err="1" smtClean="0"/>
              <a:t>m</a:t>
            </a:r>
            <a:r>
              <a:rPr lang="cs-CZ" dirty="0" smtClean="0"/>
              <a:t>…	stupeň mechanizace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h</a:t>
            </a:r>
            <a:r>
              <a:rPr lang="cs-CZ" baseline="-25000" dirty="0" err="1" smtClean="0"/>
              <a:t>c</a:t>
            </a:r>
            <a:r>
              <a:rPr lang="cs-CZ" dirty="0" smtClean="0"/>
              <a:t> …	počet pracovních dní v případě ruční práce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</a:t>
            </a:r>
            <a:r>
              <a:rPr lang="cs-CZ" baseline="-25000" dirty="0" smtClean="0"/>
              <a:t>m</a:t>
            </a:r>
            <a:r>
              <a:rPr lang="cs-CZ" dirty="0" smtClean="0"/>
              <a:t> …	počet pracovních dní v případně částečně 			mechanizované práce</a:t>
            </a:r>
          </a:p>
          <a:p>
            <a:pPr marL="0" indent="0">
              <a:buNone/>
            </a:pPr>
            <a:r>
              <a:rPr lang="cs-CZ" dirty="0" smtClean="0"/>
              <a:t>	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2355272" y="2202843"/>
            <a:ext cx="4862945" cy="914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cs-CZ" sz="3600" baseline="-2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(</a:t>
            </a:r>
            <a:r>
              <a:rPr lang="cs-CZ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cs-CZ" sz="3600" baseline="-2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cs-CZ" sz="36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∙ 100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6789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Hodnocení stupně mechanizace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objemu práce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O</a:t>
            </a:r>
            <a:r>
              <a:rPr lang="cs-CZ" baseline="-25000" dirty="0" err="1" smtClean="0"/>
              <a:t>c</a:t>
            </a:r>
            <a:r>
              <a:rPr lang="cs-CZ" dirty="0" smtClean="0"/>
              <a:t> … 	celkový</a:t>
            </a:r>
            <a:r>
              <a:rPr lang="en-US" dirty="0" smtClean="0"/>
              <a:t> </a:t>
            </a:r>
            <a:r>
              <a:rPr lang="cs-CZ" dirty="0" smtClean="0"/>
              <a:t>objem práce [m</a:t>
            </a:r>
            <a:r>
              <a:rPr lang="cs-CZ" baseline="30000" dirty="0" smtClean="0"/>
              <a:t>2</a:t>
            </a:r>
            <a:r>
              <a:rPr lang="cs-CZ" dirty="0" smtClean="0"/>
              <a:t>, m</a:t>
            </a:r>
            <a:r>
              <a:rPr lang="cs-CZ" baseline="30000" dirty="0" smtClean="0"/>
              <a:t>3</a:t>
            </a:r>
            <a:r>
              <a:rPr lang="cs-CZ" dirty="0" smtClean="0"/>
              <a:t>]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</a:t>
            </a:r>
            <a:r>
              <a:rPr lang="cs-CZ" baseline="-25000" dirty="0" smtClean="0"/>
              <a:t>s</a:t>
            </a:r>
            <a:r>
              <a:rPr lang="cs-CZ" dirty="0" smtClean="0"/>
              <a:t> …	objem vykonaný strojem </a:t>
            </a:r>
            <a:r>
              <a:rPr lang="cs-CZ" dirty="0"/>
              <a:t>[m</a:t>
            </a:r>
            <a:r>
              <a:rPr lang="cs-CZ" baseline="30000" dirty="0"/>
              <a:t>2</a:t>
            </a:r>
            <a:r>
              <a:rPr lang="cs-CZ" dirty="0"/>
              <a:t>, m</a:t>
            </a:r>
            <a:r>
              <a:rPr lang="cs-CZ" baseline="30000" dirty="0"/>
              <a:t>3</a:t>
            </a:r>
            <a:r>
              <a:rPr lang="cs-CZ" dirty="0" smtClean="0"/>
              <a:t>]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O</a:t>
            </a:r>
            <a:r>
              <a:rPr lang="cs-CZ" baseline="-25000" dirty="0" err="1" smtClean="0"/>
              <a:t>r</a:t>
            </a:r>
            <a:r>
              <a:rPr lang="cs-CZ" dirty="0" smtClean="0"/>
              <a:t> …	objem vykonaný ručně </a:t>
            </a:r>
            <a:r>
              <a:rPr lang="cs-CZ" dirty="0"/>
              <a:t>[m</a:t>
            </a:r>
            <a:r>
              <a:rPr lang="cs-CZ" baseline="30000" dirty="0"/>
              <a:t>2</a:t>
            </a:r>
            <a:r>
              <a:rPr lang="cs-CZ" dirty="0"/>
              <a:t>, m</a:t>
            </a:r>
            <a:r>
              <a:rPr lang="cs-CZ" baseline="30000" dirty="0"/>
              <a:t>3</a:t>
            </a:r>
            <a:r>
              <a:rPr lang="cs-CZ" dirty="0" smtClean="0"/>
              <a:t>]</a:t>
            </a:r>
          </a:p>
          <a:p>
            <a:pPr lvl="1"/>
            <a:endParaRPr lang="cs-CZ" baseline="-25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512618" y="2202833"/>
            <a:ext cx="8035638" cy="914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cs-CZ" sz="3600" baseline="-2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cs-CZ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∙ 100% = (O</a:t>
            </a:r>
            <a:r>
              <a:rPr lang="cs-CZ" sz="3600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∙ 100%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89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Hodnocení stupně mechanizace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počtu nahrazených pracovníků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</a:t>
            </a:r>
            <a:r>
              <a:rPr lang="cs-CZ" baseline="-25000" dirty="0" err="1" smtClean="0"/>
              <a:t>p</a:t>
            </a:r>
            <a:r>
              <a:rPr lang="cs-CZ" dirty="0" smtClean="0"/>
              <a:t> …	</a:t>
            </a:r>
            <a:r>
              <a:rPr lang="cs-CZ" dirty="0" err="1" smtClean="0"/>
              <a:t>převodný</a:t>
            </a:r>
            <a:r>
              <a:rPr lang="cs-CZ" dirty="0" smtClean="0"/>
              <a:t> ekvivalent strojové práce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V</a:t>
            </a:r>
            <a:r>
              <a:rPr lang="cs-CZ" baseline="-25000" dirty="0" err="1" smtClean="0"/>
              <a:t>s</a:t>
            </a:r>
            <a:r>
              <a:rPr lang="cs-CZ" dirty="0" smtClean="0"/>
              <a:t> …	výkonnost stroje </a:t>
            </a:r>
            <a:r>
              <a:rPr lang="cs-CZ" dirty="0"/>
              <a:t>[mj·h</a:t>
            </a:r>
            <a:r>
              <a:rPr lang="cs-CZ" baseline="30000" dirty="0"/>
              <a:t>-1</a:t>
            </a:r>
            <a:r>
              <a:rPr lang="cs-CZ" dirty="0"/>
              <a:t>]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V</a:t>
            </a:r>
            <a:r>
              <a:rPr lang="cs-CZ" baseline="-25000" dirty="0" err="1" smtClean="0"/>
              <a:t>p</a:t>
            </a:r>
            <a:r>
              <a:rPr lang="cs-CZ" dirty="0" smtClean="0"/>
              <a:t> …	výkonnost pracovníka </a:t>
            </a:r>
            <a:r>
              <a:rPr lang="cs-CZ" dirty="0"/>
              <a:t>[mj·h</a:t>
            </a:r>
            <a:r>
              <a:rPr lang="cs-CZ" baseline="30000" dirty="0"/>
              <a:t>-1</a:t>
            </a:r>
            <a:r>
              <a:rPr lang="cs-CZ" dirty="0"/>
              <a:t>]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   …	počet členů posádky stroje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2820737" y="2202843"/>
            <a:ext cx="3297383" cy="9144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cs-CZ" sz="3600" baseline="-2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cs-CZ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cs-CZ" sz="3600" baseline="-25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- p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Hodnocení výkonnosti 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3412" y="2840189"/>
            <a:ext cx="3931920" cy="355369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Objektivní</a:t>
            </a:r>
          </a:p>
          <a:p>
            <a:r>
              <a:rPr lang="cs-CZ" dirty="0"/>
              <a:t>g</a:t>
            </a:r>
            <a:r>
              <a:rPr lang="cs-CZ" dirty="0" smtClean="0"/>
              <a:t>eometrie (stroje, pracovních nástrojů)</a:t>
            </a:r>
          </a:p>
          <a:p>
            <a:r>
              <a:rPr lang="cs-CZ" dirty="0"/>
              <a:t>o</a:t>
            </a:r>
            <a:r>
              <a:rPr lang="cs-CZ" dirty="0" smtClean="0"/>
              <a:t>dpor materiálu vůči zpracování</a:t>
            </a:r>
          </a:p>
          <a:p>
            <a:r>
              <a:rPr lang="cs-CZ" dirty="0"/>
              <a:t>p</a:t>
            </a:r>
            <a:r>
              <a:rPr lang="cs-CZ" dirty="0" smtClean="0"/>
              <a:t>oloha pracoviště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78188" y="2840189"/>
            <a:ext cx="3931920" cy="355369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Subjektivní</a:t>
            </a:r>
          </a:p>
          <a:p>
            <a:r>
              <a:rPr lang="cs-CZ" dirty="0" smtClean="0"/>
              <a:t>stav pracovního zařízení</a:t>
            </a:r>
          </a:p>
          <a:p>
            <a:r>
              <a:rPr lang="cs-CZ" dirty="0"/>
              <a:t>z</a:t>
            </a:r>
            <a:r>
              <a:rPr lang="cs-CZ" dirty="0" smtClean="0"/>
              <a:t>ručnost a pracovní nasazení posádky</a:t>
            </a:r>
          </a:p>
          <a:p>
            <a:r>
              <a:rPr lang="cs-CZ" dirty="0"/>
              <a:t>o</a:t>
            </a:r>
            <a:r>
              <a:rPr lang="cs-CZ" dirty="0" smtClean="0"/>
              <a:t>rganizace práce</a:t>
            </a:r>
          </a:p>
          <a:p>
            <a:r>
              <a:rPr lang="cs-CZ" dirty="0" smtClean="0"/>
              <a:t>počasí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84163" y="1549400"/>
            <a:ext cx="8574087" cy="1069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accent4"/>
              </a:buClr>
              <a:buSzPct val="90000"/>
              <a:buFont typeface="Wingdings" charset="2"/>
              <a:buChar char="§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Výkonnost = </a:t>
            </a:r>
            <a:r>
              <a:rPr lang="cs-CZ" dirty="0" smtClean="0"/>
              <a:t>objem materiálu </a:t>
            </a:r>
            <a:r>
              <a:rPr lang="cs-CZ" b="1" dirty="0" smtClean="0"/>
              <a:t>Q</a:t>
            </a:r>
            <a:r>
              <a:rPr lang="cs-CZ" dirty="0" smtClean="0"/>
              <a:t> přemístěný za jednotku času</a:t>
            </a:r>
          </a:p>
          <a:p>
            <a:pPr marL="0" indent="0" algn="ctr">
              <a:buFont typeface="Wingdings" charset="2"/>
              <a:buNone/>
            </a:pPr>
            <a:r>
              <a:rPr lang="cs-CZ" u="sng" dirty="0" smtClean="0"/>
              <a:t>Vlivy na výkonnost</a:t>
            </a:r>
          </a:p>
          <a:p>
            <a:pPr marL="0" indent="0" algn="ctr">
              <a:buFont typeface="Wingdings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0793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Hodnocení výkonnosti stroje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Podle působení vlivů:</a:t>
            </a:r>
          </a:p>
          <a:p>
            <a:r>
              <a:rPr lang="cs-CZ" dirty="0"/>
              <a:t>z</a:t>
            </a:r>
            <a:r>
              <a:rPr lang="cs-CZ" dirty="0" smtClean="0"/>
              <a:t>ákladní (teoretická) výkonnost</a:t>
            </a:r>
          </a:p>
          <a:p>
            <a:r>
              <a:rPr lang="cs-CZ" dirty="0"/>
              <a:t>s</a:t>
            </a:r>
            <a:r>
              <a:rPr lang="cs-CZ" dirty="0" smtClean="0"/>
              <a:t>kutečná (provozní) výkonnost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Podle způsobu práce:</a:t>
            </a:r>
          </a:p>
          <a:p>
            <a:r>
              <a:rPr lang="cs-CZ" dirty="0"/>
              <a:t>c</a:t>
            </a:r>
            <a:r>
              <a:rPr lang="cs-CZ" dirty="0" smtClean="0"/>
              <a:t>yklicky – rypadla, nakladače</a:t>
            </a:r>
          </a:p>
          <a:p>
            <a:r>
              <a:rPr lang="cs-CZ" dirty="0"/>
              <a:t>k</a:t>
            </a:r>
            <a:r>
              <a:rPr lang="cs-CZ" dirty="0" smtClean="0"/>
              <a:t>ontinuálně – korečková rypadla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10780" r="4179" b="17229"/>
          <a:stretch/>
        </p:blipFill>
        <p:spPr>
          <a:xfrm>
            <a:off x="1471508" y="3632805"/>
            <a:ext cx="5502493" cy="27194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b="11623"/>
          <a:stretch/>
        </p:blipFill>
        <p:spPr>
          <a:xfrm>
            <a:off x="15836" y="156235"/>
            <a:ext cx="4370695" cy="33921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03" y="214316"/>
            <a:ext cx="3869988" cy="341848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77720" y="6297664"/>
            <a:ext cx="8242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www.bagry.cz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88054" y="3355223"/>
            <a:ext cx="8867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www.volvo.com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35839" y="3679569"/>
            <a:ext cx="11945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www.swapmeetdave.com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62112" y="228807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Rypadlo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96713" y="4229922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Nakladač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8379" y="228807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Kolesové rypadlo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28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Obecné informace o stavebních strojích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tavební </a:t>
            </a:r>
            <a:r>
              <a:rPr lang="cs-CZ" dirty="0"/>
              <a:t>stroje jsou charakterizovány mnoha </a:t>
            </a:r>
            <a:r>
              <a:rPr lang="cs-CZ" dirty="0" smtClean="0"/>
              <a:t>parametry - údaje </a:t>
            </a:r>
            <a:r>
              <a:rPr lang="cs-CZ" dirty="0"/>
              <a:t>vyplývající z provozu stroje, jeho konstrukce a </a:t>
            </a:r>
            <a:r>
              <a:rPr lang="cs-CZ" dirty="0" smtClean="0"/>
              <a:t>vybavení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" name="Picture 4" descr="Heavy-Construction-Equipm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51" y="2811439"/>
            <a:ext cx="4470312" cy="37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969</TotalTime>
  <Words>652</Words>
  <Application>Microsoft Macintosh PowerPoint</Application>
  <PresentationFormat>On-screen Show (4:3)</PresentationFormat>
  <Paragraphs>188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Projekt FAST</vt:lpstr>
      <vt:lpstr>Mechanizace stavebních prací Obecné informace o stavebních strojích</vt:lpstr>
      <vt:lpstr>Mechanizace stavebních prací</vt:lpstr>
      <vt:lpstr>Hodnocení stupně mechanizace</vt:lpstr>
      <vt:lpstr>Hodnocení stupně mechanizace</vt:lpstr>
      <vt:lpstr>Hodnocení stupně mechanizace</vt:lpstr>
      <vt:lpstr>Hodnocení výkonnosti stroje</vt:lpstr>
      <vt:lpstr>Hodnocení výkonnosti stroje</vt:lpstr>
      <vt:lpstr>PowerPoint Presentation</vt:lpstr>
      <vt:lpstr>Obecné informace o stavebních strojích</vt:lpstr>
      <vt:lpstr>Provozní charakteristiky stavebního stroje</vt:lpstr>
      <vt:lpstr>Konstrukční charakteristiky stavebního stroje</vt:lpstr>
      <vt:lpstr>Základní části stavebního stroje</vt:lpstr>
      <vt:lpstr>Základní části stavebního stroje</vt:lpstr>
      <vt:lpstr>Základní části stavebního stroje – podvozek</vt:lpstr>
      <vt:lpstr>Základní části stavebního stroje</vt:lpstr>
      <vt:lpstr>Základní části stavebního stroje</vt:lpstr>
      <vt:lpstr>Základní členění strojů podle stavebních prací</vt:lpstr>
      <vt:lpstr>Základní členění strojů podle stavebních prací</vt:lpstr>
      <vt:lpstr>Základní členění strojů podle stavebních prací</vt:lpstr>
      <vt:lpstr>Základní členění strojů podle stavebních prací</vt:lpstr>
      <vt:lpstr>Základní členění strojů podle stavebních prací</vt:lpstr>
      <vt:lpstr>Základní členění strojů podle stavebních prací</vt:lpstr>
      <vt:lpstr>Základní členění strojů podle stavebních prací</vt:lpstr>
      <vt:lpstr>Speciální stroje a zařízení</vt:lpstr>
      <vt:lpstr>Speciální stroje a zařízení</vt:lpstr>
      <vt:lpstr>Speciální stroje a zařízení</vt:lpstr>
      <vt:lpstr>Speciální stroje a zařízení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66</cp:revision>
  <dcterms:created xsi:type="dcterms:W3CDTF">2014-08-28T12:56:25Z</dcterms:created>
  <dcterms:modified xsi:type="dcterms:W3CDTF">2014-11-16T17:30:37Z</dcterms:modified>
</cp:coreProperties>
</file>