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7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8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Chromý" initials="A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8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FF44-ED34-6E42-82C0-468B044C539A}" type="datetimeFigureOut">
              <a:rPr lang="en-US" smtClean="0"/>
              <a:t>16.11.14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60E6-5D20-4145-B449-25948A13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93CD-8AD3-4745-8B49-A21296F43C60}" type="datetimeFigureOut">
              <a:rPr lang="en-US" smtClean="0"/>
              <a:t>16.11.14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6435-3578-D847-91C0-D380269D2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6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737007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3</a:t>
            </a:r>
            <a:r>
              <a:rPr lang="en-US" dirty="0"/>
              <a:t> 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Stroje a zařízení pro skladování a balení stavebních </a:t>
            </a:r>
            <a:r>
              <a:rPr lang="cs-CZ" b="1" dirty="0" smtClean="0"/>
              <a:t>materiálů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9.Přednáška</a:t>
            </a:r>
            <a:endParaRPr lang="cs-CZ" dirty="0"/>
          </a:p>
        </p:txBody>
      </p:sp>
      <p:pic>
        <p:nvPicPr>
          <p:cNvPr id="1026" name="Picture 2" descr="C:\Users\Pája\Downloads\www\Stavebni_material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 b="8458"/>
          <a:stretch/>
        </p:blipFill>
        <p:spPr bwMode="auto">
          <a:xfrm>
            <a:off x="0" y="1597454"/>
            <a:ext cx="9144000" cy="46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6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Ovinování do </a:t>
            </a:r>
            <a:r>
              <a:rPr lang="cs-CZ" dirty="0" err="1" smtClean="0"/>
              <a:t>stretch</a:t>
            </a:r>
            <a:r>
              <a:rPr lang="cs-CZ" dirty="0" smtClean="0"/>
              <a:t> fólie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 </a:t>
            </a:r>
            <a:r>
              <a:rPr lang="cs-CZ" dirty="0"/>
              <a:t>se pro veškeré stavební </a:t>
            </a:r>
            <a:r>
              <a:rPr lang="cs-CZ" dirty="0" smtClean="0"/>
              <a:t>materiály</a:t>
            </a:r>
          </a:p>
          <a:p>
            <a:r>
              <a:rPr lang="cs-CZ" dirty="0"/>
              <a:t>zvolený druh ovinování záleží na kapacitě provozu </a:t>
            </a:r>
            <a:br>
              <a:rPr lang="cs-CZ" dirty="0"/>
            </a:br>
            <a:r>
              <a:rPr lang="cs-CZ" dirty="0"/>
              <a:t>a na stabilitě daného </a:t>
            </a:r>
            <a:r>
              <a:rPr lang="cs-CZ" dirty="0" smtClean="0"/>
              <a:t>produktu</a:t>
            </a:r>
          </a:p>
          <a:p>
            <a:r>
              <a:rPr lang="cs-CZ" b="1" dirty="0" smtClean="0"/>
              <a:t>ovinování může být: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uční</a:t>
            </a:r>
          </a:p>
          <a:p>
            <a:pPr lvl="1"/>
            <a:r>
              <a:rPr lang="cs-CZ" dirty="0" smtClean="0"/>
              <a:t>poloautomatické</a:t>
            </a:r>
          </a:p>
          <a:p>
            <a:pPr lvl="1"/>
            <a:r>
              <a:rPr lang="cs-CZ" dirty="0" smtClean="0"/>
              <a:t>plně automatické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42" name="Picture 2" descr="C:\Users\Pája\Downloads\www\obr92b_novplasta.cz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/>
          <a:stretch/>
        </p:blipFill>
        <p:spPr bwMode="auto">
          <a:xfrm>
            <a:off x="4020289" y="3295882"/>
            <a:ext cx="4727925" cy="31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767145" y="6482251"/>
            <a:ext cx="10214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www.novplasta.cz</a:t>
            </a:r>
          </a:p>
        </p:txBody>
      </p:sp>
    </p:spTree>
    <p:extLst>
      <p:ext uri="{BB962C8B-B14F-4D97-AF65-F5344CB8AC3E}">
        <p14:creationId xmlns:p14="http://schemas.microsoft.com/office/powerpoint/2010/main" val="335977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1266" name="Picture 2" descr="C:\Users\Pája\Downloads\www\obr94c_tart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7" y="264326"/>
            <a:ext cx="8327575" cy="61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75291" y="6416546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www.tart.cz</a:t>
            </a:r>
          </a:p>
        </p:txBody>
      </p:sp>
    </p:spTree>
    <p:extLst>
      <p:ext uri="{BB962C8B-B14F-4D97-AF65-F5344CB8AC3E}">
        <p14:creationId xmlns:p14="http://schemas.microsoft.com/office/powerpoint/2010/main" val="125181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Balení sypkých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dříve </a:t>
            </a:r>
            <a:r>
              <a:rPr lang="cs-CZ" dirty="0"/>
              <a:t>ruční, dnes je však zcela nahrazena plně automatickým </a:t>
            </a:r>
            <a:r>
              <a:rPr lang="cs-CZ" dirty="0" smtClean="0"/>
              <a:t>strojem</a:t>
            </a:r>
          </a:p>
          <a:p>
            <a:r>
              <a:rPr lang="cs-CZ" dirty="0" smtClean="0"/>
              <a:t>probíhá </a:t>
            </a:r>
            <a:r>
              <a:rPr lang="cs-CZ" dirty="0"/>
              <a:t>na tzv. rotačních baličkách, které balí cement do 25 nebo 50 kg papírových </a:t>
            </a:r>
            <a:r>
              <a:rPr lang="cs-CZ" dirty="0" smtClean="0"/>
              <a:t>pytlů </a:t>
            </a:r>
          </a:p>
          <a:p>
            <a:r>
              <a:rPr lang="cs-CZ" dirty="0"/>
              <a:t>p</a:t>
            </a:r>
            <a:r>
              <a:rPr lang="cs-CZ" dirty="0" smtClean="0"/>
              <a:t>oté jsou pytle </a:t>
            </a:r>
            <a:r>
              <a:rPr lang="cs-CZ" dirty="0"/>
              <a:t>následné skládány na </a:t>
            </a:r>
            <a:r>
              <a:rPr lang="cs-CZ" dirty="0" smtClean="0"/>
              <a:t>palety (příp. i zabaleny do fólie)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3314" name="Picture 2" descr="C:\Users\Pája\Downloads\www\obr1a_directindustry.co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27" y="354838"/>
            <a:ext cx="6063019" cy="60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61673" y="6431505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www.directindustry.com</a:t>
            </a:r>
          </a:p>
        </p:txBody>
      </p:sp>
    </p:spTree>
    <p:extLst>
      <p:ext uri="{BB962C8B-B14F-4D97-AF65-F5344CB8AC3E}">
        <p14:creationId xmlns:p14="http://schemas.microsoft.com/office/powerpoint/2010/main" val="352316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ája\Downloads\www\zeman-servis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35" y="2945071"/>
            <a:ext cx="3861816" cy="358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Skladování stavebních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</a:t>
            </a:r>
            <a:r>
              <a:rPr lang="cs-CZ" dirty="0"/>
              <a:t>manipulaci při skladování </a:t>
            </a:r>
            <a:r>
              <a:rPr lang="cs-CZ" dirty="0" smtClean="0"/>
              <a:t>se </a:t>
            </a:r>
            <a:r>
              <a:rPr lang="cs-CZ" dirty="0"/>
              <a:t>používají převážně vysokozdvižné nebo paletové </a:t>
            </a:r>
            <a:r>
              <a:rPr lang="cs-CZ" dirty="0" smtClean="0"/>
              <a:t>vozíky</a:t>
            </a:r>
          </a:p>
          <a:p>
            <a:r>
              <a:rPr lang="cs-CZ" dirty="0" smtClean="0"/>
              <a:t>stavební </a:t>
            </a:r>
            <a:r>
              <a:rPr lang="cs-CZ" dirty="0"/>
              <a:t>materiály bývají nejčastěji skladovány v halách nebo na </a:t>
            </a:r>
            <a:r>
              <a:rPr lang="cs-CZ" dirty="0" smtClean="0"/>
              <a:t>skládkách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533627" y="6539809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www.zeman-servis.cz</a:t>
            </a:r>
          </a:p>
        </p:txBody>
      </p:sp>
    </p:spTree>
    <p:extLst>
      <p:ext uri="{BB962C8B-B14F-4D97-AF65-F5344CB8AC3E}">
        <p14:creationId xmlns:p14="http://schemas.microsoft.com/office/powerpoint/2010/main" val="320957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skladovací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skladovaný </a:t>
            </a:r>
            <a:r>
              <a:rPr lang="cs-CZ" dirty="0"/>
              <a:t>materiál musíme uskladnit tak, </a:t>
            </a:r>
            <a:r>
              <a:rPr lang="cs-CZ" dirty="0" smtClean="0"/>
              <a:t>aby nedošlo </a:t>
            </a:r>
            <a:r>
              <a:rPr lang="cs-CZ" dirty="0"/>
              <a:t>k jeho znehodnocení a byl </a:t>
            </a:r>
            <a:r>
              <a:rPr lang="cs-CZ" dirty="0" smtClean="0"/>
              <a:t>zajištěn </a:t>
            </a:r>
            <a:r>
              <a:rPr lang="cs-CZ" dirty="0"/>
              <a:t>ve stabilní </a:t>
            </a:r>
            <a:r>
              <a:rPr lang="cs-CZ" dirty="0" smtClean="0"/>
              <a:t>poloze</a:t>
            </a:r>
          </a:p>
          <a:p>
            <a:r>
              <a:rPr lang="cs-CZ" dirty="0" smtClean="0"/>
              <a:t>konkrétní </a:t>
            </a:r>
            <a:r>
              <a:rPr lang="cs-CZ" dirty="0"/>
              <a:t>podmínky pro skladování konkrétního materiálu bývají udávány </a:t>
            </a:r>
            <a:r>
              <a:rPr lang="cs-CZ" dirty="0" smtClean="0"/>
              <a:t>výrobcem</a:t>
            </a:r>
          </a:p>
          <a:p>
            <a:r>
              <a:rPr lang="cs-CZ" dirty="0" smtClean="0"/>
              <a:t>u </a:t>
            </a:r>
            <a:r>
              <a:rPr lang="cs-CZ" dirty="0"/>
              <a:t>předem zhotovených výrobků (např. kovové prvky, </a:t>
            </a:r>
            <a:r>
              <a:rPr lang="cs-CZ" dirty="0" smtClean="0"/>
              <a:t>železobetonové </a:t>
            </a:r>
            <a:r>
              <a:rPr lang="cs-CZ" dirty="0"/>
              <a:t>prefabrikáty) se materiál ukládá </a:t>
            </a:r>
            <a:r>
              <a:rPr lang="cs-CZ" dirty="0" smtClean="0"/>
              <a:t>v poloze</a:t>
            </a:r>
            <a:r>
              <a:rPr lang="cs-CZ" dirty="0"/>
              <a:t>, ve které bude </a:t>
            </a:r>
            <a:r>
              <a:rPr lang="cs-CZ" dirty="0" smtClean="0"/>
              <a:t>zabudován </a:t>
            </a:r>
            <a:r>
              <a:rPr lang="cs-CZ" dirty="0"/>
              <a:t>do </a:t>
            </a:r>
            <a:r>
              <a:rPr lang="cs-CZ" dirty="0" smtClean="0"/>
              <a:t>stavby</a:t>
            </a:r>
          </a:p>
          <a:p>
            <a:r>
              <a:rPr lang="cs-CZ" dirty="0"/>
              <a:t>skladovací plochy musí být zpevněné, rovné a odvodněné</a:t>
            </a:r>
          </a:p>
          <a:p>
            <a:r>
              <a:rPr lang="cs-CZ" dirty="0" smtClean="0"/>
              <a:t>rozmístění materiálů s ohledem na únosnost </a:t>
            </a:r>
            <a:r>
              <a:rPr lang="cs-CZ" dirty="0"/>
              <a:t>skladovacích ploch a mechanismům, které budou s materiály </a:t>
            </a:r>
            <a:r>
              <a:rPr lang="cs-CZ" dirty="0" smtClean="0"/>
              <a:t>manipulovat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skladování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ypký </a:t>
            </a:r>
            <a:r>
              <a:rPr lang="cs-CZ" dirty="0"/>
              <a:t>materiál </a:t>
            </a:r>
            <a:r>
              <a:rPr lang="cs-CZ" dirty="0" smtClean="0"/>
              <a:t>volně </a:t>
            </a:r>
            <a:r>
              <a:rPr lang="cs-CZ" dirty="0"/>
              <a:t>na </a:t>
            </a:r>
            <a:r>
              <a:rPr lang="cs-CZ" dirty="0" smtClean="0"/>
              <a:t>hromadách (max. výška 2 m) </a:t>
            </a:r>
            <a:r>
              <a:rPr lang="cs-CZ" dirty="0"/>
              <a:t>nebo v </a:t>
            </a:r>
            <a:r>
              <a:rPr lang="cs-CZ" dirty="0" smtClean="0"/>
              <a:t>pytlích (max. výška 1,5 m)</a:t>
            </a:r>
          </a:p>
          <a:p>
            <a:r>
              <a:rPr lang="cs-CZ" dirty="0"/>
              <a:t>p</a:t>
            </a:r>
            <a:r>
              <a:rPr lang="cs-CZ" dirty="0" smtClean="0"/>
              <a:t>ytle uloženy </a:t>
            </a:r>
            <a:r>
              <a:rPr lang="cs-CZ" dirty="0"/>
              <a:t>tak, aby bylo zabráněno jejich </a:t>
            </a:r>
            <a:r>
              <a:rPr lang="cs-CZ" dirty="0" smtClean="0"/>
              <a:t>samovolnému </a:t>
            </a:r>
            <a:r>
              <a:rPr lang="cs-CZ" dirty="0"/>
              <a:t>uvolnění a </a:t>
            </a:r>
            <a:r>
              <a:rPr lang="cs-CZ" dirty="0" smtClean="0"/>
              <a:t>sesunutí</a:t>
            </a:r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řehký </a:t>
            </a:r>
            <a:r>
              <a:rPr lang="cs-CZ" dirty="0"/>
              <a:t>materiál </a:t>
            </a:r>
            <a:r>
              <a:rPr lang="cs-CZ" dirty="0" smtClean="0"/>
              <a:t>ukládáme </a:t>
            </a:r>
            <a:r>
              <a:rPr lang="cs-CZ" dirty="0"/>
              <a:t>v </a:t>
            </a:r>
            <a:r>
              <a:rPr lang="cs-CZ" dirty="0" smtClean="0"/>
              <a:t>jedné vrstvě</a:t>
            </a:r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usový </a:t>
            </a:r>
            <a:r>
              <a:rPr lang="cs-CZ" dirty="0"/>
              <a:t>materiál </a:t>
            </a:r>
            <a:r>
              <a:rPr lang="cs-CZ" dirty="0" smtClean="0"/>
              <a:t>lze </a:t>
            </a:r>
            <a:r>
              <a:rPr lang="cs-CZ" dirty="0"/>
              <a:t>ručně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ukládat </a:t>
            </a:r>
            <a:r>
              <a:rPr lang="cs-CZ" dirty="0"/>
              <a:t>do výšky 2 </a:t>
            </a:r>
            <a:r>
              <a:rPr lang="cs-CZ" dirty="0" smtClean="0"/>
              <a:t>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5362" name="Picture 2" descr="C:\Users\Pája\Downloads\www\bozpprofi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0" y="4287167"/>
            <a:ext cx="4061874" cy="22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88299" y="6546216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www.bozpprofi.cz</a:t>
            </a:r>
          </a:p>
        </p:txBody>
      </p:sp>
    </p:spTree>
    <p:extLst>
      <p:ext uri="{BB962C8B-B14F-4D97-AF65-F5344CB8AC3E}">
        <p14:creationId xmlns:p14="http://schemas.microsoft.com/office/powerpoint/2010/main" val="379276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Mechanizované skladování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sypký </a:t>
            </a:r>
            <a:r>
              <a:rPr lang="cs-CZ" dirty="0"/>
              <a:t>materiál v pytlích a na paletách lze mechanizovaně skladovat do výšky 3 </a:t>
            </a:r>
            <a:r>
              <a:rPr lang="cs-CZ" dirty="0" smtClean="0"/>
              <a:t>m</a:t>
            </a:r>
          </a:p>
          <a:p>
            <a:r>
              <a:rPr lang="cs-CZ" dirty="0" smtClean="0"/>
              <a:t>u </a:t>
            </a:r>
            <a:r>
              <a:rPr lang="cs-CZ" dirty="0"/>
              <a:t>sypkého </a:t>
            </a:r>
            <a:r>
              <a:rPr lang="cs-CZ" dirty="0" smtClean="0"/>
              <a:t>materiálu není v tomto </a:t>
            </a:r>
            <a:br>
              <a:rPr lang="cs-CZ" dirty="0" smtClean="0"/>
            </a:br>
            <a:r>
              <a:rPr lang="cs-CZ" dirty="0" smtClean="0"/>
              <a:t>případě maximální </a:t>
            </a:r>
            <a:r>
              <a:rPr lang="cs-CZ" dirty="0"/>
              <a:t>výška </a:t>
            </a:r>
            <a:r>
              <a:rPr lang="cs-CZ" dirty="0" smtClean="0"/>
              <a:t>stanovena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rvky </a:t>
            </a:r>
            <a:r>
              <a:rPr lang="cs-CZ" dirty="0"/>
              <a:t>pravidelných tvarů mohou být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případě mechanizovaného ukládání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odběru uloženy do výšky 4 </a:t>
            </a:r>
            <a:r>
              <a:rPr lang="cs-CZ" dirty="0" smtClean="0"/>
              <a:t>m</a:t>
            </a:r>
            <a:endParaRPr lang="cs-CZ" dirty="0"/>
          </a:p>
          <a:p>
            <a:r>
              <a:rPr lang="cs-CZ" dirty="0"/>
              <a:t>u</a:t>
            </a:r>
            <a:r>
              <a:rPr lang="cs-CZ" dirty="0" smtClean="0"/>
              <a:t>pínání </a:t>
            </a:r>
            <a:r>
              <a:rPr lang="cs-CZ" dirty="0"/>
              <a:t>a odepínání dílců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r>
              <a:rPr lang="cs-CZ" dirty="0"/>
              <a:t>sestav je možné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/>
              <a:t>pracovní výšky 1,5 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6387" name="Picture 3" descr="C:\Users\Pája\Downloads\www\stavebni-technika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2707538"/>
            <a:ext cx="2798644" cy="37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7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nepravidelných tvarů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ukládáme </a:t>
            </a:r>
            <a:r>
              <a:rPr lang="cs-CZ" dirty="0"/>
              <a:t>na hromadách do výšky 2 </a:t>
            </a:r>
            <a:r>
              <a:rPr lang="cs-CZ" dirty="0" smtClean="0"/>
              <a:t>m</a:t>
            </a:r>
            <a:endParaRPr lang="cs-CZ" dirty="0"/>
          </a:p>
          <a:p>
            <a:r>
              <a:rPr lang="cs-CZ" dirty="0" smtClean="0"/>
              <a:t>např</a:t>
            </a:r>
            <a:r>
              <a:rPr lang="cs-CZ" dirty="0"/>
              <a:t>. o lomové kameny, prvky speciálních </a:t>
            </a:r>
            <a:r>
              <a:rPr lang="cs-CZ" dirty="0" smtClean="0"/>
              <a:t>tvarů,…</a:t>
            </a:r>
          </a:p>
          <a:p>
            <a:r>
              <a:rPr lang="cs-CZ" dirty="0"/>
              <a:t>o</a:t>
            </a:r>
            <a:r>
              <a:rPr lang="cs-CZ" dirty="0" smtClean="0"/>
              <a:t>kraje </a:t>
            </a:r>
            <a:r>
              <a:rPr lang="cs-CZ" dirty="0"/>
              <a:t>hromad se zajišťují pomocnými prvky (stěny, opěry</a:t>
            </a:r>
            <a:r>
              <a:rPr lang="cs-CZ" dirty="0" smtClean="0"/>
              <a:t>) </a:t>
            </a:r>
          </a:p>
          <a:p>
            <a:r>
              <a:rPr lang="cs-CZ" dirty="0" smtClean="0"/>
              <a:t>při </a:t>
            </a:r>
            <a:r>
              <a:rPr lang="cs-CZ" dirty="0"/>
              <a:t>odběru z </a:t>
            </a:r>
            <a:r>
              <a:rPr lang="cs-CZ" dirty="0" smtClean="0"/>
              <a:t>hromad musí </a:t>
            </a:r>
            <a:br>
              <a:rPr lang="cs-CZ" dirty="0" smtClean="0"/>
            </a:br>
            <a:r>
              <a:rPr lang="cs-CZ" dirty="0" smtClean="0"/>
              <a:t>být </a:t>
            </a:r>
            <a:r>
              <a:rPr lang="cs-CZ" dirty="0"/>
              <a:t>místo odběru </a:t>
            </a:r>
            <a:r>
              <a:rPr lang="cs-CZ" dirty="0" smtClean="0"/>
              <a:t>upraveno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aby </a:t>
            </a:r>
            <a:r>
              <a:rPr lang="cs-CZ" dirty="0"/>
              <a:t>nevznikaly </a:t>
            </a:r>
            <a:r>
              <a:rPr lang="cs-CZ" dirty="0" smtClean="0"/>
              <a:t>převisy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" name="Picture 2" descr="C:\Users\Pája\Downloads\www\kamenmazl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63" y="3500532"/>
            <a:ext cx="3915332" cy="29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13640" y="6497144"/>
            <a:ext cx="1085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www.kamenmazl.cz</a:t>
            </a:r>
          </a:p>
        </p:txBody>
      </p:sp>
    </p:spTree>
    <p:extLst>
      <p:ext uri="{BB962C8B-B14F-4D97-AF65-F5344CB8AC3E}">
        <p14:creationId xmlns:p14="http://schemas.microsoft.com/office/powerpoint/2010/main" val="352389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ája\Downloads\www\denios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7798"/>
          <a:stretch/>
        </p:blipFill>
        <p:spPr bwMode="auto">
          <a:xfrm>
            <a:off x="1644838" y="3715407"/>
            <a:ext cx="5656713" cy="29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Skladování sudů, rour a kulatiny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</a:t>
            </a:r>
            <a:r>
              <a:rPr lang="cs-CZ" dirty="0" smtClean="0"/>
              <a:t>kládají se v </a:t>
            </a:r>
            <a:r>
              <a:rPr lang="cs-CZ" dirty="0"/>
              <a:t>jedné vrstvě a </a:t>
            </a:r>
            <a:r>
              <a:rPr lang="cs-CZ" dirty="0" smtClean="0"/>
              <a:t>nastojato</a:t>
            </a:r>
          </a:p>
          <a:p>
            <a:r>
              <a:rPr lang="cs-CZ" dirty="0"/>
              <a:t>v</a:t>
            </a:r>
            <a:r>
              <a:rPr lang="cs-CZ" dirty="0" smtClean="0"/>
              <a:t> případě </a:t>
            </a:r>
            <a:r>
              <a:rPr lang="cs-CZ" dirty="0"/>
              <a:t>ukládání naležato musíme jednotlivé vrstvy vzájemně </a:t>
            </a:r>
            <a:r>
              <a:rPr lang="cs-CZ" dirty="0" smtClean="0"/>
              <a:t>stabilizovat</a:t>
            </a:r>
          </a:p>
          <a:p>
            <a:r>
              <a:rPr lang="cs-CZ" dirty="0" smtClean="0"/>
              <a:t>tekutý </a:t>
            </a:r>
            <a:r>
              <a:rPr lang="cs-CZ" dirty="0"/>
              <a:t>obsah je skladován tak, aby otvor </a:t>
            </a:r>
            <a:r>
              <a:rPr lang="cs-CZ" dirty="0" smtClean="0"/>
              <a:t>k </a:t>
            </a:r>
            <a:r>
              <a:rPr lang="cs-CZ" dirty="0"/>
              <a:t>vyprazdňování nádoby byl vždy směrem </a:t>
            </a:r>
            <a:r>
              <a:rPr lang="cs-CZ" dirty="0" smtClean="0"/>
              <a:t>nahoru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271443" y="6648921"/>
            <a:ext cx="9188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www.denios.cz</a:t>
            </a:r>
          </a:p>
        </p:txBody>
      </p:sp>
    </p:spTree>
    <p:extLst>
      <p:ext uri="{BB962C8B-B14F-4D97-AF65-F5344CB8AC3E}">
        <p14:creationId xmlns:p14="http://schemas.microsoft.com/office/powerpoint/2010/main" val="139211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skladování a balení stavebních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</a:t>
            </a:r>
            <a:r>
              <a:rPr lang="cs-CZ" dirty="0"/>
              <a:t>k balení zejména práškovitých látek do pytlů nebo k plnění nádob pro </a:t>
            </a:r>
            <a:r>
              <a:rPr lang="cs-CZ" dirty="0" smtClean="0"/>
              <a:t>přepravu</a:t>
            </a:r>
          </a:p>
          <a:p>
            <a:r>
              <a:rPr lang="cs-CZ" dirty="0" smtClean="0"/>
              <a:t>drobné </a:t>
            </a:r>
            <a:r>
              <a:rPr lang="cs-CZ" dirty="0"/>
              <a:t>stavební výrobky jsou ukládány na palety a baleny pro přepravu do </a:t>
            </a:r>
            <a:r>
              <a:rPr lang="cs-CZ" dirty="0" smtClean="0"/>
              <a:t>fólií</a:t>
            </a:r>
          </a:p>
          <a:p>
            <a:r>
              <a:rPr lang="cs-CZ" dirty="0" smtClean="0"/>
              <a:t>např</a:t>
            </a:r>
            <a:r>
              <a:rPr lang="cs-CZ" dirty="0"/>
              <a:t>. páskovací </a:t>
            </a:r>
            <a:r>
              <a:rPr lang="cs-CZ" dirty="0" smtClean="0"/>
              <a:t>nebo </a:t>
            </a:r>
            <a:r>
              <a:rPr lang="cs-CZ" dirty="0"/>
              <a:t>ovinovací systémy </a:t>
            </a:r>
            <a:r>
              <a:rPr lang="cs-CZ" dirty="0" smtClean="0"/>
              <a:t>(v </a:t>
            </a:r>
            <a:r>
              <a:rPr lang="cs-CZ" dirty="0"/>
              <a:t>různých stupních </a:t>
            </a:r>
            <a:r>
              <a:rPr lang="cs-CZ" dirty="0" smtClean="0"/>
              <a:t>automatizace)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  <p:pic>
        <p:nvPicPr>
          <p:cNvPr id="2050" name="Picture 2" descr="C:\Users\Pája\Downloads\www\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24260"/>
            <a:ext cx="8001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65042" y="6464328"/>
            <a:ext cx="13756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www.heidelbergcement.com</a:t>
            </a:r>
          </a:p>
        </p:txBody>
      </p:sp>
    </p:spTree>
    <p:extLst>
      <p:ext uri="{BB962C8B-B14F-4D97-AF65-F5344CB8AC3E}">
        <p14:creationId xmlns:p14="http://schemas.microsoft.com/office/powerpoint/2010/main" val="9836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Skladování sudů, rour a kulatiny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Roury</a:t>
            </a:r>
            <a:r>
              <a:rPr lang="cs-CZ" dirty="0"/>
              <a:t>, trubky, potrubí a kulatina musejí být při skladování zajištěny proti rozvalení </a:t>
            </a:r>
            <a:r>
              <a:rPr lang="cs-CZ" dirty="0" smtClean="0"/>
              <a:t>(musejí být provázány)</a:t>
            </a:r>
          </a:p>
          <a:p>
            <a:r>
              <a:rPr lang="cs-CZ" dirty="0" smtClean="0"/>
              <a:t>nejvhodnější </a:t>
            </a:r>
            <a:r>
              <a:rPr lang="cs-CZ" dirty="0"/>
              <a:t>prvky k zajištění stability jsou různé zarážky, klíny, </a:t>
            </a:r>
            <a:r>
              <a:rPr lang="cs-CZ" dirty="0" smtClean="0"/>
              <a:t>podložky,…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8434" name="Picture 2" descr="C:\Users\Pája\Downloads\www\kredit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05" y="3384643"/>
            <a:ext cx="4229137" cy="31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80971" y="6537255"/>
            <a:ext cx="878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www.kredit.cz</a:t>
            </a:r>
          </a:p>
        </p:txBody>
      </p:sp>
    </p:spTree>
    <p:extLst>
      <p:ext uri="{BB962C8B-B14F-4D97-AF65-F5344CB8AC3E}">
        <p14:creationId xmlns:p14="http://schemas.microsoft.com/office/powerpoint/2010/main" val="13693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Manipulace se stavebním sklem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 musejí být zajištěna </a:t>
            </a:r>
            <a:r>
              <a:rPr lang="cs-CZ" dirty="0"/>
              <a:t>proti převržení a nežádoucímu </a:t>
            </a:r>
            <a:r>
              <a:rPr lang="cs-CZ" dirty="0" smtClean="0"/>
              <a:t>pohybu</a:t>
            </a:r>
          </a:p>
          <a:p>
            <a:r>
              <a:rPr lang="cs-CZ" b="1" dirty="0" smtClean="0"/>
              <a:t>manipulace se skly</a:t>
            </a:r>
            <a:r>
              <a:rPr lang="cs-CZ" b="1" dirty="0" smtClean="0"/>
              <a:t>: </a:t>
            </a:r>
          </a:p>
          <a:p>
            <a:pPr lvl="1"/>
            <a:r>
              <a:rPr lang="cs-CZ" dirty="0" smtClean="0"/>
              <a:t>nesmějí </a:t>
            </a:r>
            <a:r>
              <a:rPr lang="cs-CZ" dirty="0" smtClean="0"/>
              <a:t>stavět </a:t>
            </a:r>
            <a:r>
              <a:rPr lang="cs-CZ" dirty="0"/>
              <a:t>přímo na podložku, ale musí být podloženy a zajištěni proti </a:t>
            </a:r>
            <a:r>
              <a:rPr lang="cs-CZ" dirty="0" smtClean="0"/>
              <a:t>překlopení</a:t>
            </a:r>
          </a:p>
          <a:p>
            <a:pPr lvl="1"/>
            <a:r>
              <a:rPr lang="cs-CZ" dirty="0" smtClean="0"/>
              <a:t>ukládají </a:t>
            </a:r>
            <a:r>
              <a:rPr lang="cs-CZ" dirty="0"/>
              <a:t>nastojato do rámů vybavených měkkými </a:t>
            </a:r>
            <a:r>
              <a:rPr lang="cs-CZ" dirty="0" smtClean="0"/>
              <a:t>podložkami</a:t>
            </a:r>
          </a:p>
          <a:p>
            <a:r>
              <a:rPr lang="cs-CZ" dirty="0" smtClean="0"/>
              <a:t>skleněný </a:t>
            </a:r>
            <a:r>
              <a:rPr lang="cs-CZ" dirty="0"/>
              <a:t>odpad se ukládá do zvláštních </a:t>
            </a:r>
            <a:r>
              <a:rPr lang="cs-CZ" dirty="0" smtClean="0"/>
              <a:t>beden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9458" name="Picture 2" descr="C:\Users\Pája\Downloads\www\kmbss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11018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45219" y="6383206"/>
            <a:ext cx="9124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www.kmbss.cz</a:t>
            </a:r>
          </a:p>
        </p:txBody>
      </p:sp>
    </p:spTree>
    <p:extLst>
      <p:ext uri="{BB962C8B-B14F-4D97-AF65-F5344CB8AC3E}">
        <p14:creationId xmlns:p14="http://schemas.microsoft.com/office/powerpoint/2010/main" val="184766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Pája\Downloads\www\Plechový_sud_normal--KW_00007921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8"/>
          <a:stretch/>
        </p:blipFill>
        <p:spPr bwMode="auto">
          <a:xfrm>
            <a:off x="5486400" y="3696899"/>
            <a:ext cx="3042018" cy="30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Skladování nebezpečných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</a:t>
            </a:r>
            <a:r>
              <a:rPr lang="cs-CZ" dirty="0" smtClean="0"/>
              <a:t>usí se </a:t>
            </a:r>
            <a:r>
              <a:rPr lang="cs-CZ" dirty="0"/>
              <a:t>ukládat do obalů, které zabrání jejich úniku a jsou označeny, aby byl poznat skladovaný druh látky uvnitř </a:t>
            </a:r>
            <a:r>
              <a:rPr lang="cs-CZ" dirty="0" smtClean="0"/>
              <a:t>obalu </a:t>
            </a:r>
          </a:p>
          <a:p>
            <a:r>
              <a:rPr lang="cs-CZ" dirty="0" smtClean="0"/>
              <a:t>je </a:t>
            </a:r>
            <a:r>
              <a:rPr lang="cs-CZ" dirty="0"/>
              <a:t>možné je skladovat pouze do výšky 2 </a:t>
            </a:r>
            <a:r>
              <a:rPr lang="cs-CZ" dirty="0" smtClean="0"/>
              <a:t>m a musí být zajištěna </a:t>
            </a:r>
            <a:r>
              <a:rPr lang="cs-CZ" dirty="0"/>
              <a:t>jejich </a:t>
            </a:r>
            <a:r>
              <a:rPr lang="cs-CZ" dirty="0" smtClean="0"/>
              <a:t>stabilita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ři uskladnění v zásobnících </a:t>
            </a:r>
            <a:r>
              <a:rPr lang="cs-CZ" dirty="0"/>
              <a:t>nebo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cisternách </a:t>
            </a:r>
            <a:r>
              <a:rPr lang="cs-CZ" dirty="0"/>
              <a:t>musíme dbát na to,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aby </a:t>
            </a:r>
            <a:r>
              <a:rPr lang="cs-CZ" dirty="0"/>
              <a:t>dovnitř nevnikla </a:t>
            </a:r>
            <a:r>
              <a:rPr lang="cs-CZ" dirty="0" smtClean="0"/>
              <a:t>voda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344466" y="6587090"/>
            <a:ext cx="8627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www.kkeu.de</a:t>
            </a:r>
          </a:p>
        </p:txBody>
      </p:sp>
    </p:spTree>
    <p:extLst>
      <p:ext uri="{BB962C8B-B14F-4D97-AF65-F5344CB8AC3E}">
        <p14:creationId xmlns:p14="http://schemas.microsoft.com/office/powerpoint/2010/main" val="6877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ája\Downloads\www\infocube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7" y="3214891"/>
            <a:ext cx="4306776" cy="36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Skladování nebezpečných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zbytky hořlavin a materiálů k lepení musejí být uskladněny předem stanoveným způsobem</a:t>
            </a:r>
          </a:p>
          <a:p>
            <a:r>
              <a:rPr lang="cs-CZ" dirty="0" smtClean="0"/>
              <a:t>v případě azbestocementu je materiál uskladněn do speciálních uzavřených kontejnerů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679440" y="6617491"/>
            <a:ext cx="9829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www.infocube.cz</a:t>
            </a:r>
          </a:p>
        </p:txBody>
      </p:sp>
    </p:spTree>
    <p:extLst>
      <p:ext uri="{BB962C8B-B14F-4D97-AF65-F5344CB8AC3E}">
        <p14:creationId xmlns:p14="http://schemas.microsoft.com/office/powerpoint/2010/main" val="243830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pozornost!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4091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Balení stavebních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tvárnice</a:t>
            </a:r>
            <a:r>
              <a:rPr lang="cs-CZ" dirty="0"/>
              <a:t>, zdivo, obklady dlažby, ale i sypké materiály </a:t>
            </a:r>
            <a:r>
              <a:rPr lang="cs-CZ" dirty="0" smtClean="0"/>
              <a:t>jako vápno</a:t>
            </a:r>
            <a:r>
              <a:rPr lang="cs-CZ" dirty="0"/>
              <a:t>, cement a ostatní stavební </a:t>
            </a:r>
            <a:r>
              <a:rPr lang="cs-CZ" dirty="0" smtClean="0"/>
              <a:t>materiály potřebují obal</a:t>
            </a:r>
          </a:p>
          <a:p>
            <a:r>
              <a:rPr lang="cs-CZ" dirty="0"/>
              <a:t>s</a:t>
            </a:r>
            <a:r>
              <a:rPr lang="cs-CZ" dirty="0" smtClean="0"/>
              <a:t>myslem obalu je zabezpečit výrobky při přepravě</a:t>
            </a:r>
          </a:p>
          <a:p>
            <a:r>
              <a:rPr lang="cs-CZ" dirty="0" smtClean="0"/>
              <a:t>nejefektnější je </a:t>
            </a:r>
            <a:r>
              <a:rPr lang="cs-CZ" dirty="0"/>
              <a:t>páskování a fixování </a:t>
            </a:r>
            <a:r>
              <a:rPr lang="cs-CZ" dirty="0" smtClean="0"/>
              <a:t>svazků </a:t>
            </a:r>
            <a:r>
              <a:rPr lang="cs-CZ" dirty="0"/>
              <a:t>či celých palet vázací </a:t>
            </a:r>
            <a:r>
              <a:rPr lang="cs-CZ" dirty="0" smtClean="0"/>
              <a:t>páskou a </a:t>
            </a:r>
            <a:r>
              <a:rPr lang="cs-CZ" dirty="0"/>
              <a:t>následovné balení do PE fólie </a:t>
            </a:r>
            <a:r>
              <a:rPr lang="cs-CZ" dirty="0" smtClean="0"/>
              <a:t>nebo </a:t>
            </a:r>
            <a:r>
              <a:rPr lang="cs-CZ" dirty="0"/>
              <a:t>ovinování do průtažné </a:t>
            </a:r>
            <a:r>
              <a:rPr lang="cs-CZ" dirty="0" err="1" smtClean="0"/>
              <a:t>stretch</a:t>
            </a:r>
            <a:r>
              <a:rPr lang="cs-CZ" dirty="0" smtClean="0"/>
              <a:t> fólie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www\obr9a_orgapack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0" y="3836112"/>
            <a:ext cx="3204312" cy="26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ruční páskování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 </a:t>
            </a:r>
            <a:r>
              <a:rPr lang="cs-CZ" dirty="0"/>
              <a:t>se např. pro izolace, lepenky a </a:t>
            </a:r>
            <a:r>
              <a:rPr lang="cs-CZ" dirty="0" smtClean="0"/>
              <a:t>lešení.</a:t>
            </a:r>
          </a:p>
          <a:p>
            <a:pPr marL="0" indent="0">
              <a:buNone/>
            </a:pPr>
            <a:r>
              <a:rPr lang="cs-CZ" b="1" dirty="0" smtClean="0"/>
              <a:t>Dělení </a:t>
            </a:r>
            <a:r>
              <a:rPr lang="cs-CZ" b="1" dirty="0"/>
              <a:t>páskování:</a:t>
            </a:r>
          </a:p>
          <a:p>
            <a:pPr lvl="1"/>
            <a:r>
              <a:rPr lang="cs-CZ" dirty="0"/>
              <a:t>páskování ocelovou páskou - spoj průsekem nebo </a:t>
            </a:r>
            <a:r>
              <a:rPr lang="cs-CZ" dirty="0" smtClean="0"/>
              <a:t>sponou</a:t>
            </a:r>
            <a:endParaRPr lang="cs-CZ" dirty="0"/>
          </a:p>
          <a:p>
            <a:pPr lvl="1"/>
            <a:r>
              <a:rPr lang="cs-CZ" dirty="0"/>
              <a:t>páskování plastovou páskou (PP, PET) - spoj sponou</a:t>
            </a:r>
          </a:p>
          <a:p>
            <a:pPr lvl="1"/>
            <a:r>
              <a:rPr lang="cs-CZ" dirty="0"/>
              <a:t>páskování polyesterovou textilní páskou - spoj drátěnou </a:t>
            </a:r>
            <a:r>
              <a:rPr lang="cs-CZ" dirty="0" smtClean="0"/>
              <a:t>sponou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222203" y="6388177"/>
            <a:ext cx="10086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www.orgapack.cz</a:t>
            </a:r>
          </a:p>
        </p:txBody>
      </p:sp>
      <p:pic>
        <p:nvPicPr>
          <p:cNvPr id="3075" name="Picture 3" descr="C:\Users\Pája\Downloads\www\obr9d_unipack.cz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1" y="3890704"/>
            <a:ext cx="2555898" cy="25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166872" y="6436036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www.unipack.cz</a:t>
            </a:r>
          </a:p>
        </p:txBody>
      </p:sp>
    </p:spTree>
    <p:extLst>
      <p:ext uri="{BB962C8B-B14F-4D97-AF65-F5344CB8AC3E}">
        <p14:creationId xmlns:p14="http://schemas.microsoft.com/office/powerpoint/2010/main" val="53098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ája\Downloads\www\obr9a_technology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3994218"/>
            <a:ext cx="3575713" cy="24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Akumulátorové ruční páskování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např. na dlaždice, tvárnice nebo </a:t>
            </a:r>
            <a:r>
              <a:rPr lang="cs-CZ" dirty="0" smtClean="0"/>
              <a:t>obklady</a:t>
            </a:r>
          </a:p>
          <a:p>
            <a:r>
              <a:rPr lang="cs-CZ" dirty="0" smtClean="0"/>
              <a:t>akumulátorové </a:t>
            </a:r>
            <a:r>
              <a:rPr lang="cs-CZ" dirty="0"/>
              <a:t>ruční páskovače jsou přístroje pro páskování stavebních hmot a </a:t>
            </a:r>
            <a:endParaRPr lang="cs-CZ" dirty="0" smtClean="0"/>
          </a:p>
          <a:p>
            <a:r>
              <a:rPr lang="cs-CZ" dirty="0" smtClean="0"/>
              <a:t>lze je používat téměř kdekoli, protože nejsou vázány na </a:t>
            </a:r>
            <a:r>
              <a:rPr lang="cs-CZ" dirty="0"/>
              <a:t>přívod elektrické </a:t>
            </a:r>
            <a:r>
              <a:rPr lang="cs-CZ" dirty="0" smtClean="0"/>
              <a:t>energie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3398102" y="6254493"/>
            <a:ext cx="10647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www.technology.cz</a:t>
            </a:r>
          </a:p>
        </p:txBody>
      </p:sp>
      <p:pic>
        <p:nvPicPr>
          <p:cNvPr id="7171" name="Picture 3" descr="C:\Users\Pája\Downloads\www\obr9c_unipack.cz 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5" b="7115"/>
          <a:stretch/>
        </p:blipFill>
        <p:spPr bwMode="auto">
          <a:xfrm>
            <a:off x="5173058" y="3994218"/>
            <a:ext cx="3397736" cy="24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613481" y="6376249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www.unipack.cz</a:t>
            </a:r>
          </a:p>
        </p:txBody>
      </p:sp>
    </p:spTree>
    <p:extLst>
      <p:ext uri="{BB962C8B-B14F-4D97-AF65-F5344CB8AC3E}">
        <p14:creationId xmlns:p14="http://schemas.microsoft.com/office/powerpoint/2010/main" val="64364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Automatické páskování </a:t>
            </a:r>
            <a:r>
              <a:rPr lang="cs-CZ" dirty="0" smtClean="0"/>
              <a:t>palet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např. na dlaždice, obklady, tvárnice, </a:t>
            </a:r>
            <a:r>
              <a:rPr lang="cs-CZ" dirty="0" smtClean="0"/>
              <a:t>cihly</a:t>
            </a:r>
            <a:endParaRPr lang="cs-CZ" dirty="0"/>
          </a:p>
          <a:p>
            <a:r>
              <a:rPr lang="cs-CZ" dirty="0" smtClean="0"/>
              <a:t>stroje </a:t>
            </a:r>
            <a:r>
              <a:rPr lang="cs-CZ" dirty="0"/>
              <a:t>umí nejen páskovat palety, ale </a:t>
            </a:r>
            <a:r>
              <a:rPr lang="cs-CZ" dirty="0" smtClean="0"/>
              <a:t>i </a:t>
            </a:r>
            <a:r>
              <a:rPr lang="cs-CZ" dirty="0"/>
              <a:t>jednotlivé vrstvy zboží (např. páskování vrstev dlažby před paletizací</a:t>
            </a:r>
            <a:r>
              <a:rPr lang="cs-CZ" dirty="0" smtClean="0"/>
              <a:t>)</a:t>
            </a:r>
            <a:r>
              <a:rPr lang="cs-CZ" dirty="0"/>
              <a:t> 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3072078" y="6573103"/>
            <a:ext cx="10294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www.cyclopack.cz</a:t>
            </a:r>
          </a:p>
        </p:txBody>
      </p:sp>
      <p:pic>
        <p:nvPicPr>
          <p:cNvPr id="5122" name="Picture 2" descr="C:\Users\Pája\Downloads\www\obr91c_cyklopack.cz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0039"/>
            <a:ext cx="4710752" cy="35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ája\Downloads\www\obr91a_pentaservis.cz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27" y="3040038"/>
            <a:ext cx="4756723" cy="3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725964" y="6607581"/>
            <a:ext cx="1085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www.pentaservis.cz</a:t>
            </a:r>
          </a:p>
        </p:txBody>
      </p:sp>
    </p:spTree>
    <p:extLst>
      <p:ext uri="{BB962C8B-B14F-4D97-AF65-F5344CB8AC3E}">
        <p14:creationId xmlns:p14="http://schemas.microsoft.com/office/powerpoint/2010/main" val="262092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ája\Downloads\www\obr91b_logismarket.cz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41" y="3193575"/>
            <a:ext cx="4052319" cy="33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Automatické páskování </a:t>
            </a:r>
            <a:r>
              <a:rPr lang="cs-CZ" dirty="0" smtClean="0"/>
              <a:t>palet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stroje </a:t>
            </a:r>
            <a:r>
              <a:rPr lang="cs-CZ" dirty="0"/>
              <a:t>s horním svárem slouží pro páskování zboží na </a:t>
            </a:r>
            <a:r>
              <a:rPr lang="cs-CZ" dirty="0" smtClean="0"/>
              <a:t>paletách (lisování </a:t>
            </a:r>
            <a:r>
              <a:rPr lang="cs-CZ" dirty="0"/>
              <a:t>nebo křížové </a:t>
            </a:r>
            <a:r>
              <a:rPr lang="cs-CZ" dirty="0" smtClean="0"/>
              <a:t>páskování)</a:t>
            </a:r>
          </a:p>
          <a:p>
            <a:r>
              <a:rPr lang="cs-CZ" dirty="0" smtClean="0"/>
              <a:t>stroje </a:t>
            </a:r>
            <a:r>
              <a:rPr lang="cs-CZ" dirty="0"/>
              <a:t>s bočním </a:t>
            </a:r>
            <a:r>
              <a:rPr lang="cs-CZ" dirty="0" smtClean="0"/>
              <a:t>svárem mají </a:t>
            </a:r>
            <a:r>
              <a:rPr lang="cs-CZ" dirty="0"/>
              <a:t>uplatnění především při páskování palet paralelními úvazky a v prostorově stísněných </a:t>
            </a:r>
            <a:r>
              <a:rPr lang="cs-CZ" dirty="0" smtClean="0"/>
              <a:t>podmínkách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64506" y="6578414"/>
            <a:ext cx="1085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www.logismarket.cz</a:t>
            </a:r>
          </a:p>
        </p:txBody>
      </p:sp>
    </p:spTree>
    <p:extLst>
      <p:ext uri="{BB962C8B-B14F-4D97-AF65-F5344CB8AC3E}">
        <p14:creationId xmlns:p14="http://schemas.microsoft.com/office/powerpoint/2010/main" val="355620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balení do fólie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 </a:t>
            </a:r>
            <a:r>
              <a:rPr lang="cs-CZ" dirty="0"/>
              <a:t>se převážně na sypké stavební směsi, ale lze použít i např. pro balení </a:t>
            </a:r>
            <a:r>
              <a:rPr lang="cs-CZ" dirty="0" smtClean="0"/>
              <a:t>palet</a:t>
            </a:r>
          </a:p>
          <a:p>
            <a:r>
              <a:rPr lang="cs-CZ" dirty="0" smtClean="0"/>
              <a:t>balený </a:t>
            </a:r>
            <a:r>
              <a:rPr lang="cs-CZ" dirty="0"/>
              <a:t>materiál je balen do </a:t>
            </a:r>
            <a:r>
              <a:rPr lang="cs-CZ" dirty="0" smtClean="0"/>
              <a:t>fólie, na kterou působíme horkovzdušnou plynovou pistolí</a:t>
            </a:r>
          </a:p>
          <a:p>
            <a:r>
              <a:rPr lang="cs-CZ" dirty="0"/>
              <a:t>d</a:t>
            </a:r>
            <a:r>
              <a:rPr lang="cs-CZ" dirty="0" smtClean="0"/>
              <a:t>oporučený </a:t>
            </a:r>
            <a:r>
              <a:rPr lang="cs-CZ" dirty="0"/>
              <a:t>spotřební materiál - </a:t>
            </a:r>
            <a:r>
              <a:rPr lang="cs-CZ" dirty="0" smtClean="0"/>
              <a:t>PE </a:t>
            </a:r>
            <a:r>
              <a:rPr lang="cs-CZ" dirty="0"/>
              <a:t>folie, </a:t>
            </a:r>
            <a:r>
              <a:rPr lang="cs-CZ" dirty="0" smtClean="0"/>
              <a:t>propan / zemní plyn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8194" name="Picture 2" descr="C:\Users\Pája\Downloads\www\obr93a_unipack.czx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4"/>
          <a:stretch/>
        </p:blipFill>
        <p:spPr bwMode="auto">
          <a:xfrm>
            <a:off x="1823326" y="4008820"/>
            <a:ext cx="1973984" cy="24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ája\Downloads\www\obr93b_unipack.cz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86" y="4008820"/>
            <a:ext cx="3657558" cy="24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839997" y="6444470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www.unipack.cz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80531" y="6444470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www.unipack.cz</a:t>
            </a:r>
          </a:p>
        </p:txBody>
      </p:sp>
    </p:spTree>
    <p:extLst>
      <p:ext uri="{BB962C8B-B14F-4D97-AF65-F5344CB8AC3E}">
        <p14:creationId xmlns:p14="http://schemas.microsoft.com/office/powerpoint/2010/main" val="199940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Strojové balení do fólie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vhodný zejména pro balení palet se sypkými materiály jako je cement, vápno a omítkové </a:t>
            </a:r>
            <a:r>
              <a:rPr lang="cs-CZ" dirty="0" smtClean="0"/>
              <a:t>směsi</a:t>
            </a:r>
          </a:p>
          <a:p>
            <a:r>
              <a:rPr lang="cs-CZ" dirty="0"/>
              <a:t>balení do fólie chrání před mechanickým poškozením, povětrnostními vlivy a škůdci</a:t>
            </a:r>
          </a:p>
          <a:p>
            <a:r>
              <a:rPr lang="cs-CZ" dirty="0" smtClean="0"/>
              <a:t>stroj </a:t>
            </a:r>
            <a:r>
              <a:rPr lang="cs-CZ" dirty="0"/>
              <a:t>automaticky navleče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'</a:t>
            </a:r>
            <a:r>
              <a:rPr lang="cs-CZ" dirty="0"/>
              <a:t>'kapuci'' </a:t>
            </a:r>
            <a:r>
              <a:rPr lang="cs-CZ" dirty="0" smtClean="0"/>
              <a:t>z </a:t>
            </a:r>
            <a:r>
              <a:rPr lang="cs-CZ" dirty="0"/>
              <a:t>průtažné PE fólie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produkt </a:t>
            </a:r>
            <a:r>
              <a:rPr lang="cs-CZ" dirty="0" smtClean="0"/>
              <a:t>nebo </a:t>
            </a:r>
            <a:r>
              <a:rPr lang="cs-CZ" dirty="0"/>
              <a:t>paletu a zajistí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obalení </a:t>
            </a:r>
            <a:r>
              <a:rPr lang="cs-CZ" dirty="0"/>
              <a:t>produktu z 5 </a:t>
            </a:r>
            <a:r>
              <a:rPr lang="cs-CZ" dirty="0" smtClean="0"/>
              <a:t>stran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9218" name="Picture 2" descr="C:\Users\Pája\Downloads\www\obr94a_unipack.cz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55" y="3638549"/>
            <a:ext cx="3841924" cy="28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36562" y="6519992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www.unipack.cz</a:t>
            </a:r>
          </a:p>
        </p:txBody>
      </p:sp>
    </p:spTree>
    <p:extLst>
      <p:ext uri="{BB962C8B-B14F-4D97-AF65-F5344CB8AC3E}">
        <p14:creationId xmlns:p14="http://schemas.microsoft.com/office/powerpoint/2010/main" val="289887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1478</TotalTime>
  <Words>917</Words>
  <Application>Microsoft Macintosh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Projekt FAST</vt:lpstr>
      <vt:lpstr>Stroje a zařízení pro skladování a balení stavebních materiálů</vt:lpstr>
      <vt:lpstr>Stroje a zařízení pro skladování a balení stavebních materiálů</vt:lpstr>
      <vt:lpstr>Balení stavebních materiálů</vt:lpstr>
      <vt:lpstr>Mechanické ruční páskování</vt:lpstr>
      <vt:lpstr>Akumulátorové ruční páskování</vt:lpstr>
      <vt:lpstr>Automatické páskování palet</vt:lpstr>
      <vt:lpstr>Automatické páskování palet</vt:lpstr>
      <vt:lpstr>Ruční balení do fólie</vt:lpstr>
      <vt:lpstr>Strojové balení do fólie</vt:lpstr>
      <vt:lpstr>Ovinování do stretch fólie</vt:lpstr>
      <vt:lpstr>PowerPoint Presentation</vt:lpstr>
      <vt:lpstr>Balení sypkých materiálů</vt:lpstr>
      <vt:lpstr>PowerPoint Presentation</vt:lpstr>
      <vt:lpstr>Skladování stavebních materiálů</vt:lpstr>
      <vt:lpstr>Požadavky na skladovací plochy</vt:lpstr>
      <vt:lpstr>Ruční skladování materiálů</vt:lpstr>
      <vt:lpstr>Mechanizované skladování materiálů</vt:lpstr>
      <vt:lpstr>Materiály nepravidelných tvarů</vt:lpstr>
      <vt:lpstr>Skladování sudů, rour a kulatiny</vt:lpstr>
      <vt:lpstr>Skladování sudů, rour a kulatiny</vt:lpstr>
      <vt:lpstr>Manipulace se stavebním sklem</vt:lpstr>
      <vt:lpstr>PowerPoint Presentation</vt:lpstr>
      <vt:lpstr>Skladování nebezpečných látek</vt:lpstr>
      <vt:lpstr>Skladování nebezpečných látek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88</cp:revision>
  <dcterms:created xsi:type="dcterms:W3CDTF">2014-08-28T12:56:25Z</dcterms:created>
  <dcterms:modified xsi:type="dcterms:W3CDTF">2014-11-16T16:47:38Z</dcterms:modified>
</cp:coreProperties>
</file>