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com" ContentType="image/jpe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4" r:id="rId9"/>
    <p:sldId id="262" r:id="rId10"/>
    <p:sldId id="261" r:id="rId11"/>
    <p:sldId id="266" r:id="rId12"/>
    <p:sldId id="268" r:id="rId13"/>
    <p:sldId id="269" r:id="rId14"/>
    <p:sldId id="270" r:id="rId15"/>
    <p:sldId id="275" r:id="rId16"/>
    <p:sldId id="274" r:id="rId17"/>
    <p:sldId id="276" r:id="rId18"/>
    <p:sldId id="273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32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F45C4-6E58-4530-AA29-504792A54554}" type="datetimeFigureOut">
              <a:rPr lang="cs-CZ" smtClean="0"/>
              <a:t>16.11.14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BD490-2073-4243-BEC4-622EB344C9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98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225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54" y="15752"/>
            <a:ext cx="8318545" cy="1088136"/>
          </a:xfr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19" y="1099174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-7937" y="6288904"/>
            <a:ext cx="9151938" cy="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457921"/>
            <a:ext cx="9143999" cy="137411"/>
            <a:chOff x="284163" y="1577847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47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1127721"/>
            <a:ext cx="9143999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0256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6609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4028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121162"/>
            <a:ext cx="630621" cy="35976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1890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0922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0" y="1465842"/>
            <a:ext cx="9143999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028"/>
            <a:ext cx="82808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24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0" y="1129298"/>
            <a:ext cx="9143999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1833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630362"/>
            <a:ext cx="3931920" cy="454183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630363"/>
            <a:ext cx="3931920" cy="454183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81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0" y="1130884"/>
            <a:ext cx="9143999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8341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6226"/>
            <a:ext cx="9144000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style!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9134352" cy="22352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84163" y="2235200"/>
            <a:ext cx="85740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Tato studijní opora</a:t>
            </a:r>
            <a:r>
              <a:rPr lang="cs-CZ" sz="1900" baseline="0" dirty="0" smtClean="0"/>
              <a:t> byla vytvořena v rámci projektu středoevropské centrum pro vytváření a realizaci inovovaných </a:t>
            </a:r>
            <a:r>
              <a:rPr lang="cs-CZ" sz="1900" baseline="0" dirty="0" err="1" smtClean="0"/>
              <a:t>technicko-ekonomických</a:t>
            </a:r>
            <a:r>
              <a:rPr lang="cs-CZ" sz="1900" baseline="0" dirty="0" smtClean="0"/>
              <a:t> studijních programů </a:t>
            </a:r>
          </a:p>
          <a:p>
            <a:r>
              <a:rPr lang="cs-CZ" sz="1900" baseline="0" dirty="0" smtClean="0"/>
              <a:t>(CZ.1.07/2.2.00/28.0301) financovaného z Evropského fondu regionálního rozvoje.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77387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63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noProof="0" smtClean="0"/>
              <a:t>BW03 - STROJNÍ ZAŘÍZENÍ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accent4"/>
        </a:buClr>
        <a:buSzPct val="90000"/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22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com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4163" y="6437032"/>
            <a:ext cx="8721292" cy="365125"/>
          </a:xfrm>
        </p:spPr>
        <p:txBody>
          <a:bodyPr/>
          <a:lstStyle/>
          <a:p>
            <a:r>
              <a:rPr lang="en-US" dirty="0"/>
              <a:t>BW0</a:t>
            </a:r>
            <a:r>
              <a:rPr lang="cs-CZ" dirty="0"/>
              <a:t>3</a:t>
            </a:r>
            <a:r>
              <a:rPr lang="en-US" dirty="0"/>
              <a:t> - STROJNÍ ZAŘÍZENÍ</a:t>
            </a:r>
            <a:r>
              <a:rPr lang="cs-CZ" dirty="0"/>
              <a:t>						</a:t>
            </a:r>
            <a:r>
              <a:rPr lang="en-US" dirty="0" err="1"/>
              <a:t>Ing</a:t>
            </a:r>
            <a:r>
              <a:rPr lang="en-US" dirty="0"/>
              <a:t>. </a:t>
            </a:r>
            <a:r>
              <a:rPr lang="en-US" dirty="0" err="1"/>
              <a:t>Svatava</a:t>
            </a:r>
            <a:r>
              <a:rPr lang="en-US" dirty="0"/>
              <a:t> </a:t>
            </a:r>
            <a:r>
              <a:rPr lang="en-US" dirty="0" err="1"/>
              <a:t>Henková</a:t>
            </a:r>
            <a:r>
              <a:rPr lang="en-US" dirty="0"/>
              <a:t>, </a:t>
            </a:r>
            <a:r>
              <a:rPr lang="en-US" dirty="0" err="1"/>
              <a:t>CSc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400" b="1" dirty="0"/>
              <a:t>Stroje a zařízení pro těžbu a </a:t>
            </a:r>
            <a:r>
              <a:rPr lang="cs-CZ" sz="3400" b="1" dirty="0" smtClean="0"/>
              <a:t>úpravu dřeva pro výrobu stavebních materiálů</a:t>
            </a:r>
            <a:endParaRPr lang="cs-CZ" sz="3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8</a:t>
            </a:r>
            <a:r>
              <a:rPr lang="cs-CZ" dirty="0" smtClean="0"/>
              <a:t>.Přednáška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2" b="13977"/>
          <a:stretch/>
        </p:blipFill>
        <p:spPr>
          <a:xfrm>
            <a:off x="0" y="1583806"/>
            <a:ext cx="9144000" cy="47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6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Těžebně dopravní </a:t>
            </a:r>
            <a:r>
              <a:rPr lang="cs-CZ" dirty="0" smtClean="0"/>
              <a:t>stroje - </a:t>
            </a:r>
            <a:r>
              <a:rPr lang="cs-CZ" dirty="0" err="1" smtClean="0"/>
              <a:t>Harvestor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H</a:t>
            </a:r>
            <a:r>
              <a:rPr lang="cs-CZ" b="1" dirty="0" err="1"/>
              <a:t>arvestor</a:t>
            </a:r>
            <a:r>
              <a:rPr lang="cs-CZ" dirty="0"/>
              <a:t> je </a:t>
            </a:r>
            <a:r>
              <a:rPr lang="cs-CZ" dirty="0" err="1"/>
              <a:t>víceoperační</a:t>
            </a:r>
            <a:r>
              <a:rPr lang="cs-CZ" dirty="0"/>
              <a:t> stroj, který při těžbě kácí, odvětvuje, rozřezává, měří, přemisťuje a ukládá výřezy v jednom </a:t>
            </a:r>
            <a:r>
              <a:rPr lang="cs-CZ" dirty="0" smtClean="0"/>
              <a:t>cyklu. Celý </a:t>
            </a:r>
            <a:r>
              <a:rPr lang="cs-CZ" dirty="0"/>
              <a:t>cyklus je plně mechanizovaný a částečně automatizovaný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026" name="Picture 2" descr="C:\Users\Pája\Downloads\ponsse-scorpion-20_referen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37597" r="5177" b="11313"/>
          <a:stretch/>
        </p:blipFill>
        <p:spPr bwMode="auto">
          <a:xfrm>
            <a:off x="284163" y="3144985"/>
            <a:ext cx="8374928" cy="31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40399" y="6344699"/>
            <a:ext cx="10086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www.ponsse.com</a:t>
            </a:r>
          </a:p>
        </p:txBody>
      </p:sp>
    </p:spTree>
    <p:extLst>
      <p:ext uri="{BB962C8B-B14F-4D97-AF65-F5344CB8AC3E}">
        <p14:creationId xmlns:p14="http://schemas.microsoft.com/office/powerpoint/2010/main" val="196042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Těžebně dopravní </a:t>
            </a:r>
            <a:r>
              <a:rPr lang="cs-CZ" dirty="0" smtClean="0"/>
              <a:t>stroje - </a:t>
            </a:r>
            <a:r>
              <a:rPr lang="cs-CZ" dirty="0" err="1" smtClean="0"/>
              <a:t>Harvestor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Harvestory</a:t>
            </a:r>
            <a:r>
              <a:rPr lang="cs-CZ" dirty="0"/>
              <a:t> jsou montovány na terénních </a:t>
            </a:r>
            <a:r>
              <a:rPr lang="cs-CZ" dirty="0" smtClean="0"/>
              <a:t>podvozcích (</a:t>
            </a:r>
            <a:r>
              <a:rPr lang="cs-CZ" dirty="0"/>
              <a:t>kolový, pásový, </a:t>
            </a:r>
            <a:r>
              <a:rPr lang="cs-CZ" dirty="0" smtClean="0"/>
              <a:t>kombinovaný).</a:t>
            </a:r>
          </a:p>
          <a:p>
            <a:pPr marL="0" indent="0">
              <a:buNone/>
            </a:pPr>
            <a:r>
              <a:rPr lang="cs-CZ" dirty="0" smtClean="0"/>
              <a:t>Pracovním nástrojem je </a:t>
            </a:r>
            <a:r>
              <a:rPr lang="cs-CZ" b="1" dirty="0"/>
              <a:t>kácecí </a:t>
            </a:r>
            <a:r>
              <a:rPr lang="cs-CZ" b="1" dirty="0" smtClean="0"/>
              <a:t>hlavice</a:t>
            </a:r>
            <a:endParaRPr lang="cs-CZ" b="1" dirty="0"/>
          </a:p>
          <a:p>
            <a:pPr lvl="1"/>
            <a:r>
              <a:rPr lang="cs-CZ" b="1" dirty="0" smtClean="0"/>
              <a:t>Dvouválcová</a:t>
            </a:r>
          </a:p>
          <a:p>
            <a:pPr lvl="2">
              <a:buFontTx/>
              <a:buChar char="-"/>
            </a:pPr>
            <a:r>
              <a:rPr lang="cs-CZ" dirty="0" smtClean="0"/>
              <a:t>robustnější</a:t>
            </a:r>
          </a:p>
          <a:p>
            <a:pPr lvl="2">
              <a:buFontTx/>
              <a:buChar char="-"/>
            </a:pPr>
            <a:r>
              <a:rPr lang="cs-CZ" dirty="0" smtClean="0"/>
              <a:t>větší síla</a:t>
            </a:r>
          </a:p>
          <a:p>
            <a:pPr lvl="2">
              <a:buFontTx/>
              <a:buChar char="-"/>
            </a:pPr>
            <a:r>
              <a:rPr lang="cs-CZ" dirty="0" smtClean="0"/>
              <a:t>rovné kmeny</a:t>
            </a:r>
          </a:p>
          <a:p>
            <a:pPr lvl="1"/>
            <a:r>
              <a:rPr lang="cs-CZ" b="1" dirty="0" smtClean="0"/>
              <a:t>Čtyřválcová</a:t>
            </a:r>
          </a:p>
          <a:p>
            <a:pPr lvl="2">
              <a:buFontTx/>
              <a:buChar char="-"/>
            </a:pPr>
            <a:r>
              <a:rPr lang="cs-CZ" dirty="0" smtClean="0"/>
              <a:t>kompaktnější</a:t>
            </a:r>
            <a:endParaRPr lang="cs-CZ" dirty="0"/>
          </a:p>
          <a:p>
            <a:pPr lvl="2">
              <a:buFontTx/>
              <a:buChar char="-"/>
            </a:pPr>
            <a:r>
              <a:rPr lang="cs-CZ" dirty="0" smtClean="0"/>
              <a:t>i křivé kmeny</a:t>
            </a: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3379956" y="3075704"/>
            <a:ext cx="5182155" cy="31950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558511" y="6276459"/>
            <a:ext cx="10086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www.ponsse.com</a:t>
            </a:r>
          </a:p>
        </p:txBody>
      </p:sp>
    </p:spTree>
    <p:extLst>
      <p:ext uri="{BB962C8B-B14F-4D97-AF65-F5344CB8AC3E}">
        <p14:creationId xmlns:p14="http://schemas.microsoft.com/office/powerpoint/2010/main" val="271466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Těžebně dopravní </a:t>
            </a:r>
            <a:r>
              <a:rPr lang="cs-CZ" dirty="0" smtClean="0"/>
              <a:t>stroje - </a:t>
            </a:r>
            <a:r>
              <a:rPr lang="cs-CZ" dirty="0" err="1" smtClean="0"/>
              <a:t>Harvestor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Klady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+ šetrná práce s ohledem na okolní porost a </a:t>
            </a:r>
            <a:r>
              <a:rPr lang="pl-PL" dirty="0" smtClean="0"/>
              <a:t>půdu</a:t>
            </a:r>
          </a:p>
          <a:p>
            <a:r>
              <a:rPr lang="sv-SE" dirty="0"/>
              <a:t>+ vysoká produktivita práce (až 1 strom/min)</a:t>
            </a:r>
          </a:p>
          <a:p>
            <a:r>
              <a:rPr lang="cs-CZ" dirty="0"/>
              <a:t>+ poměrně nízké náklady na vyrobený sortiment</a:t>
            </a:r>
          </a:p>
          <a:p>
            <a:r>
              <a:rPr lang="cs-CZ" dirty="0"/>
              <a:t>+ menší úrazovost než u ostatních strojů</a:t>
            </a:r>
          </a:p>
          <a:p>
            <a:endParaRPr lang="pl-PL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Zápory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− vysoké pořizovací </a:t>
            </a:r>
            <a:br>
              <a:rPr lang="cs-CZ" dirty="0"/>
            </a:br>
            <a:r>
              <a:rPr lang="cs-CZ" dirty="0" smtClean="0"/>
              <a:t>(</a:t>
            </a:r>
            <a:r>
              <a:rPr lang="cs-CZ" dirty="0"/>
              <a:t>12 - 15 mil. </a:t>
            </a:r>
            <a:r>
              <a:rPr lang="cs-CZ" dirty="0" err="1"/>
              <a:t>kč</a:t>
            </a:r>
            <a:r>
              <a:rPr lang="cs-CZ" dirty="0"/>
              <a:t>) a provozní náklady</a:t>
            </a:r>
          </a:p>
          <a:p>
            <a:r>
              <a:rPr lang="cs-CZ" dirty="0"/>
              <a:t>− nutná dokonalá organizace práce</a:t>
            </a:r>
          </a:p>
          <a:p>
            <a:r>
              <a:rPr lang="cs-CZ" dirty="0"/>
              <a:t>− nutnost nasazení na větších lesních plochách</a:t>
            </a:r>
          </a:p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3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Těžebně dopravní </a:t>
            </a:r>
            <a:r>
              <a:rPr lang="cs-CZ" dirty="0" smtClean="0"/>
              <a:t>stroje -</a:t>
            </a:r>
            <a:br>
              <a:rPr lang="cs-CZ" dirty="0" smtClean="0"/>
            </a:br>
            <a:r>
              <a:rPr lang="cs-CZ" dirty="0" smtClean="0"/>
              <a:t>Vyvážecí </a:t>
            </a:r>
            <a:r>
              <a:rPr lang="cs-CZ" dirty="0" smtClean="0"/>
              <a:t>traktory a soupravy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Jsou to stroje určené </a:t>
            </a:r>
            <a:r>
              <a:rPr lang="cs-CZ" dirty="0"/>
              <a:t>pro nakládání, převoz a skládání dřeva. Pracovním nástrojem je hydraulický jeřáb s </a:t>
            </a:r>
            <a:r>
              <a:rPr lang="cs-CZ" dirty="0" smtClean="0"/>
              <a:t>drapákem.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8" name="Picture 2" descr="C:\Users\Pája\Downloads\obr4b-ponsse.co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2" b="6477"/>
          <a:stretch/>
        </p:blipFill>
        <p:spPr bwMode="auto">
          <a:xfrm>
            <a:off x="1009935" y="2922909"/>
            <a:ext cx="6960358" cy="35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016690" y="6438726"/>
            <a:ext cx="10086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www.ponsse.com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438298" y="2474893"/>
            <a:ext cx="424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Vyvážecí traktor (</a:t>
            </a:r>
            <a:r>
              <a:rPr lang="cs-CZ" sz="2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forwarder</a:t>
            </a:r>
            <a:r>
              <a:rPr lang="cs-CZ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193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Těžebně dopravní </a:t>
            </a:r>
            <a:r>
              <a:rPr lang="cs-CZ" dirty="0" smtClean="0"/>
              <a:t>stroje -</a:t>
            </a:r>
            <a:br>
              <a:rPr lang="cs-CZ" dirty="0" smtClean="0"/>
            </a:br>
            <a:r>
              <a:rPr lang="cs-CZ" dirty="0" smtClean="0"/>
              <a:t>Vyvážecí </a:t>
            </a:r>
            <a:r>
              <a:rPr lang="cs-CZ" dirty="0" smtClean="0"/>
              <a:t>traktory a soupravy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Vyvážecí souprava </a:t>
            </a:r>
            <a:r>
              <a:rPr lang="cs-CZ" dirty="0"/>
              <a:t>je tvořena dočasným spojením traktoru </a:t>
            </a:r>
            <a:r>
              <a:rPr lang="cs-CZ" dirty="0" smtClean="0"/>
              <a:t>nebo</a:t>
            </a:r>
            <a:r>
              <a:rPr lang="cs-CZ" dirty="0"/>
              <a:t> tahače </a:t>
            </a:r>
            <a:r>
              <a:rPr lang="cs-CZ" dirty="0" smtClean="0"/>
              <a:t>a </a:t>
            </a:r>
            <a:r>
              <a:rPr lang="cs-CZ" dirty="0"/>
              <a:t>přívěsu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8" name="Picture 2" descr="C:\Users\Pája\Downloads\obr4e-tatra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3" b="4749"/>
          <a:stretch/>
        </p:blipFill>
        <p:spPr bwMode="auto">
          <a:xfrm>
            <a:off x="1066799" y="2397768"/>
            <a:ext cx="6691745" cy="393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913711" y="6357313"/>
            <a:ext cx="8435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www.tatra.cz</a:t>
            </a:r>
          </a:p>
        </p:txBody>
      </p:sp>
    </p:spTree>
    <p:extLst>
      <p:ext uri="{BB962C8B-B14F-4D97-AF65-F5344CB8AC3E}">
        <p14:creationId xmlns:p14="http://schemas.microsoft.com/office/powerpoint/2010/main" val="75643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Těžebně dopravní </a:t>
            </a:r>
            <a:r>
              <a:rPr lang="cs-CZ" dirty="0" smtClean="0"/>
              <a:t>stroje -</a:t>
            </a:r>
            <a:br>
              <a:rPr lang="cs-CZ" dirty="0" smtClean="0"/>
            </a:br>
            <a:r>
              <a:rPr lang="cs-CZ" dirty="0" err="1" smtClean="0"/>
              <a:t>Harwardery</a:t>
            </a:r>
            <a:r>
              <a:rPr lang="cs-CZ" dirty="0" smtClean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Forwestery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Tyto stroje vykonávají obdobnou funkci jako </a:t>
            </a:r>
            <a:r>
              <a:rPr lang="cs-CZ" dirty="0" err="1" smtClean="0"/>
              <a:t>harvestor</a:t>
            </a:r>
            <a:r>
              <a:rPr lang="cs-CZ" dirty="0" smtClean="0"/>
              <a:t> a současně </a:t>
            </a:r>
            <a:r>
              <a:rPr lang="cs-CZ" dirty="0"/>
              <a:t>mohou pracovat i jako vyvážecí traktor.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5122" name="Picture 2" descr="C:\Users\Pája\Downloads\obr4-entracon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b="7819"/>
          <a:stretch/>
        </p:blipFill>
        <p:spPr bwMode="auto">
          <a:xfrm>
            <a:off x="1591119" y="2422314"/>
            <a:ext cx="5821076" cy="39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03586" y="6315894"/>
            <a:ext cx="10086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www.ponsse.com</a:t>
            </a:r>
          </a:p>
        </p:txBody>
      </p:sp>
    </p:spTree>
    <p:extLst>
      <p:ext uri="{BB962C8B-B14F-4D97-AF65-F5344CB8AC3E}">
        <p14:creationId xmlns:p14="http://schemas.microsoft.com/office/powerpoint/2010/main" val="349247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Těžebně dopravní stroje</a:t>
            </a:r>
            <a:br>
              <a:rPr lang="cs-CZ" dirty="0" smtClean="0"/>
            </a:br>
            <a:r>
              <a:rPr lang="cs-CZ" dirty="0" err="1" smtClean="0"/>
              <a:t>Harwardery</a:t>
            </a:r>
            <a:r>
              <a:rPr lang="cs-CZ" dirty="0" smtClean="0"/>
              <a:t> - </a:t>
            </a:r>
            <a:r>
              <a:rPr lang="cs-CZ" dirty="0" err="1" smtClean="0"/>
              <a:t>Forwestery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Disponují hydraulickým jeřábem s </a:t>
            </a:r>
            <a:r>
              <a:rPr lang="cs-CZ" dirty="0" err="1"/>
              <a:t>harvestorovou</a:t>
            </a:r>
            <a:r>
              <a:rPr lang="cs-CZ" dirty="0"/>
              <a:t> </a:t>
            </a:r>
            <a:r>
              <a:rPr lang="cs-CZ" dirty="0" err="1"/>
              <a:t>hlavící</a:t>
            </a:r>
            <a:r>
              <a:rPr lang="cs-CZ" dirty="0"/>
              <a:t> se speciálními rameny drapáku. Díky tomu je umožněno nakládání dřeva na ložnou plochu, která je součástí </a:t>
            </a:r>
            <a:r>
              <a:rPr lang="cs-CZ" dirty="0" smtClean="0"/>
              <a:t>stroje.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6146" name="Picture 2" descr="C:\Users\Pája\Downloads\obr4-fordaq.co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4" b="14594"/>
          <a:stretch/>
        </p:blipFill>
        <p:spPr bwMode="auto">
          <a:xfrm>
            <a:off x="753136" y="2805806"/>
            <a:ext cx="7545741" cy="35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290268" y="6395467"/>
            <a:ext cx="10086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www.ponsse.com</a:t>
            </a:r>
          </a:p>
        </p:txBody>
      </p:sp>
    </p:spTree>
    <p:extLst>
      <p:ext uri="{BB962C8B-B14F-4D97-AF65-F5344CB8AC3E}">
        <p14:creationId xmlns:p14="http://schemas.microsoft.com/office/powerpoint/2010/main" val="33417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Těžebně dopravní </a:t>
            </a:r>
            <a:r>
              <a:rPr lang="cs-CZ" dirty="0" smtClean="0"/>
              <a:t>stroje - Procesory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Traktorový procesor je určen k odvětvování a krácení probírkového materiálu (stromů) na určené sortimenty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7170" name="Picture 2" descr="C:\Users\Pája\Downloads\obr4-hypro.s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1" b="15152"/>
          <a:stretch/>
        </p:blipFill>
        <p:spPr bwMode="auto">
          <a:xfrm>
            <a:off x="872839" y="2459495"/>
            <a:ext cx="7342910" cy="375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37141" y="6219236"/>
            <a:ext cx="8883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www.hypro.se</a:t>
            </a:r>
          </a:p>
        </p:txBody>
      </p:sp>
    </p:spTree>
    <p:extLst>
      <p:ext uri="{BB962C8B-B14F-4D97-AF65-F5344CB8AC3E}">
        <p14:creationId xmlns:p14="http://schemas.microsoft.com/office/powerpoint/2010/main" val="91875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Těžebně dopravní </a:t>
            </a:r>
            <a:r>
              <a:rPr lang="cs-CZ" dirty="0" smtClean="0"/>
              <a:t>stroje - Procesory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Součástí </a:t>
            </a:r>
            <a:r>
              <a:rPr lang="cs-CZ" dirty="0"/>
              <a:t>je měřící jednotka, která zajišťuje přesné měření délky.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5123" name="Picture 3" descr="C:\Users\Pája\Downloads\obr4-forestmeri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4061"/>
          <a:stretch/>
        </p:blipFill>
        <p:spPr bwMode="auto">
          <a:xfrm>
            <a:off x="1537880" y="2312304"/>
            <a:ext cx="5999018" cy="40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528289" y="6344699"/>
            <a:ext cx="10326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www.forestmeri.cz</a:t>
            </a:r>
          </a:p>
        </p:txBody>
      </p:sp>
    </p:spTree>
    <p:extLst>
      <p:ext uri="{BB962C8B-B14F-4D97-AF65-F5344CB8AC3E}">
        <p14:creationId xmlns:p14="http://schemas.microsoft.com/office/powerpoint/2010/main" val="216567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a zařízení pro těžbu a zpracování dřeva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výrobě stavebních materiálů a dílců pro výstavbu se stále více používá dřevo a dřevní </a:t>
            </a:r>
            <a:r>
              <a:rPr lang="cs-CZ" dirty="0" smtClean="0"/>
              <a:t>hmota</a:t>
            </a:r>
          </a:p>
          <a:p>
            <a:r>
              <a:rPr lang="pl-PL" dirty="0"/>
              <a:t>d</a:t>
            </a:r>
            <a:r>
              <a:rPr lang="pl-PL" dirty="0" smtClean="0"/>
              <a:t>řevo </a:t>
            </a:r>
            <a:r>
              <a:rPr lang="pl-PL" dirty="0"/>
              <a:t>je jedním z obnovitelných zdrojů energie a </a:t>
            </a:r>
            <a:r>
              <a:rPr lang="pl-PL" dirty="0" smtClean="0"/>
              <a:t>materiálu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současnosti se </a:t>
            </a:r>
            <a:r>
              <a:rPr lang="cs-CZ" dirty="0" smtClean="0"/>
              <a:t>pro těžbu a zpracování dřeva </a:t>
            </a:r>
            <a:r>
              <a:rPr lang="cs-CZ" dirty="0"/>
              <a:t>stále více používají </a:t>
            </a:r>
            <a:r>
              <a:rPr lang="cs-CZ" dirty="0" smtClean="0"/>
              <a:t>stroje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BW03 - STROJNÍ ZAŘÍZENÍ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9" b="6666"/>
          <a:stretch/>
        </p:blipFill>
        <p:spPr>
          <a:xfrm>
            <a:off x="762000" y="4080681"/>
            <a:ext cx="7620000" cy="23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9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Stroje a zařízení pro těžbu a zpracování dřeva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Dělíme je na:</a:t>
            </a:r>
          </a:p>
          <a:p>
            <a:r>
              <a:rPr lang="cs-CZ" dirty="0"/>
              <a:t>těžebně dopravní stroje</a:t>
            </a:r>
          </a:p>
          <a:p>
            <a:r>
              <a:rPr lang="cs-CZ" dirty="0"/>
              <a:t>stroje a zařízení pro manipulaci a základní třídění dřeva</a:t>
            </a:r>
          </a:p>
          <a:p>
            <a:r>
              <a:rPr lang="cs-CZ" dirty="0"/>
              <a:t>stroje na zpracování dřeva</a:t>
            </a:r>
          </a:p>
          <a:p>
            <a:r>
              <a:rPr lang="cs-CZ" dirty="0"/>
              <a:t>stroje a zařízení pro výrobu ze dřeva</a:t>
            </a:r>
          </a:p>
          <a:p>
            <a:r>
              <a:rPr lang="cs-CZ" dirty="0"/>
              <a:t>stroje pro využití dřevního odpadu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65" y="3325086"/>
            <a:ext cx="6159663" cy="31950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Těžebně dopravní 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Základní dělení:</a:t>
            </a:r>
          </a:p>
          <a:p>
            <a:r>
              <a:rPr lang="cs-CZ" b="1" dirty="0" err="1" smtClean="0"/>
              <a:t>Jednooperační</a:t>
            </a:r>
            <a:r>
              <a:rPr lang="cs-CZ" b="1" dirty="0" smtClean="0"/>
              <a:t> stroje</a:t>
            </a:r>
            <a:r>
              <a:rPr lang="cs-CZ" dirty="0" smtClean="0"/>
              <a:t> – pouze na jeden druh operace (kácení </a:t>
            </a:r>
            <a:r>
              <a:rPr lang="cs-CZ" sz="2000" dirty="0" smtClean="0"/>
              <a:t>x</a:t>
            </a:r>
            <a:r>
              <a:rPr lang="cs-CZ" dirty="0" smtClean="0"/>
              <a:t> řezání </a:t>
            </a:r>
            <a:r>
              <a:rPr lang="cs-CZ" sz="2000" dirty="0" smtClean="0"/>
              <a:t>x</a:t>
            </a:r>
            <a:r>
              <a:rPr lang="cs-CZ" dirty="0" smtClean="0"/>
              <a:t> převoz dřeva…)</a:t>
            </a:r>
          </a:p>
          <a:p>
            <a:pPr lvl="1"/>
            <a:r>
              <a:rPr lang="cs-CZ" dirty="0" smtClean="0"/>
              <a:t>pro kácení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 odvětvování</a:t>
            </a:r>
          </a:p>
          <a:p>
            <a:pPr lvl="1"/>
            <a:r>
              <a:rPr lang="cs-CZ" dirty="0" smtClean="0"/>
              <a:t>pro transport dřeva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 </a:t>
            </a:r>
            <a:r>
              <a:rPr lang="cs-CZ" dirty="0" err="1" smtClean="0"/>
              <a:t>štěpkování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127133" y="6279392"/>
            <a:ext cx="8787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www.kerka.cz</a:t>
            </a:r>
          </a:p>
        </p:txBody>
      </p:sp>
    </p:spTree>
    <p:extLst>
      <p:ext uri="{BB962C8B-B14F-4D97-AF65-F5344CB8AC3E}">
        <p14:creationId xmlns:p14="http://schemas.microsoft.com/office/powerpoint/2010/main" val="128602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7" b="8784"/>
          <a:stretch/>
        </p:blipFill>
        <p:spPr>
          <a:xfrm>
            <a:off x="0" y="2078180"/>
            <a:ext cx="9144000" cy="43449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Těžebně dopravní stroje - </a:t>
            </a:r>
            <a:r>
              <a:rPr lang="cs-CZ" dirty="0" err="1" smtClean="0"/>
              <a:t>jednooperační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438560"/>
            <a:ext cx="8574087" cy="46609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b="1" dirty="0" smtClean="0"/>
              <a:t>Pro kácení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099387" y="6099460"/>
            <a:ext cx="11208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www.husqvarna.com</a:t>
            </a:r>
          </a:p>
        </p:txBody>
      </p:sp>
    </p:spTree>
    <p:extLst>
      <p:ext uri="{BB962C8B-B14F-4D97-AF65-F5344CB8AC3E}">
        <p14:creationId xmlns:p14="http://schemas.microsoft.com/office/powerpoint/2010/main" val="344321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Těžebně dopravní stroje - </a:t>
            </a:r>
            <a:r>
              <a:rPr lang="cs-CZ" dirty="0" err="1" smtClean="0"/>
              <a:t>jednooperační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438560"/>
            <a:ext cx="8574087" cy="46609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b="1" dirty="0" smtClean="0"/>
              <a:t>Pro odvětvování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/>
          <a:stretch/>
        </p:blipFill>
        <p:spPr>
          <a:xfrm>
            <a:off x="893037" y="2258289"/>
            <a:ext cx="7302500" cy="417874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525" y="6437032"/>
            <a:ext cx="11288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www.holzmesse.com</a:t>
            </a:r>
          </a:p>
        </p:txBody>
      </p:sp>
    </p:spTree>
    <p:extLst>
      <p:ext uri="{BB962C8B-B14F-4D97-AF65-F5344CB8AC3E}">
        <p14:creationId xmlns:p14="http://schemas.microsoft.com/office/powerpoint/2010/main" val="64372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Těžebně dopravní stroje - </a:t>
            </a:r>
            <a:r>
              <a:rPr lang="cs-CZ" dirty="0" err="1" smtClean="0"/>
              <a:t>jednooperační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438560"/>
            <a:ext cx="8574087" cy="46609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b="1" dirty="0" smtClean="0"/>
              <a:t>Pro transport dřeva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09" y="2190613"/>
            <a:ext cx="6224155" cy="41494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682025" y="6344699"/>
            <a:ext cx="9861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www.merimex.cz</a:t>
            </a:r>
          </a:p>
        </p:txBody>
      </p:sp>
    </p:spTree>
    <p:extLst>
      <p:ext uri="{BB962C8B-B14F-4D97-AF65-F5344CB8AC3E}">
        <p14:creationId xmlns:p14="http://schemas.microsoft.com/office/powerpoint/2010/main" val="35759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65" y="2128277"/>
            <a:ext cx="4572000" cy="4572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Těžebně dopravní stroje - </a:t>
            </a:r>
            <a:r>
              <a:rPr lang="cs-CZ" dirty="0" err="1" smtClean="0"/>
              <a:t>jednooperační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438560"/>
            <a:ext cx="8574087" cy="4660900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b="1" dirty="0" smtClean="0"/>
              <a:t>Pro </a:t>
            </a:r>
            <a:r>
              <a:rPr lang="cs-CZ" sz="3600" b="1" dirty="0" err="1" smtClean="0"/>
              <a:t>štěpkování</a:t>
            </a:r>
            <a:endParaRPr lang="cs-CZ" sz="3600" b="1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5262309" y="6437032"/>
            <a:ext cx="10951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www.hondastroje.cz</a:t>
            </a:r>
          </a:p>
        </p:txBody>
      </p:sp>
    </p:spTree>
    <p:extLst>
      <p:ext uri="{BB962C8B-B14F-4D97-AF65-F5344CB8AC3E}">
        <p14:creationId xmlns:p14="http://schemas.microsoft.com/office/powerpoint/2010/main" val="349061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Těžebně dopravní 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Základní dělení:</a:t>
            </a:r>
          </a:p>
          <a:p>
            <a:r>
              <a:rPr lang="cs-CZ" b="1" dirty="0" err="1" smtClean="0"/>
              <a:t>Víceoperační</a:t>
            </a:r>
            <a:r>
              <a:rPr lang="cs-CZ" dirty="0" smtClean="0"/>
              <a:t> – při </a:t>
            </a:r>
            <a:r>
              <a:rPr lang="cs-CZ" dirty="0"/>
              <a:t>těžbě kácí, odvětvuje, rozřezává, měří, přemisťuje a </a:t>
            </a:r>
            <a:r>
              <a:rPr lang="cs-CZ" dirty="0" smtClean="0"/>
              <a:t>ukládá výřezy</a:t>
            </a:r>
          </a:p>
          <a:p>
            <a:pPr lvl="1"/>
            <a:r>
              <a:rPr lang="cs-CZ" dirty="0" err="1" smtClean="0"/>
              <a:t>Harvestory</a:t>
            </a:r>
            <a:endParaRPr lang="cs-CZ" dirty="0" smtClean="0"/>
          </a:p>
          <a:p>
            <a:pPr lvl="1"/>
            <a:r>
              <a:rPr lang="cs-CZ" dirty="0" smtClean="0"/>
              <a:t>Vyvážecí traktory a soupravy</a:t>
            </a:r>
          </a:p>
          <a:p>
            <a:pPr lvl="1"/>
            <a:r>
              <a:rPr lang="cs-CZ" dirty="0" err="1" smtClean="0"/>
              <a:t>Harwardery</a:t>
            </a:r>
            <a:r>
              <a:rPr lang="cs-CZ" dirty="0" smtClean="0"/>
              <a:t> – </a:t>
            </a:r>
            <a:r>
              <a:rPr lang="cs-CZ" dirty="0" err="1" smtClean="0"/>
              <a:t>Forwestery</a:t>
            </a:r>
            <a:endParaRPr lang="cs-CZ" dirty="0" smtClean="0"/>
          </a:p>
          <a:p>
            <a:pPr lvl="1"/>
            <a:r>
              <a:rPr lang="cs-CZ" dirty="0" smtClean="0"/>
              <a:t>Procesory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3" b="3443"/>
          <a:stretch/>
        </p:blipFill>
        <p:spPr>
          <a:xfrm>
            <a:off x="5403273" y="2682875"/>
            <a:ext cx="3089691" cy="375415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501305" y="6437032"/>
            <a:ext cx="10086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www.ponsse.com</a:t>
            </a:r>
          </a:p>
        </p:txBody>
      </p:sp>
    </p:spTree>
    <p:extLst>
      <p:ext uri="{BB962C8B-B14F-4D97-AF65-F5344CB8AC3E}">
        <p14:creationId xmlns:p14="http://schemas.microsoft.com/office/powerpoint/2010/main" val="378663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FAS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FAST.thmx</Template>
  <TotalTime>615</TotalTime>
  <Words>558</Words>
  <Application>Microsoft Macintosh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Projekt FAST</vt:lpstr>
      <vt:lpstr>Stroje a zařízení pro těžbu a úpravu dřeva pro výrobu stavebních materiálů</vt:lpstr>
      <vt:lpstr>Stroje a zařízení pro těžbu a zpracování dřeva</vt:lpstr>
      <vt:lpstr>Stroje a zařízení pro těžbu a zpracování dřeva</vt:lpstr>
      <vt:lpstr>Těžebně dopravní stroje</vt:lpstr>
      <vt:lpstr>Těžebně dopravní stroje - jednooperační</vt:lpstr>
      <vt:lpstr>Těžebně dopravní stroje - jednooperační</vt:lpstr>
      <vt:lpstr>Těžebně dopravní stroje - jednooperační</vt:lpstr>
      <vt:lpstr>Těžebně dopravní stroje - jednooperační</vt:lpstr>
      <vt:lpstr>Těžebně dopravní stroje</vt:lpstr>
      <vt:lpstr>Těžebně dopravní stroje - Harvestor</vt:lpstr>
      <vt:lpstr>Těžebně dopravní stroje - Harvestor</vt:lpstr>
      <vt:lpstr>Těžebně dopravní stroje - Harvestor</vt:lpstr>
      <vt:lpstr>Těžebně dopravní stroje - Vyvážecí traktory a soupravy</vt:lpstr>
      <vt:lpstr>Těžebně dopravní stroje - Vyvážecí traktory a soupravy</vt:lpstr>
      <vt:lpstr>Těžebně dopravní stroje - Harwardery - Forwestery</vt:lpstr>
      <vt:lpstr>Těžebně dopravní stroje Harwardery - Forwestery</vt:lpstr>
      <vt:lpstr>Těžebně dopravní stroje - Procesory</vt:lpstr>
      <vt:lpstr>Těžebně dopravní stroje - Procesory</vt:lpstr>
      <vt:lpstr>Děkuji za pozornost!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Steeve Zimmermann</cp:lastModifiedBy>
  <cp:revision>30</cp:revision>
  <dcterms:created xsi:type="dcterms:W3CDTF">2014-09-05T08:12:48Z</dcterms:created>
  <dcterms:modified xsi:type="dcterms:W3CDTF">2014-11-16T16:44:59Z</dcterms:modified>
</cp:coreProperties>
</file>