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18" r:id="rId1"/>
  </p:sldMasterIdLst>
  <p:notesMasterIdLst>
    <p:notesMasterId r:id="rId55"/>
  </p:notesMasterIdLst>
  <p:sldIdLst>
    <p:sldId id="256" r:id="rId2"/>
    <p:sldId id="257" r:id="rId3"/>
    <p:sldId id="258" r:id="rId4"/>
    <p:sldId id="265" r:id="rId5"/>
    <p:sldId id="259" r:id="rId6"/>
    <p:sldId id="266" r:id="rId7"/>
    <p:sldId id="267" r:id="rId8"/>
    <p:sldId id="268" r:id="rId9"/>
    <p:sldId id="301" r:id="rId10"/>
    <p:sldId id="271" r:id="rId11"/>
    <p:sldId id="272" r:id="rId12"/>
    <p:sldId id="269" r:id="rId13"/>
    <p:sldId id="302" r:id="rId14"/>
    <p:sldId id="270" r:id="rId15"/>
    <p:sldId id="274" r:id="rId16"/>
    <p:sldId id="296" r:id="rId17"/>
    <p:sldId id="260" r:id="rId18"/>
    <p:sldId id="275" r:id="rId19"/>
    <p:sldId id="298" r:id="rId20"/>
    <p:sldId id="297" r:id="rId21"/>
    <p:sldId id="276" r:id="rId22"/>
    <p:sldId id="277" r:id="rId23"/>
    <p:sldId id="279" r:id="rId24"/>
    <p:sldId id="280" r:id="rId25"/>
    <p:sldId id="281" r:id="rId26"/>
    <p:sldId id="284" r:id="rId27"/>
    <p:sldId id="282" r:id="rId28"/>
    <p:sldId id="285" r:id="rId29"/>
    <p:sldId id="261" r:id="rId30"/>
    <p:sldId id="286" r:id="rId31"/>
    <p:sldId id="287" r:id="rId32"/>
    <p:sldId id="288" r:id="rId33"/>
    <p:sldId id="303" r:id="rId34"/>
    <p:sldId id="289" r:id="rId35"/>
    <p:sldId id="262" r:id="rId36"/>
    <p:sldId id="290" r:id="rId37"/>
    <p:sldId id="293" r:id="rId38"/>
    <p:sldId id="292" r:id="rId39"/>
    <p:sldId id="294" r:id="rId40"/>
    <p:sldId id="291" r:id="rId41"/>
    <p:sldId id="295" r:id="rId42"/>
    <p:sldId id="263" r:id="rId43"/>
    <p:sldId id="304" r:id="rId44"/>
    <p:sldId id="306" r:id="rId45"/>
    <p:sldId id="307" r:id="rId46"/>
    <p:sldId id="305" r:id="rId47"/>
    <p:sldId id="308" r:id="rId48"/>
    <p:sldId id="309" r:id="rId49"/>
    <p:sldId id="310" r:id="rId50"/>
    <p:sldId id="311" r:id="rId51"/>
    <p:sldId id="264" r:id="rId52"/>
    <p:sldId id="299" r:id="rId53"/>
    <p:sldId id="300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43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C5EA04-E9CF-4604-B8FB-B49BE9A8C495}" type="datetimeFigureOut">
              <a:rPr lang="cs-CZ" smtClean="0"/>
              <a:t>16.11.14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4B9AD-C732-4EDE-8FFA-E05B8399F2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2361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4B9AD-C732-4EDE-8FFA-E05B8399F2D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8597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" y="-1225"/>
            <a:ext cx="9144000" cy="1468437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054" y="15752"/>
            <a:ext cx="8318545" cy="1088136"/>
          </a:xfrm>
          <a:noFill/>
        </p:spPr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919" y="1099174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-7937" y="6288904"/>
            <a:ext cx="9151938" cy="14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457921"/>
            <a:ext cx="9143999" cy="137411"/>
            <a:chOff x="284163" y="1577847"/>
            <a:chExt cx="8576373" cy="137411"/>
          </a:xfrm>
        </p:grpSpPr>
        <p:sp>
          <p:nvSpPr>
            <p:cNvPr id="15" name="Rectangle 14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647"/>
            <a:ext cx="9143999" cy="1133949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0" y="1127721"/>
            <a:ext cx="9143999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877" y="180256"/>
            <a:ext cx="8574087" cy="967840"/>
          </a:xfrm>
          <a:noFill/>
        </p:spPr>
        <p:txBody>
          <a:bodyPr/>
          <a:lstStyle>
            <a:lvl1pPr algn="l">
              <a:defRPr/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549400"/>
            <a:ext cx="8574087" cy="46609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4028"/>
            <a:ext cx="9144000" cy="1468437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121162"/>
            <a:ext cx="630621" cy="359760"/>
          </a:xfr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1890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cs-CZ" smtClean="0"/>
              <a:t>Drag picture to placeholder or click icon to add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0922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0" y="1465842"/>
            <a:ext cx="9143999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028"/>
            <a:ext cx="82808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224"/>
            <a:ext cx="9143999" cy="1133949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0" y="1129298"/>
            <a:ext cx="9143999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877" y="181833"/>
            <a:ext cx="8574087" cy="967840"/>
          </a:xfrm>
          <a:noFill/>
        </p:spPr>
        <p:txBody>
          <a:bodyPr/>
          <a:lstStyle>
            <a:lvl1pPr algn="l">
              <a:defRPr/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1630362"/>
            <a:ext cx="3931920" cy="4541837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1630363"/>
            <a:ext cx="3931920" cy="454183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8810"/>
            <a:ext cx="9143999" cy="1133949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0" y="1130884"/>
            <a:ext cx="9143999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183419"/>
            <a:ext cx="8574087" cy="967840"/>
          </a:xfrm>
          <a:noFill/>
        </p:spPr>
        <p:txBody>
          <a:bodyPr/>
          <a:lstStyle>
            <a:lvl1pPr algn="l">
              <a:defRPr/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5319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387600"/>
            <a:ext cx="3931920" cy="38608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5319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387600"/>
            <a:ext cx="3931920" cy="38608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60"/>
            <a:ext cx="9143999" cy="1133949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0" y="1127434"/>
            <a:ext cx="9143999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179969"/>
            <a:ext cx="8574087" cy="967840"/>
          </a:xfrm>
          <a:noFill/>
        </p:spPr>
        <p:txBody>
          <a:bodyPr/>
          <a:lstStyle>
            <a:lvl1pPr algn="l">
              <a:defRPr/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-6226"/>
            <a:ext cx="9144000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60"/>
            <a:ext cx="9143999" cy="1133949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0" y="1127434"/>
            <a:ext cx="9143999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4163" y="179969"/>
            <a:ext cx="8574087" cy="967840"/>
          </a:xfrm>
          <a:noFill/>
        </p:spPr>
        <p:txBody>
          <a:bodyPr/>
          <a:lstStyle>
            <a:lvl1pPr algn="l">
              <a:defRPr baseline="0"/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style!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loga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100"/>
            <a:ext cx="9134352" cy="22352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84163" y="2235200"/>
            <a:ext cx="857408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900" dirty="0" smtClean="0"/>
              <a:t>Tato studijní opora</a:t>
            </a:r>
            <a:r>
              <a:rPr lang="cs-CZ" sz="1900" baseline="0" dirty="0" smtClean="0"/>
              <a:t> byla vytvořena v rámci projektu středoevropské centrum pro vytváření a realizaci inovovaných </a:t>
            </a:r>
            <a:r>
              <a:rPr lang="cs-CZ" sz="1900" baseline="0" dirty="0" err="1" smtClean="0"/>
              <a:t>technicko-ekonomických</a:t>
            </a:r>
            <a:r>
              <a:rPr lang="cs-CZ" sz="1900" baseline="0" dirty="0" smtClean="0"/>
              <a:t> studijních programů </a:t>
            </a:r>
          </a:p>
          <a:p>
            <a:r>
              <a:rPr lang="cs-CZ" sz="1900" baseline="0" dirty="0" smtClean="0"/>
              <a:t>(CZ.1.07/2.2.00/28.0301) financovaného z Evropského fondu regionálního rozvoje.</a:t>
            </a: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2773878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Click to edit Master text styles</a:t>
            </a:r>
          </a:p>
          <a:p>
            <a:pPr lvl="1"/>
            <a:r>
              <a:rPr lang="cs-CZ" noProof="0" smtClean="0"/>
              <a:t>Second level</a:t>
            </a:r>
          </a:p>
          <a:p>
            <a:pPr lvl="2"/>
            <a:r>
              <a:rPr lang="cs-CZ" noProof="0" smtClean="0"/>
              <a:t>Third level</a:t>
            </a:r>
          </a:p>
          <a:p>
            <a:pPr lvl="3"/>
            <a:r>
              <a:rPr lang="cs-CZ" noProof="0" smtClean="0"/>
              <a:t>Fourth level</a:t>
            </a:r>
          </a:p>
          <a:p>
            <a:pPr lvl="4"/>
            <a:r>
              <a:rPr lang="cs-CZ" noProof="0" smtClean="0"/>
              <a:t>Fifth level</a:t>
            </a:r>
            <a:endParaRPr lang="cs-CZ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cs-CZ" smtClean="0"/>
              <a:t>28.08.14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4163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cs-CZ" noProof="0" smtClean="0"/>
              <a:t>BW03 - STROJNÍ ZAŘÍZENÍ</a:t>
            </a:r>
            <a:endParaRPr lang="cs-CZ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noProof="0" smtClean="0"/>
              <a:t>Click to edit Master title style</a:t>
            </a:r>
            <a:endParaRPr lang="cs-CZ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9" r:id="rId1"/>
    <p:sldLayoutId id="2147484920" r:id="rId2"/>
    <p:sldLayoutId id="2147484921" r:id="rId3"/>
    <p:sldLayoutId id="2147484922" r:id="rId4"/>
    <p:sldLayoutId id="2147484923" r:id="rId5"/>
    <p:sldLayoutId id="2147484924" r:id="rId6"/>
    <p:sldLayoutId id="2147484925" r:id="rId7"/>
    <p:sldLayoutId id="2147484926" r:id="rId8"/>
  </p:sldLayoutIdLst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Helvetica"/>
          <a:ea typeface="+mj-ea"/>
          <a:cs typeface="Helvetica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accent4"/>
        </a:buClr>
        <a:buSzPct val="90000"/>
        <a:buFont typeface="Wingdings" charset="2"/>
        <a:buChar char="§"/>
        <a:defRPr sz="2400" kern="1200">
          <a:solidFill>
            <a:schemeClr val="tx1">
              <a:lumMod val="85000"/>
              <a:lumOff val="15000"/>
            </a:schemeClr>
          </a:solidFill>
          <a:latin typeface="Helvetica"/>
          <a:ea typeface="+mn-ea"/>
          <a:cs typeface="Helvetica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charset="2"/>
        <a:buChar char="§"/>
        <a:defRPr sz="2200" kern="1200">
          <a:solidFill>
            <a:schemeClr val="tx1">
              <a:lumMod val="85000"/>
              <a:lumOff val="15000"/>
            </a:schemeClr>
          </a:solidFill>
          <a:latin typeface="Helvetica"/>
          <a:ea typeface="+mn-ea"/>
          <a:cs typeface="Helvetica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accent4"/>
        </a:buClr>
        <a:buSzPct val="90000"/>
        <a:buFont typeface="Wingdings" charset="2"/>
        <a:buChar char="§"/>
        <a:defRPr sz="2000" kern="1200">
          <a:solidFill>
            <a:schemeClr val="tx1">
              <a:lumMod val="85000"/>
              <a:lumOff val="15000"/>
            </a:schemeClr>
          </a:solidFill>
          <a:latin typeface="Helvetica"/>
          <a:ea typeface="+mn-ea"/>
          <a:cs typeface="Helvetica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Helvetica"/>
          <a:ea typeface="+mn-ea"/>
          <a:cs typeface="Helvetica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accent4"/>
        </a:buClr>
        <a:buSzPct val="90000"/>
        <a:buFont typeface="Wingdings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Helvetica"/>
          <a:ea typeface="+mn-ea"/>
          <a:cs typeface="Helvetica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Relationship Id="rId3" Type="http://schemas.openxmlformats.org/officeDocument/2006/relationships/image" Target="../media/image46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284162" y="6437032"/>
            <a:ext cx="8652019" cy="365125"/>
          </a:xfrm>
        </p:spPr>
        <p:txBody>
          <a:bodyPr/>
          <a:lstStyle/>
          <a:p>
            <a:r>
              <a:rPr lang="en-US" dirty="0"/>
              <a:t>BW0</a:t>
            </a:r>
            <a:r>
              <a:rPr lang="cs-CZ" dirty="0"/>
              <a:t>3</a:t>
            </a:r>
            <a:r>
              <a:rPr lang="en-US" dirty="0"/>
              <a:t> - STROJNÍ ZAŘÍZENÍ</a:t>
            </a:r>
            <a:r>
              <a:rPr lang="cs-CZ" dirty="0"/>
              <a:t>						</a:t>
            </a:r>
            <a:r>
              <a:rPr lang="en-US" dirty="0" err="1"/>
              <a:t>Ing</a:t>
            </a:r>
            <a:r>
              <a:rPr lang="en-US" dirty="0"/>
              <a:t>. </a:t>
            </a:r>
            <a:r>
              <a:rPr lang="en-US" dirty="0" err="1"/>
              <a:t>Svatava</a:t>
            </a:r>
            <a:r>
              <a:rPr lang="en-US" dirty="0"/>
              <a:t> </a:t>
            </a:r>
            <a:r>
              <a:rPr lang="en-US" dirty="0" err="1"/>
              <a:t>Henková</a:t>
            </a:r>
            <a:r>
              <a:rPr lang="en-US" dirty="0"/>
              <a:t>, </a:t>
            </a:r>
            <a:r>
              <a:rPr lang="en-US" dirty="0" err="1"/>
              <a:t>CSc</a:t>
            </a:r>
            <a:r>
              <a:rPr lang="en-US" dirty="0"/>
              <a:t>.</a:t>
            </a:r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b="1" dirty="0" smtClean="0"/>
              <a:t>Stroje a zařízení pro vertikální dopravu a manipulaci</a:t>
            </a:r>
            <a:endParaRPr lang="cs-CZ" b="1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6.Přednáška</a:t>
            </a:r>
            <a:endParaRPr lang="cs-CZ" dirty="0"/>
          </a:p>
        </p:txBody>
      </p:sp>
      <p:pic>
        <p:nvPicPr>
          <p:cNvPr id="5" name="Picture 2" descr="C:\Users\Pája\Pictures\388acz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1" b="14561"/>
          <a:stretch/>
        </p:blipFill>
        <p:spPr bwMode="auto">
          <a:xfrm>
            <a:off x="0" y="1602856"/>
            <a:ext cx="9144000" cy="468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497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Věžové jeřáby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Rozdělení dle pojezdu:</a:t>
            </a:r>
            <a:endParaRPr lang="cs-CZ" dirty="0" smtClean="0"/>
          </a:p>
          <a:p>
            <a:r>
              <a:rPr lang="cs-CZ" b="1" dirty="0"/>
              <a:t>s pojezdem</a:t>
            </a:r>
          </a:p>
          <a:p>
            <a:pPr lvl="1"/>
            <a:r>
              <a:rPr lang="cs-CZ" dirty="0" smtClean="0"/>
              <a:t>nevýhodou </a:t>
            </a:r>
            <a:r>
              <a:rPr lang="cs-CZ" dirty="0"/>
              <a:t>je nutnost vybudování jeřábové dráhy (</a:t>
            </a:r>
            <a:r>
              <a:rPr lang="cs-CZ" dirty="0" smtClean="0"/>
              <a:t>finančně </a:t>
            </a:r>
            <a:r>
              <a:rPr lang="cs-CZ" dirty="0"/>
              <a:t>náročné)</a:t>
            </a:r>
          </a:p>
          <a:p>
            <a:pPr lvl="1"/>
            <a:r>
              <a:rPr lang="cs-CZ" dirty="0"/>
              <a:t>hlavní výhodou je schopnost obsluhy velkých vzdáleností </a:t>
            </a:r>
            <a:endParaRPr lang="cs-CZ" dirty="0" smtClean="0"/>
          </a:p>
          <a:p>
            <a:r>
              <a:rPr lang="cs-CZ" b="1" dirty="0" smtClean="0"/>
              <a:t>bez </a:t>
            </a:r>
            <a:r>
              <a:rPr lang="cs-CZ" b="1" dirty="0"/>
              <a:t>pojezdu</a:t>
            </a:r>
          </a:p>
          <a:p>
            <a:pPr lvl="1"/>
            <a:r>
              <a:rPr lang="cs-CZ" dirty="0"/>
              <a:t>výhodou jsou nízké náklady na založení stroje</a:t>
            </a:r>
          </a:p>
          <a:p>
            <a:pPr lvl="1"/>
            <a:r>
              <a:rPr lang="cs-CZ" dirty="0"/>
              <a:t>nevýhodou je stabilní pozice stroje a tudíž dosah na omezené ploše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08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Věžové jeřáby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Rozdělení dle </a:t>
            </a:r>
            <a:r>
              <a:rPr lang="cs-CZ" dirty="0"/>
              <a:t>typu </a:t>
            </a:r>
            <a:r>
              <a:rPr lang="cs-CZ" dirty="0" smtClean="0"/>
              <a:t>věže:</a:t>
            </a:r>
            <a:endParaRPr lang="cs-CZ" dirty="0" smtClean="0"/>
          </a:p>
          <a:p>
            <a:r>
              <a:rPr lang="cs-CZ" b="1" dirty="0"/>
              <a:t>s příhradovou věží</a:t>
            </a:r>
          </a:p>
          <a:p>
            <a:pPr lvl="1"/>
            <a:r>
              <a:rPr lang="cs-CZ" dirty="0"/>
              <a:t>nejvíce využívaný typ jeřábu</a:t>
            </a:r>
          </a:p>
          <a:p>
            <a:pPr lvl="1"/>
            <a:r>
              <a:rPr lang="cs-CZ" dirty="0"/>
              <a:t>výška věže je </a:t>
            </a:r>
            <a:r>
              <a:rPr lang="cs-CZ" dirty="0" smtClean="0"/>
              <a:t>proměnná (i přes 100 m)</a:t>
            </a:r>
          </a:p>
          <a:p>
            <a:r>
              <a:rPr lang="cs-CZ" b="1" dirty="0" smtClean="0"/>
              <a:t>s </a:t>
            </a:r>
            <a:r>
              <a:rPr lang="cs-CZ" b="1" dirty="0"/>
              <a:t>teleskopickou věží</a:t>
            </a:r>
          </a:p>
          <a:p>
            <a:pPr lvl="1"/>
            <a:r>
              <a:rPr lang="cs-CZ" dirty="0" smtClean="0"/>
              <a:t>pouze </a:t>
            </a:r>
            <a:r>
              <a:rPr lang="cs-CZ" dirty="0"/>
              <a:t>u malých jeřábů</a:t>
            </a:r>
          </a:p>
          <a:p>
            <a:pPr lvl="1"/>
            <a:r>
              <a:rPr lang="cs-CZ" dirty="0"/>
              <a:t>jedná se o duté dílce, které se do sebe </a:t>
            </a:r>
            <a:r>
              <a:rPr lang="cs-CZ" dirty="0" smtClean="0"/>
              <a:t>zasouvají</a:t>
            </a:r>
            <a:endParaRPr lang="cs-CZ" dirty="0"/>
          </a:p>
          <a:p>
            <a:r>
              <a:rPr lang="cs-CZ" b="1" dirty="0"/>
              <a:t>šplhavé</a:t>
            </a:r>
          </a:p>
          <a:p>
            <a:pPr lvl="1"/>
            <a:r>
              <a:rPr lang="cs-CZ" dirty="0"/>
              <a:t>mají </a:t>
            </a:r>
            <a:r>
              <a:rPr lang="cs-CZ" dirty="0" smtClean="0"/>
              <a:t>neměnnou </a:t>
            </a:r>
            <a:r>
              <a:rPr lang="cs-CZ" dirty="0"/>
              <a:t>délku </a:t>
            </a:r>
            <a:r>
              <a:rPr lang="cs-CZ" dirty="0" smtClean="0"/>
              <a:t>věže, </a:t>
            </a:r>
            <a:r>
              <a:rPr lang="cs-CZ" dirty="0"/>
              <a:t>ale rostou společně s </a:t>
            </a:r>
            <a:r>
              <a:rPr lang="cs-CZ" dirty="0" smtClean="0"/>
              <a:t>budovaným objektem</a:t>
            </a:r>
          </a:p>
          <a:p>
            <a:pPr lvl="1"/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72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Věžové jeřáby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Rozdělení dle </a:t>
            </a:r>
            <a:r>
              <a:rPr lang="cs-CZ" dirty="0"/>
              <a:t>typu </a:t>
            </a:r>
            <a:r>
              <a:rPr lang="cs-CZ" dirty="0" smtClean="0"/>
              <a:t>sestavení:</a:t>
            </a:r>
            <a:endParaRPr lang="cs-CZ" dirty="0"/>
          </a:p>
          <a:p>
            <a:r>
              <a:rPr lang="cs-CZ" b="1" dirty="0" smtClean="0"/>
              <a:t>montované</a:t>
            </a:r>
          </a:p>
          <a:p>
            <a:pPr lvl="1"/>
            <a:r>
              <a:rPr lang="cs-CZ" dirty="0" smtClean="0"/>
              <a:t>ke smontování potřebují jiný zdvihací mechanismus</a:t>
            </a:r>
          </a:p>
          <a:p>
            <a:pPr lvl="1"/>
            <a:r>
              <a:rPr lang="cs-CZ" dirty="0" smtClean="0"/>
              <a:t>mají </a:t>
            </a:r>
            <a:r>
              <a:rPr lang="cs-CZ" dirty="0"/>
              <a:t>větší dosah a nosnost</a:t>
            </a:r>
          </a:p>
          <a:p>
            <a:r>
              <a:rPr lang="cs-CZ" b="1" dirty="0" err="1"/>
              <a:t>samostavitelné</a:t>
            </a:r>
            <a:endParaRPr lang="cs-CZ" b="1" dirty="0"/>
          </a:p>
          <a:p>
            <a:pPr lvl="1"/>
            <a:r>
              <a:rPr lang="cs-CZ" dirty="0"/>
              <a:t>pro uvedení do provozu nepotřebují žádný další zdvihací </a:t>
            </a:r>
            <a:r>
              <a:rPr lang="cs-CZ" dirty="0" smtClean="0"/>
              <a:t>mechanismus – jeřáb se </a:t>
            </a:r>
            <a:r>
              <a:rPr lang="cs-CZ" dirty="0"/>
              <a:t>postaví </a:t>
            </a:r>
            <a:r>
              <a:rPr lang="cs-CZ" dirty="0" smtClean="0"/>
              <a:t>automaticky sám</a:t>
            </a:r>
            <a:endParaRPr lang="cs-CZ" dirty="0"/>
          </a:p>
          <a:p>
            <a:pPr lvl="1"/>
            <a:r>
              <a:rPr lang="cs-CZ" dirty="0"/>
              <a:t>mají nižší nosnost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89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Věžové jeřáby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6724" y="2255282"/>
            <a:ext cx="3931920" cy="833250"/>
          </a:xfrm>
        </p:spPr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říhradový </a:t>
            </a:r>
            <a:r>
              <a:rPr lang="cs-CZ" dirty="0"/>
              <a:t>výložník	</a:t>
            </a:r>
          </a:p>
        </p:txBody>
      </p:sp>
      <p:pic>
        <p:nvPicPr>
          <p:cNvPr id="12" name="Zástupný symbol pro obsah 11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40" y="3084393"/>
            <a:ext cx="2956653" cy="3286813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478644" y="2255282"/>
            <a:ext cx="3931920" cy="833250"/>
          </a:xfrm>
        </p:spPr>
        <p:txBody>
          <a:bodyPr/>
          <a:lstStyle/>
          <a:p>
            <a:r>
              <a:rPr lang="cs-CZ" dirty="0" smtClean="0"/>
              <a:t>Teleskopický výložník</a:t>
            </a:r>
            <a:endParaRPr lang="cs-CZ" dirty="0"/>
          </a:p>
        </p:txBody>
      </p:sp>
      <p:pic>
        <p:nvPicPr>
          <p:cNvPr id="13" name="Zástupný symbol pro obsah 12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33" y="3103563"/>
            <a:ext cx="2181978" cy="3275014"/>
          </a:xfrm>
        </p:spPr>
      </p:pic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 dirty="0"/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284163" y="1544757"/>
            <a:ext cx="8574087" cy="10841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4"/>
              </a:buClr>
              <a:buSzPct val="90000"/>
              <a:buFont typeface="Wingdings" charset="2"/>
              <a:buNone/>
              <a:defRPr sz="2600" b="0" kern="1200">
                <a:solidFill>
                  <a:schemeClr val="accent2"/>
                </a:solidFill>
                <a:latin typeface="Helvetica"/>
                <a:ea typeface="+mn-ea"/>
                <a:cs typeface="Helvetica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charset="2"/>
              <a:buNone/>
              <a:defRPr sz="2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4"/>
              </a:buClr>
              <a:buSzPct val="90000"/>
              <a:buFont typeface="Wingdings" charset="2"/>
              <a:buNone/>
              <a:defRPr sz="1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4"/>
              </a:buClr>
              <a:buSzPct val="90000"/>
              <a:buFont typeface="Wingdings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None/>
              <a:defRPr lang="en-US"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lang="en-US"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None/>
              <a:defRPr lang="en-US"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lang="en-US"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200000"/>
              </a:lnSpc>
            </a:pPr>
            <a:r>
              <a:rPr lang="cs-CZ" sz="2400" dirty="0" smtClean="0">
                <a:solidFill>
                  <a:schemeClr val="tx1"/>
                </a:solidFill>
              </a:rPr>
              <a:t>Rozdělení dle </a:t>
            </a:r>
            <a:r>
              <a:rPr lang="cs-CZ" sz="2400" dirty="0" smtClean="0">
                <a:solidFill>
                  <a:schemeClr val="tx1"/>
                </a:solidFill>
              </a:rPr>
              <a:t>typu </a:t>
            </a:r>
            <a:r>
              <a:rPr lang="cs-CZ" sz="2400" dirty="0" smtClean="0">
                <a:solidFill>
                  <a:schemeClr val="tx1"/>
                </a:solidFill>
              </a:rPr>
              <a:t>výložníku:</a:t>
            </a:r>
            <a:endParaRPr lang="cs-CZ" sz="2400" dirty="0" smtClean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3005480" y="6360113"/>
            <a:ext cx="103425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www.asb-portal.cz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6436361" y="6356910"/>
            <a:ext cx="128432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www.autojeraby-pytela.cz</a:t>
            </a:r>
          </a:p>
        </p:txBody>
      </p:sp>
    </p:spTree>
    <p:extLst>
      <p:ext uri="{BB962C8B-B14F-4D97-AF65-F5344CB8AC3E}">
        <p14:creationId xmlns:p14="http://schemas.microsoft.com/office/powerpoint/2010/main" val="633705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Věžové jeřáby s otočnou věží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</a:t>
            </a:r>
            <a:r>
              <a:rPr lang="cs-CZ" dirty="0" smtClean="0"/>
              <a:t>a </a:t>
            </a:r>
            <a:r>
              <a:rPr lang="cs-CZ" dirty="0"/>
              <a:t>kolejovém podvozku nebo na základovém rámu je otočně uložený vršek se strojovnou a závažím, ve kterém je ukotven spodní díl </a:t>
            </a:r>
            <a:r>
              <a:rPr lang="cs-CZ" dirty="0" smtClean="0"/>
              <a:t>věže jeřábu</a:t>
            </a:r>
          </a:p>
          <a:p>
            <a:r>
              <a:rPr lang="cs-CZ" dirty="0"/>
              <a:t>h</a:t>
            </a:r>
            <a:r>
              <a:rPr lang="cs-CZ" dirty="0" smtClean="0"/>
              <a:t>orní </a:t>
            </a:r>
            <a:r>
              <a:rPr lang="cs-CZ" dirty="0"/>
              <a:t>díl věže je většinou upraven tak, aby mohl být teleskopicky zasunut do spodního </a:t>
            </a:r>
            <a:r>
              <a:rPr lang="cs-CZ" dirty="0" smtClean="0"/>
              <a:t>dílu </a:t>
            </a:r>
            <a:r>
              <a:rPr lang="cs-CZ" dirty="0"/>
              <a:t>nebo je věž upravena tak, aby se dala </a:t>
            </a:r>
            <a:r>
              <a:rPr lang="cs-CZ" dirty="0" smtClean="0"/>
              <a:t>složit</a:t>
            </a:r>
          </a:p>
          <a:p>
            <a:r>
              <a:rPr lang="cs-CZ" dirty="0" smtClean="0"/>
              <a:t>věž </a:t>
            </a:r>
            <a:r>
              <a:rPr lang="cs-CZ" dirty="0"/>
              <a:t>je možno prodloužit pomocí </a:t>
            </a:r>
            <a:r>
              <a:rPr lang="cs-CZ" dirty="0" smtClean="0"/>
              <a:t>nástavců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8194" name="Picture 2" descr="C:\Users\Pája\Downloads\jeraby\obrJg-stavebni-technika.cz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9" b="45616"/>
          <a:stretch/>
        </p:blipFill>
        <p:spPr bwMode="auto">
          <a:xfrm>
            <a:off x="2151796" y="4721778"/>
            <a:ext cx="4890450" cy="171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790849" y="6423384"/>
            <a:ext cx="129234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www.stavebni-technika.cz</a:t>
            </a:r>
          </a:p>
        </p:txBody>
      </p:sp>
    </p:spTree>
    <p:extLst>
      <p:ext uri="{BB962C8B-B14F-4D97-AF65-F5344CB8AC3E}">
        <p14:creationId xmlns:p14="http://schemas.microsoft.com/office/powerpoint/2010/main" val="697989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Věžové jeřáby s otočnou věží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pracovní </a:t>
            </a:r>
            <a:r>
              <a:rPr lang="cs-CZ" dirty="0"/>
              <a:t>zařízení jeřábu (zdvihací hák, magnet atd.) je upevněno na pojízdném vozíku (kočce), který pojíždí po vodorovném </a:t>
            </a:r>
            <a:r>
              <a:rPr lang="cs-CZ" dirty="0" smtClean="0"/>
              <a:t>výložníku</a:t>
            </a:r>
          </a:p>
          <a:p>
            <a:r>
              <a:rPr lang="cs-CZ" dirty="0" smtClean="0"/>
              <a:t>nejčastěji se </a:t>
            </a:r>
            <a:r>
              <a:rPr lang="cs-CZ" dirty="0"/>
              <a:t>používají </a:t>
            </a:r>
            <a:r>
              <a:rPr lang="cs-CZ" dirty="0" smtClean="0"/>
              <a:t>jeřáby </a:t>
            </a:r>
            <a:r>
              <a:rPr lang="cs-CZ" dirty="0"/>
              <a:t>s vodorovným </a:t>
            </a:r>
            <a:r>
              <a:rPr lang="cs-CZ" dirty="0" smtClean="0"/>
              <a:t>výložníkem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9218" name="Picture 2" descr="C:\Users\Pája\Downloads\jeraby\obrJc-otoc-cbmontservis.cz (1)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89"/>
          <a:stretch/>
        </p:blipFill>
        <p:spPr bwMode="auto">
          <a:xfrm>
            <a:off x="1143970" y="3443245"/>
            <a:ext cx="6853617" cy="296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895314" y="6385643"/>
            <a:ext cx="117051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www.cbmontservis.cz</a:t>
            </a:r>
          </a:p>
        </p:txBody>
      </p:sp>
    </p:spTree>
    <p:extLst>
      <p:ext uri="{BB962C8B-B14F-4D97-AF65-F5344CB8AC3E}">
        <p14:creationId xmlns:p14="http://schemas.microsoft.com/office/powerpoint/2010/main" val="2128513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Věžové jeřáby s otočnou věží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kabina strojníka může být umístěna na dolní i horní části </a:t>
            </a:r>
            <a:r>
              <a:rPr lang="cs-CZ" dirty="0" smtClean="0"/>
              <a:t>věže</a:t>
            </a:r>
          </a:p>
          <a:p>
            <a:r>
              <a:rPr lang="cs-CZ" dirty="0" smtClean="0"/>
              <a:t>některé </a:t>
            </a:r>
            <a:r>
              <a:rPr lang="cs-CZ" dirty="0"/>
              <a:t>jeřáby mohou být ovládány i na </a:t>
            </a:r>
            <a:r>
              <a:rPr lang="cs-CZ" dirty="0" smtClean="0"/>
              <a:t>dálku</a:t>
            </a:r>
          </a:p>
          <a:p>
            <a:r>
              <a:rPr lang="cs-CZ" dirty="0"/>
              <a:t>v</a:t>
            </a:r>
            <a:r>
              <a:rPr lang="cs-CZ" dirty="0" smtClean="0"/>
              <a:t> </a:t>
            </a:r>
            <a:r>
              <a:rPr lang="cs-CZ" dirty="0"/>
              <a:t>současné době se tyto jeřáby vyrábějí jako </a:t>
            </a:r>
            <a:r>
              <a:rPr lang="cs-CZ" dirty="0" smtClean="0"/>
              <a:t>samovztyčitelné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10242" name="Picture 2" descr="C:\Users\Pája\Downloads\jeraby\obrJd-otoc-jszhengxing.en.alibaba.c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629" y="3996679"/>
            <a:ext cx="3818265" cy="255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064960" y="6537064"/>
            <a:ext cx="154882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www.jszhengxing.en.alibaba.com</a:t>
            </a:r>
          </a:p>
        </p:txBody>
      </p:sp>
    </p:spTree>
    <p:extLst>
      <p:ext uri="{BB962C8B-B14F-4D97-AF65-F5344CB8AC3E}">
        <p14:creationId xmlns:p14="http://schemas.microsoft.com/office/powerpoint/2010/main" val="2141980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Věžové jeřáby s pevnou věží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tyto </a:t>
            </a:r>
            <a:r>
              <a:rPr lang="cs-CZ" dirty="0"/>
              <a:t>jeřáby jsou často konstruovány jako jeřáby šplhavé a to jim umožňuje zvyšovat výšku se zvyšující se </a:t>
            </a:r>
            <a:r>
              <a:rPr lang="cs-CZ" dirty="0" smtClean="0"/>
              <a:t>stavbou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11266" name="Picture 2" descr="C:\Users\Pája\Downloads\jeraby\obrJd-pev-keywordpicture.co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59"/>
          <a:stretch/>
        </p:blipFill>
        <p:spPr bwMode="auto">
          <a:xfrm>
            <a:off x="462592" y="2401807"/>
            <a:ext cx="8202304" cy="403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426323" y="6423952"/>
            <a:ext cx="127951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www.keywordpicture.com</a:t>
            </a:r>
          </a:p>
        </p:txBody>
      </p:sp>
    </p:spTree>
    <p:extLst>
      <p:ext uri="{BB962C8B-B14F-4D97-AF65-F5344CB8AC3E}">
        <p14:creationId xmlns:p14="http://schemas.microsoft.com/office/powerpoint/2010/main" val="2691648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Pája\Downloads\jeraby\obrJe-pev-jerabycz.cz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86" y="3578957"/>
            <a:ext cx="6133761" cy="288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Věžové jeřáby s pevnou věží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Zvětšování se provádí dvojím způsobem: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otočná </a:t>
            </a:r>
            <a:r>
              <a:rPr lang="cs-CZ" dirty="0"/>
              <a:t>část věže s výložníkem se po uvolnění spojovacích šroubů zdvihne nad poslední díl věže o požadovanou výšku a do vzniklé mezery se vloží prodlužovací </a:t>
            </a:r>
            <a:r>
              <a:rPr lang="cs-CZ" dirty="0" smtClean="0"/>
              <a:t>díl (1,5 – 2,5 m)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6664594" y="6443173"/>
            <a:ext cx="97815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www.jerabycz.cz</a:t>
            </a:r>
          </a:p>
        </p:txBody>
      </p:sp>
    </p:spTree>
    <p:extLst>
      <p:ext uri="{BB962C8B-B14F-4D97-AF65-F5344CB8AC3E}">
        <p14:creationId xmlns:p14="http://schemas.microsoft.com/office/powerpoint/2010/main" val="2040771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Věžové jeřáby s pevnou věží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Zvětšování se provádí dvojím způsobem</a:t>
            </a:r>
            <a:r>
              <a:rPr lang="cs-CZ" b="1" dirty="0" smtClean="0"/>
              <a:t>: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cs-CZ" dirty="0" smtClean="0"/>
              <a:t>portál </a:t>
            </a:r>
            <a:r>
              <a:rPr lang="cs-CZ" dirty="0"/>
              <a:t>jeřábu má jednu svislou stěnu </a:t>
            </a:r>
            <a:r>
              <a:rPr lang="cs-CZ" dirty="0" smtClean="0"/>
              <a:t>otevřenou a nastavovací </a:t>
            </a:r>
            <a:r>
              <a:rPr lang="cs-CZ" dirty="0"/>
              <a:t>díl se </a:t>
            </a:r>
            <a:r>
              <a:rPr lang="cs-CZ" dirty="0" smtClean="0"/>
              <a:t>vkládá </a:t>
            </a:r>
            <a:r>
              <a:rPr lang="cs-CZ" dirty="0"/>
              <a:t>pod jeho spodní část, spojí se ní a </a:t>
            </a:r>
            <a:r>
              <a:rPr lang="cs-CZ" dirty="0" smtClean="0"/>
              <a:t>věž </a:t>
            </a:r>
            <a:r>
              <a:rPr lang="cs-CZ" dirty="0"/>
              <a:t>se vysune spolu s </a:t>
            </a:r>
            <a:r>
              <a:rPr lang="cs-CZ" dirty="0" smtClean="0"/>
              <a:t>výložníkem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13314" name="Picture 2" descr="C:\Users\Pája\Downloads\jeraby\obrJi-pev-grabcad.c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800" y="3625802"/>
            <a:ext cx="2966636" cy="296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781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Vertikální doprava a manipulace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řadíme sem všechny </a:t>
            </a:r>
            <a:r>
              <a:rPr lang="cs-CZ" dirty="0"/>
              <a:t>zvedací </a:t>
            </a:r>
            <a:r>
              <a:rPr lang="cs-CZ" dirty="0" smtClean="0"/>
              <a:t>mechanismy</a:t>
            </a:r>
          </a:p>
          <a:p>
            <a:r>
              <a:rPr lang="cs-CZ" dirty="0"/>
              <a:t>v</a:t>
            </a:r>
            <a:r>
              <a:rPr lang="cs-CZ" dirty="0" smtClean="0"/>
              <a:t>yužívají </a:t>
            </a:r>
            <a:r>
              <a:rPr lang="cs-CZ" dirty="0"/>
              <a:t>se při zdvihání, montáži a přemisťování břemen na staveništích, ve výrobnách nebo na skladovacích </a:t>
            </a:r>
            <a:r>
              <a:rPr lang="cs-CZ" dirty="0" smtClean="0"/>
              <a:t>plochách</a:t>
            </a:r>
          </a:p>
          <a:p>
            <a:pPr marL="0" indent="0">
              <a:buNone/>
            </a:pPr>
            <a:r>
              <a:rPr lang="cs-CZ" b="1" dirty="0" smtClean="0"/>
              <a:t>Používají se: </a:t>
            </a:r>
          </a:p>
          <a:p>
            <a:pPr lvl="1"/>
            <a:r>
              <a:rPr lang="cs-CZ" dirty="0"/>
              <a:t>j</a:t>
            </a:r>
            <a:r>
              <a:rPr lang="cs-CZ" dirty="0" smtClean="0"/>
              <a:t>eřáby</a:t>
            </a:r>
          </a:p>
          <a:p>
            <a:pPr lvl="1"/>
            <a:r>
              <a:rPr lang="cs-CZ" dirty="0" smtClean="0"/>
              <a:t>výtahy</a:t>
            </a:r>
          </a:p>
          <a:p>
            <a:pPr lvl="1"/>
            <a:r>
              <a:rPr lang="cs-CZ" dirty="0" smtClean="0"/>
              <a:t>zdvihací vozíky</a:t>
            </a:r>
          </a:p>
          <a:p>
            <a:pPr lvl="1"/>
            <a:r>
              <a:rPr lang="cs-CZ" dirty="0" smtClean="0"/>
              <a:t>kladkostroje</a:t>
            </a:r>
          </a:p>
          <a:p>
            <a:pPr lvl="1"/>
            <a:r>
              <a:rPr lang="cs-CZ" dirty="0"/>
              <a:t>z</a:t>
            </a:r>
            <a:r>
              <a:rPr lang="cs-CZ" dirty="0" smtClean="0"/>
              <a:t>dvihadla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BW03 - STROJNÍ ZAŘÍZENÍ</a:t>
            </a:r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7382110" y="6477020"/>
            <a:ext cx="112723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www.ceskefirmy.com</a:t>
            </a:r>
          </a:p>
        </p:txBody>
      </p:sp>
      <p:pic>
        <p:nvPicPr>
          <p:cNvPr id="21506" name="Picture 2" descr="C:\Users\Pája\Downloads\jeraby\20110827-ZER-karolina-12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436" y="2997795"/>
            <a:ext cx="2306471" cy="345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312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Věžové jeřáby s pevnou věží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zvyšování </a:t>
            </a:r>
            <a:r>
              <a:rPr lang="cs-CZ" dirty="0"/>
              <a:t>věže se obvykle provádí pomocí </a:t>
            </a:r>
            <a:r>
              <a:rPr lang="cs-CZ" dirty="0" smtClean="0"/>
              <a:t>hydrauliky</a:t>
            </a:r>
          </a:p>
          <a:p>
            <a:r>
              <a:rPr lang="cs-CZ" dirty="0" smtClean="0"/>
              <a:t>mohou </a:t>
            </a:r>
            <a:r>
              <a:rPr lang="cs-CZ" dirty="0"/>
              <a:t>dosahovat výšky až 100 m a </a:t>
            </a:r>
            <a:r>
              <a:rPr lang="cs-CZ" dirty="0" smtClean="0"/>
              <a:t>více, délka </a:t>
            </a:r>
            <a:r>
              <a:rPr lang="cs-CZ" dirty="0"/>
              <a:t>výložníku dosahuje 50 i více </a:t>
            </a:r>
            <a:r>
              <a:rPr lang="cs-CZ" dirty="0" smtClean="0"/>
              <a:t>metrů</a:t>
            </a:r>
          </a:p>
          <a:p>
            <a:r>
              <a:rPr lang="cs-CZ" dirty="0" smtClean="0"/>
              <a:t>kvůli </a:t>
            </a:r>
            <a:r>
              <a:rPr lang="cs-CZ" dirty="0"/>
              <a:t>velkým výškám </a:t>
            </a:r>
            <a:r>
              <a:rPr lang="cs-CZ" dirty="0" smtClean="0"/>
              <a:t>bývají </a:t>
            </a:r>
            <a:r>
              <a:rPr lang="cs-CZ" dirty="0"/>
              <a:t>tyto jeřáby opatřeny výtahem pro dopravu obsluhy do </a:t>
            </a:r>
            <a:r>
              <a:rPr lang="cs-CZ" dirty="0" smtClean="0"/>
              <a:t>kabiny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14338" name="Picture 2" descr="C:\Users\Pája\Downloads\jeraby\obrJg-pev-flickr.co (1)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0" b="5587"/>
          <a:stretch/>
        </p:blipFill>
        <p:spPr bwMode="auto">
          <a:xfrm>
            <a:off x="2397455" y="3979418"/>
            <a:ext cx="4317243" cy="257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797459" y="6537188"/>
            <a:ext cx="91723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www.flickr.com</a:t>
            </a:r>
          </a:p>
        </p:txBody>
      </p:sp>
    </p:spTree>
    <p:extLst>
      <p:ext uri="{BB962C8B-B14F-4D97-AF65-F5344CB8AC3E}">
        <p14:creationId xmlns:p14="http://schemas.microsoft.com/office/powerpoint/2010/main" val="2460745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Mobilní jeřáby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jsou </a:t>
            </a:r>
            <a:r>
              <a:rPr lang="cs-CZ" dirty="0"/>
              <a:t>schopny samostatného pohybu po staveništi případně i po veřejných </a:t>
            </a:r>
            <a:r>
              <a:rPr lang="cs-CZ" dirty="0" smtClean="0"/>
              <a:t>komunikacích</a:t>
            </a:r>
          </a:p>
          <a:p>
            <a:r>
              <a:rPr lang="cs-CZ" dirty="0"/>
              <a:t>n</a:t>
            </a:r>
            <a:r>
              <a:rPr lang="cs-CZ" dirty="0" smtClean="0"/>
              <a:t>evýhodu </a:t>
            </a:r>
            <a:r>
              <a:rPr lang="cs-CZ" dirty="0"/>
              <a:t>je omezená možnost vyložení pouze pod určitým úhlem, což značně omezuje možnost využití </a:t>
            </a:r>
            <a:endParaRPr 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15362" name="Picture 2" descr="C:\Users\Pája\Downloads\jeraby\obr6-uvod-jeraby-praha.cz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"/>
          <a:stretch/>
        </p:blipFill>
        <p:spPr bwMode="auto">
          <a:xfrm>
            <a:off x="353409" y="3729787"/>
            <a:ext cx="8502555" cy="224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773565" y="5956720"/>
            <a:ext cx="112562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www.jeraby-praha.cz</a:t>
            </a:r>
          </a:p>
        </p:txBody>
      </p:sp>
    </p:spTree>
    <p:extLst>
      <p:ext uri="{BB962C8B-B14F-4D97-AF65-F5344CB8AC3E}">
        <p14:creationId xmlns:p14="http://schemas.microsoft.com/office/powerpoint/2010/main" val="2575139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Mobilní jeřáby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oužívají </a:t>
            </a:r>
            <a:r>
              <a:rPr lang="cs-CZ" dirty="0"/>
              <a:t>se pro široký sortiment stavebních prací, hlavně tam, </a:t>
            </a:r>
            <a:r>
              <a:rPr lang="cs-CZ" dirty="0" smtClean="0"/>
              <a:t>kde není </a:t>
            </a:r>
            <a:r>
              <a:rPr lang="cs-CZ" dirty="0"/>
              <a:t>možné nebo je nevýhodné použít jeřáby </a:t>
            </a:r>
            <a:r>
              <a:rPr lang="cs-CZ" dirty="0" smtClean="0"/>
              <a:t>věžové</a:t>
            </a:r>
          </a:p>
          <a:p>
            <a:r>
              <a:rPr lang="cs-CZ" dirty="0" smtClean="0"/>
              <a:t>podvozek </a:t>
            </a:r>
            <a:r>
              <a:rPr lang="cs-CZ" dirty="0"/>
              <a:t>může být kolový, automobilový nebo </a:t>
            </a:r>
            <a:r>
              <a:rPr lang="cs-CZ" dirty="0" smtClean="0"/>
              <a:t>pásový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16387" name="Picture 3" descr="C:\Users\Pája\Downloads\jeraby\obrJf-manitowoccranes.c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374781"/>
            <a:ext cx="5486400" cy="308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5981226" y="6446177"/>
            <a:ext cx="136127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www.manitowoccranes.com</a:t>
            </a:r>
          </a:p>
        </p:txBody>
      </p:sp>
    </p:spTree>
    <p:extLst>
      <p:ext uri="{BB962C8B-B14F-4D97-AF65-F5344CB8AC3E}">
        <p14:creationId xmlns:p14="http://schemas.microsoft.com/office/powerpoint/2010/main" val="3362476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Mobilní jeřáby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Využití</a:t>
            </a:r>
            <a:r>
              <a:rPr lang="cs-CZ" b="1" dirty="0"/>
              <a:t>:</a:t>
            </a:r>
          </a:p>
          <a:p>
            <a:r>
              <a:rPr lang="cs-CZ" dirty="0"/>
              <a:t>krátkodobé nasazení</a:t>
            </a:r>
          </a:p>
          <a:p>
            <a:r>
              <a:rPr lang="cs-CZ" dirty="0"/>
              <a:t>manipulační a montážní práce</a:t>
            </a:r>
          </a:p>
          <a:p>
            <a:r>
              <a:rPr lang="cs-CZ" dirty="0"/>
              <a:t>kladení potrubí</a:t>
            </a:r>
          </a:p>
          <a:p>
            <a:r>
              <a:rPr lang="cs-CZ" dirty="0" smtClean="0"/>
              <a:t>provádění oprav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0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Mobilní jeřáby na kolovém podvozku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kolový </a:t>
            </a:r>
            <a:r>
              <a:rPr lang="cs-CZ" dirty="0"/>
              <a:t>podvozek bývá dvou až </a:t>
            </a:r>
            <a:r>
              <a:rPr lang="cs-CZ" dirty="0" err="1" smtClean="0"/>
              <a:t>čtyřosý</a:t>
            </a:r>
            <a:endParaRPr lang="cs-CZ" dirty="0" smtClean="0"/>
          </a:p>
          <a:p>
            <a:r>
              <a:rPr lang="cs-CZ" dirty="0" smtClean="0"/>
              <a:t>pohon </a:t>
            </a:r>
            <a:r>
              <a:rPr lang="cs-CZ" dirty="0"/>
              <a:t>zajišťuje spalovací motor a je společný pro pojezd i práci </a:t>
            </a:r>
            <a:r>
              <a:rPr lang="cs-CZ" dirty="0" smtClean="0"/>
              <a:t>jeřábu</a:t>
            </a:r>
          </a:p>
          <a:p>
            <a:r>
              <a:rPr lang="cs-CZ" dirty="0"/>
              <a:t>v</a:t>
            </a:r>
            <a:r>
              <a:rPr lang="cs-CZ" dirty="0" smtClean="0"/>
              <a:t>ýložník </a:t>
            </a:r>
            <a:r>
              <a:rPr lang="cs-CZ" dirty="0"/>
              <a:t>může být příhradový nebo </a:t>
            </a:r>
            <a:r>
              <a:rPr lang="cs-CZ" dirty="0" smtClean="0"/>
              <a:t>teleskopický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5" name="Picture 2" descr="C:\Users\Pája\Downloads\jeraby\obrJd-automobilrevue.cz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7" b="20597"/>
          <a:stretch/>
        </p:blipFill>
        <p:spPr bwMode="auto">
          <a:xfrm>
            <a:off x="1528548" y="3619645"/>
            <a:ext cx="6168789" cy="281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506075" y="6442220"/>
            <a:ext cx="124585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www.automobilrevue.cz</a:t>
            </a:r>
          </a:p>
        </p:txBody>
      </p:sp>
    </p:spTree>
    <p:extLst>
      <p:ext uri="{BB962C8B-B14F-4D97-AF65-F5344CB8AC3E}">
        <p14:creationId xmlns:p14="http://schemas.microsoft.com/office/powerpoint/2010/main" val="1218219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Mobilní jeřáby na kolovém podvozku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Podle konstrukce podvozku se dělí na:</a:t>
            </a:r>
          </a:p>
          <a:p>
            <a:r>
              <a:rPr lang="cs-CZ" b="1" dirty="0"/>
              <a:t>Silniční kolové jeřáby</a:t>
            </a:r>
          </a:p>
          <a:p>
            <a:pPr lvl="1"/>
            <a:r>
              <a:rPr lang="cs-CZ" dirty="0"/>
              <a:t>bývají dvounápravové s možností </a:t>
            </a:r>
            <a:r>
              <a:rPr lang="cs-CZ" dirty="0" smtClean="0"/>
              <a:t>natáčení </a:t>
            </a:r>
            <a:r>
              <a:rPr lang="cs-CZ" dirty="0"/>
              <a:t>obou náprav</a:t>
            </a:r>
          </a:p>
          <a:p>
            <a:pPr lvl="1"/>
            <a:r>
              <a:rPr lang="cs-CZ" dirty="0"/>
              <a:t>při prací musí být kotveny pomocí </a:t>
            </a:r>
            <a:r>
              <a:rPr lang="cs-CZ" dirty="0" smtClean="0"/>
              <a:t>podpěr</a:t>
            </a:r>
          </a:p>
          <a:p>
            <a:pPr lvl="1"/>
            <a:r>
              <a:rPr lang="cs-CZ" dirty="0" smtClean="0"/>
              <a:t>nosnost </a:t>
            </a:r>
            <a:r>
              <a:rPr lang="cs-CZ" dirty="0"/>
              <a:t>až 150 </a:t>
            </a:r>
            <a:r>
              <a:rPr lang="cs-CZ" dirty="0" smtClean="0"/>
              <a:t>t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17410" name="Picture 2" descr="C:\Users\Pája\Downloads\jeraby\obrJb-pragotechnik.cz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92" b="6139"/>
          <a:stretch/>
        </p:blipFill>
        <p:spPr bwMode="auto">
          <a:xfrm>
            <a:off x="2224585" y="3903260"/>
            <a:ext cx="4740294" cy="253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858531" y="6436648"/>
            <a:ext cx="11336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www.pragotechnik.cz</a:t>
            </a:r>
          </a:p>
        </p:txBody>
      </p:sp>
    </p:spTree>
    <p:extLst>
      <p:ext uri="{BB962C8B-B14F-4D97-AF65-F5344CB8AC3E}">
        <p14:creationId xmlns:p14="http://schemas.microsoft.com/office/powerpoint/2010/main" val="2548447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Mobilní jeřáby na kolovém podvozku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Podle konstrukce podvozku se dělí na</a:t>
            </a:r>
            <a:r>
              <a:rPr lang="cs-CZ" dirty="0" smtClean="0"/>
              <a:t>:</a:t>
            </a:r>
          </a:p>
          <a:p>
            <a:r>
              <a:rPr lang="cs-CZ" b="1" dirty="0" smtClean="0"/>
              <a:t>Terénní </a:t>
            </a:r>
            <a:r>
              <a:rPr lang="cs-CZ" b="1" dirty="0"/>
              <a:t>kolové jeřáby</a:t>
            </a:r>
          </a:p>
          <a:p>
            <a:pPr lvl="1"/>
            <a:r>
              <a:rPr lang="cs-CZ" dirty="0"/>
              <a:t>podvozky jsou upravené pro práci i jízdu v </a:t>
            </a:r>
            <a:r>
              <a:rPr lang="cs-CZ" dirty="0" smtClean="0"/>
              <a:t>terénu (pohon všech kol)</a:t>
            </a:r>
            <a:endParaRPr lang="cs-CZ" dirty="0"/>
          </a:p>
          <a:p>
            <a:pPr lvl="1"/>
            <a:r>
              <a:rPr lang="cs-CZ" dirty="0" smtClean="0"/>
              <a:t>výložníky </a:t>
            </a:r>
            <a:r>
              <a:rPr lang="cs-CZ" dirty="0"/>
              <a:t>jsou výhradně teleskopické</a:t>
            </a:r>
          </a:p>
          <a:p>
            <a:pPr lvl="1"/>
            <a:r>
              <a:rPr lang="cs-CZ" dirty="0"/>
              <a:t>nosnost 15 až 80 t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18434" name="Picture 2" descr="C:\Users\Pája\Downloads\jeraby\obrJd-mcclung-logan.co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1" b="4358"/>
          <a:stretch/>
        </p:blipFill>
        <p:spPr bwMode="auto">
          <a:xfrm>
            <a:off x="2525988" y="4233884"/>
            <a:ext cx="4074142" cy="231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377587" y="6523246"/>
            <a:ext cx="126348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www.mcclung-logan.com</a:t>
            </a:r>
          </a:p>
        </p:txBody>
      </p:sp>
    </p:spTree>
    <p:extLst>
      <p:ext uri="{BB962C8B-B14F-4D97-AF65-F5344CB8AC3E}">
        <p14:creationId xmlns:p14="http://schemas.microsoft.com/office/powerpoint/2010/main" val="3869920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0387" y="180256"/>
            <a:ext cx="9144000" cy="967840"/>
          </a:xfrm>
        </p:spPr>
        <p:txBody>
          <a:bodyPr>
            <a:normAutofit/>
          </a:bodyPr>
          <a:lstStyle/>
          <a:p>
            <a:r>
              <a:rPr lang="cs-CZ" dirty="0" smtClean="0"/>
              <a:t>Mobilní jeřáby na automobilovém podvozku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a</a:t>
            </a:r>
            <a:r>
              <a:rPr lang="cs-CZ" dirty="0" smtClean="0"/>
              <a:t>utomobilové </a:t>
            </a:r>
            <a:r>
              <a:rPr lang="cs-CZ" dirty="0"/>
              <a:t>podvozky </a:t>
            </a:r>
            <a:r>
              <a:rPr lang="cs-CZ" dirty="0" smtClean="0"/>
              <a:t>(</a:t>
            </a:r>
            <a:r>
              <a:rPr lang="cs-CZ" dirty="0"/>
              <a:t>dvou až </a:t>
            </a:r>
            <a:r>
              <a:rPr lang="cs-CZ" dirty="0" smtClean="0"/>
              <a:t>čtyřnápravové) mohou </a:t>
            </a:r>
            <a:r>
              <a:rPr lang="cs-CZ" dirty="0"/>
              <a:t>být sériové výroby nebo </a:t>
            </a:r>
            <a:r>
              <a:rPr lang="cs-CZ" dirty="0" smtClean="0"/>
              <a:t>speciálně upravené</a:t>
            </a:r>
          </a:p>
          <a:p>
            <a:r>
              <a:rPr lang="cs-CZ" dirty="0"/>
              <a:t>s</a:t>
            </a:r>
            <a:r>
              <a:rPr lang="cs-CZ" dirty="0" smtClean="0"/>
              <a:t>tarší </a:t>
            </a:r>
            <a:r>
              <a:rPr lang="cs-CZ" dirty="0"/>
              <a:t>typy těchto jeřábů mají samostatný motor pro pojezd a další motor pro pohon jeřábového </a:t>
            </a:r>
            <a:r>
              <a:rPr lang="cs-CZ" dirty="0" smtClean="0"/>
              <a:t>svršku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19458" name="Picture 2" descr="C:\Users\Pája\Downloads\jeraby\obrJa-kdtrans.cz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1" b="6836"/>
          <a:stretch/>
        </p:blipFill>
        <p:spPr bwMode="auto">
          <a:xfrm>
            <a:off x="1894761" y="3335625"/>
            <a:ext cx="5215719" cy="310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194889" y="6423384"/>
            <a:ext cx="94288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www.kdtrans.cz</a:t>
            </a:r>
          </a:p>
        </p:txBody>
      </p:sp>
    </p:spTree>
    <p:extLst>
      <p:ext uri="{BB962C8B-B14F-4D97-AF65-F5344CB8AC3E}">
        <p14:creationId xmlns:p14="http://schemas.microsoft.com/office/powerpoint/2010/main" val="3099943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0387" y="180256"/>
            <a:ext cx="9144000" cy="967840"/>
          </a:xfrm>
        </p:spPr>
        <p:txBody>
          <a:bodyPr>
            <a:normAutofit/>
          </a:bodyPr>
          <a:lstStyle/>
          <a:p>
            <a:r>
              <a:rPr lang="cs-CZ" dirty="0" smtClean="0"/>
              <a:t>Mobilní jeřáby na automobilovém podvozku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nové </a:t>
            </a:r>
            <a:r>
              <a:rPr lang="cs-CZ" dirty="0"/>
              <a:t>typy jeřábu jsou poháněny vznětovým motorem, který zajišťuje pojezd stroje i pohon </a:t>
            </a:r>
            <a:r>
              <a:rPr lang="cs-CZ" dirty="0" smtClean="0"/>
              <a:t>hydrogenerátoru</a:t>
            </a:r>
          </a:p>
          <a:p>
            <a:r>
              <a:rPr lang="cs-CZ" dirty="0" smtClean="0"/>
              <a:t>rám </a:t>
            </a:r>
            <a:r>
              <a:rPr lang="cs-CZ" dirty="0"/>
              <a:t>je tuhý nebo dělený a nosnost je </a:t>
            </a:r>
            <a:r>
              <a:rPr lang="cs-CZ" dirty="0" smtClean="0"/>
              <a:t>mezi </a:t>
            </a:r>
            <a:r>
              <a:rPr lang="cs-CZ" dirty="0"/>
              <a:t>60 až 300 </a:t>
            </a:r>
            <a:r>
              <a:rPr lang="cs-CZ" dirty="0" smtClean="0"/>
              <a:t>t</a:t>
            </a:r>
          </a:p>
          <a:p>
            <a:r>
              <a:rPr lang="cs-CZ" dirty="0"/>
              <a:t>v</a:t>
            </a:r>
            <a:r>
              <a:rPr lang="cs-CZ" dirty="0" smtClean="0"/>
              <a:t>ýložník </a:t>
            </a:r>
            <a:r>
              <a:rPr lang="cs-CZ" dirty="0"/>
              <a:t>může být příhradový nebo </a:t>
            </a:r>
            <a:r>
              <a:rPr lang="cs-CZ" dirty="0" smtClean="0"/>
              <a:t>teleskopický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20482" name="Picture 2" descr="C:\Users\Pája\Downloads\jeraby\obrJe-auto-jeraby.co.jpe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2" b="9336"/>
          <a:stretch/>
        </p:blipFill>
        <p:spPr bwMode="auto">
          <a:xfrm>
            <a:off x="2467800" y="3659345"/>
            <a:ext cx="4274193" cy="281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636469" y="6464329"/>
            <a:ext cx="114646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www.auto-jeraby.com</a:t>
            </a:r>
          </a:p>
        </p:txBody>
      </p:sp>
    </p:spTree>
    <p:extLst>
      <p:ext uri="{BB962C8B-B14F-4D97-AF65-F5344CB8AC3E}">
        <p14:creationId xmlns:p14="http://schemas.microsoft.com/office/powerpoint/2010/main" val="2093448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Speciální jeřáby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Jedná se o těžkotonážní zvedací a montážní </a:t>
            </a:r>
            <a:r>
              <a:rPr lang="cs-CZ" dirty="0" smtClean="0"/>
              <a:t>jeřáby.</a:t>
            </a: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Dělíme je na:</a:t>
            </a:r>
          </a:p>
          <a:p>
            <a:r>
              <a:rPr lang="cs-CZ" dirty="0" smtClean="0"/>
              <a:t>Deriky</a:t>
            </a:r>
          </a:p>
          <a:p>
            <a:r>
              <a:rPr lang="cs-CZ" dirty="0" smtClean="0"/>
              <a:t>Lanové jeřáby</a:t>
            </a:r>
          </a:p>
          <a:p>
            <a:r>
              <a:rPr lang="cs-CZ" dirty="0" smtClean="0"/>
              <a:t>Portálové jeřáby</a:t>
            </a:r>
          </a:p>
          <a:p>
            <a:r>
              <a:rPr lang="cs-CZ" dirty="0" smtClean="0"/>
              <a:t>Mostové jeřáby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1026" name="Picture 2" descr="C:\Users\Pája\Downloads\HRW2-kapitoly-21,22,23\obr8a-rpindustries.wordpress.c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145" y="2243348"/>
            <a:ext cx="2264676" cy="169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ája\Downloads\HRW2-kapitoly-21,22,23\obr8a-gibe3.co.et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3" r="3251"/>
          <a:stretch/>
        </p:blipFill>
        <p:spPr bwMode="auto">
          <a:xfrm>
            <a:off x="6005867" y="2697001"/>
            <a:ext cx="2360093" cy="170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ája\Downloads\HRW2-kapitoly-21,22,23\obr8b-eilbeckcranes.c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145" y="4364692"/>
            <a:ext cx="2264676" cy="150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ája\Downloads\HRW2-kapitoly-21,22,23\obr8a-gigasro.cz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867" y="4849997"/>
            <a:ext cx="2370354" cy="158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4180813" y="3928207"/>
            <a:ext cx="153760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www.rpindustries.wordpress.com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447028" y="4364692"/>
            <a:ext cx="97013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www.gibe3.co.et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471735" y="5860828"/>
            <a:ext cx="12330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www.eilbeckcranes.com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7469881" y="6423384"/>
            <a:ext cx="94448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www.gigasro.cz</a:t>
            </a:r>
          </a:p>
        </p:txBody>
      </p:sp>
    </p:spTree>
    <p:extLst>
      <p:ext uri="{BB962C8B-B14F-4D97-AF65-F5344CB8AC3E}">
        <p14:creationId xmlns:p14="http://schemas.microsoft.com/office/powerpoint/2010/main" val="4137899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ája\Downloads\jeraby\obrJb-svx.s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065" y="3347115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Kladky a vrátky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</a:t>
            </a:r>
            <a:r>
              <a:rPr lang="cs-CZ" dirty="0" smtClean="0"/>
              <a:t>ákladním </a:t>
            </a:r>
            <a:r>
              <a:rPr lang="cs-CZ" dirty="0"/>
              <a:t>zařízením většiny strojů pro zdvihání břemen do větších výšek je </a:t>
            </a:r>
            <a:r>
              <a:rPr lang="cs-CZ" dirty="0" smtClean="0"/>
              <a:t>kladkostroj</a:t>
            </a:r>
          </a:p>
          <a:p>
            <a:r>
              <a:rPr lang="cs-CZ" dirty="0" smtClean="0"/>
              <a:t>kladkostroj je </a:t>
            </a:r>
            <a:r>
              <a:rPr lang="cs-CZ" dirty="0"/>
              <a:t>soustava nosných a převáděcích kladek, které vytváří aspoň dvojnásobný </a:t>
            </a:r>
            <a:r>
              <a:rPr lang="cs-CZ" dirty="0" smtClean="0"/>
              <a:t>převod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5344239" y="6477976"/>
            <a:ext cx="80502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www.svx.sk</a:t>
            </a:r>
          </a:p>
        </p:txBody>
      </p:sp>
    </p:spTree>
    <p:extLst>
      <p:ext uri="{BB962C8B-B14F-4D97-AF65-F5344CB8AC3E}">
        <p14:creationId xmlns:p14="http://schemas.microsoft.com/office/powerpoint/2010/main" val="1292591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Speciální </a:t>
            </a:r>
            <a:r>
              <a:rPr lang="cs-CZ" dirty="0" smtClean="0"/>
              <a:t>jeřáby - Deriky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skládají se </a:t>
            </a:r>
            <a:r>
              <a:rPr lang="cs-CZ" dirty="0"/>
              <a:t>ze </a:t>
            </a:r>
            <a:r>
              <a:rPr lang="cs-CZ" dirty="0" smtClean="0"/>
              <a:t>stožáru a výložníku (ovládaný soustavou lan)</a:t>
            </a:r>
          </a:p>
          <a:p>
            <a:r>
              <a:rPr lang="cs-CZ" dirty="0" smtClean="0"/>
              <a:t>stožár </a:t>
            </a:r>
            <a:r>
              <a:rPr lang="cs-CZ" dirty="0"/>
              <a:t>je kotven táhly, </a:t>
            </a:r>
            <a:r>
              <a:rPr lang="cs-CZ" dirty="0" smtClean="0"/>
              <a:t>vzpěrami </a:t>
            </a:r>
            <a:r>
              <a:rPr lang="cs-CZ" dirty="0"/>
              <a:t>nebo pomocí </a:t>
            </a:r>
            <a:r>
              <a:rPr lang="cs-CZ" dirty="0" smtClean="0"/>
              <a:t>lan, </a:t>
            </a:r>
            <a:br>
              <a:rPr lang="cs-CZ" dirty="0" smtClean="0"/>
            </a:br>
            <a:r>
              <a:rPr lang="cs-CZ" dirty="0" smtClean="0"/>
              <a:t>může být </a:t>
            </a:r>
            <a:r>
              <a:rPr lang="cs-CZ" dirty="0"/>
              <a:t>otočný nebo stabilní</a:t>
            </a:r>
          </a:p>
          <a:p>
            <a:r>
              <a:rPr lang="cs-CZ" dirty="0"/>
              <a:t>používá se jako jeřáb montážní </a:t>
            </a:r>
            <a:r>
              <a:rPr lang="cs-CZ" dirty="0" smtClean="0"/>
              <a:t>nebo </a:t>
            </a:r>
            <a:r>
              <a:rPr lang="cs-CZ" dirty="0"/>
              <a:t>v lomech</a:t>
            </a:r>
          </a:p>
          <a:p>
            <a:endParaRPr 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2050" name="Picture 2" descr="C:\Users\Pája\Downloads\HRW2-kapitoly-21,22,23\obr8c-alfarisuae.c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228" y="3998794"/>
            <a:ext cx="3357348" cy="251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190644" y="6489509"/>
            <a:ext cx="109517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www.alfarisuae.com</a:t>
            </a:r>
          </a:p>
        </p:txBody>
      </p:sp>
    </p:spTree>
    <p:extLst>
      <p:ext uri="{BB962C8B-B14F-4D97-AF65-F5344CB8AC3E}">
        <p14:creationId xmlns:p14="http://schemas.microsoft.com/office/powerpoint/2010/main" val="4004903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Speciální </a:t>
            </a:r>
            <a:r>
              <a:rPr lang="cs-CZ" dirty="0" smtClean="0"/>
              <a:t>jeřáby - Lanové </a:t>
            </a:r>
            <a:r>
              <a:rPr lang="cs-CZ" dirty="0" smtClean="0"/>
              <a:t>jeřáby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skládají </a:t>
            </a:r>
            <a:r>
              <a:rPr lang="cs-CZ" dirty="0"/>
              <a:t>se z napnutých lan mezi dvěma věžemi o rozpětí 200 - 1000 m</a:t>
            </a:r>
          </a:p>
          <a:p>
            <a:r>
              <a:rPr lang="cs-CZ" dirty="0"/>
              <a:t>manipulaci s materiálem zajišťuje pojízdná kočka</a:t>
            </a:r>
          </a:p>
          <a:p>
            <a:r>
              <a:rPr lang="cs-CZ" dirty="0" smtClean="0"/>
              <a:t>používá </a:t>
            </a:r>
            <a:r>
              <a:rPr lang="cs-CZ" dirty="0"/>
              <a:t>se k dopravě stavebního materiálu při stavbě přehrad, mostů nebo při těžbě </a:t>
            </a:r>
            <a:r>
              <a:rPr lang="cs-CZ" dirty="0" smtClean="0"/>
              <a:t>surovin</a:t>
            </a:r>
            <a:endParaRPr lang="cs-CZ" dirty="0"/>
          </a:p>
          <a:p>
            <a:endParaRPr 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3074" name="Picture 2" descr="C:\Users\Pája\Downloads\HRW2-kapitoly-21,22,23\obr8c-offexploring.co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9370"/>
          <a:stretch/>
        </p:blipFill>
        <p:spPr bwMode="auto">
          <a:xfrm>
            <a:off x="2101108" y="3963363"/>
            <a:ext cx="4695478" cy="248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636469" y="6450681"/>
            <a:ext cx="120257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www.offexploring.com</a:t>
            </a:r>
          </a:p>
        </p:txBody>
      </p:sp>
    </p:spTree>
    <p:extLst>
      <p:ext uri="{BB962C8B-B14F-4D97-AF65-F5344CB8AC3E}">
        <p14:creationId xmlns:p14="http://schemas.microsoft.com/office/powerpoint/2010/main" val="214679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Speciální </a:t>
            </a:r>
            <a:r>
              <a:rPr lang="cs-CZ" dirty="0" smtClean="0"/>
              <a:t>jeřáby - Portálové </a:t>
            </a:r>
            <a:r>
              <a:rPr lang="cs-CZ" dirty="0" smtClean="0"/>
              <a:t>jeřáby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konstrukce se skládá z mostu a dvou stojin k němu pevně připevněných (tvarem připomíná </a:t>
            </a:r>
            <a:r>
              <a:rPr lang="cs-CZ" dirty="0" smtClean="0"/>
              <a:t>portál)</a:t>
            </a:r>
          </a:p>
          <a:p>
            <a:r>
              <a:rPr lang="cs-CZ" dirty="0"/>
              <a:t>mohou být </a:t>
            </a:r>
            <a:r>
              <a:rPr lang="cs-CZ" dirty="0" smtClean="0"/>
              <a:t>stabilní, </a:t>
            </a:r>
            <a:r>
              <a:rPr lang="cs-CZ" dirty="0"/>
              <a:t>částečně pohyblivé nebo pojízdné</a:t>
            </a:r>
          </a:p>
          <a:p>
            <a:endParaRPr 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4098" name="Picture 2" descr="C:\Users\Pája\Downloads\HRW2-kapitoly-21,22,23\obr8c-konecranes.c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952" y="3021321"/>
            <a:ext cx="4698545" cy="341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704709" y="6437033"/>
            <a:ext cx="115929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www.konecranes.com</a:t>
            </a:r>
          </a:p>
        </p:txBody>
      </p:sp>
    </p:spTree>
    <p:extLst>
      <p:ext uri="{BB962C8B-B14F-4D97-AF65-F5344CB8AC3E}">
        <p14:creationId xmlns:p14="http://schemas.microsoft.com/office/powerpoint/2010/main" val="1340719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Speciální </a:t>
            </a:r>
            <a:r>
              <a:rPr lang="cs-CZ" dirty="0" smtClean="0"/>
              <a:t>jeřáby - Portálové </a:t>
            </a:r>
            <a:r>
              <a:rPr lang="cs-CZ" dirty="0" smtClean="0"/>
              <a:t>jeřáby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manipulaci s břemeny zajišťuje pojízdná kočka,</a:t>
            </a:r>
            <a:br>
              <a:rPr lang="cs-CZ" dirty="0"/>
            </a:br>
            <a:r>
              <a:rPr lang="cs-CZ" dirty="0"/>
              <a:t>případně výložník</a:t>
            </a:r>
          </a:p>
          <a:p>
            <a:r>
              <a:rPr lang="cs-CZ" dirty="0"/>
              <a:t>používají se v přístavech, otevřených skládkách, překladištích, ve výrobnách, montážních nebo skladovacích </a:t>
            </a:r>
            <a:r>
              <a:rPr lang="cs-CZ" dirty="0" smtClean="0"/>
              <a:t>halách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5122" name="Picture 2" descr="C:\Users\Pája\Downloads\HRW2-kapitoly-21,22,23\obr8a-cranes.tradekey.co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8"/>
          <a:stretch/>
        </p:blipFill>
        <p:spPr bwMode="auto">
          <a:xfrm>
            <a:off x="2361064" y="3720420"/>
            <a:ext cx="4271749" cy="274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336213" y="6450681"/>
            <a:ext cx="130837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www.cranes.tradekey.com</a:t>
            </a:r>
          </a:p>
        </p:txBody>
      </p:sp>
    </p:spTree>
    <p:extLst>
      <p:ext uri="{BB962C8B-B14F-4D97-AF65-F5344CB8AC3E}">
        <p14:creationId xmlns:p14="http://schemas.microsoft.com/office/powerpoint/2010/main" val="4132558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Speciální </a:t>
            </a:r>
            <a:r>
              <a:rPr lang="cs-CZ" dirty="0" smtClean="0"/>
              <a:t>jeřáby - Mostové </a:t>
            </a:r>
            <a:r>
              <a:rPr lang="cs-CZ" dirty="0" smtClean="0"/>
              <a:t>jeřáby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konstrukce se skládá z mostu, který je pojízdný po nosnících opatřených </a:t>
            </a:r>
            <a:r>
              <a:rPr lang="cs-CZ" dirty="0" smtClean="0"/>
              <a:t>kolejnicemi</a:t>
            </a:r>
          </a:p>
          <a:p>
            <a:r>
              <a:rPr lang="cs-CZ" dirty="0" smtClean="0"/>
              <a:t>manipulaci </a:t>
            </a:r>
            <a:r>
              <a:rPr lang="cs-CZ" dirty="0"/>
              <a:t>s břemeny zajišťuje pojízdná kočka nebo vozík</a:t>
            </a:r>
          </a:p>
          <a:p>
            <a:r>
              <a:rPr lang="cs-CZ" dirty="0"/>
              <a:t>používá se ve výrobních </a:t>
            </a:r>
            <a:r>
              <a:rPr lang="cs-CZ" dirty="0" smtClean="0"/>
              <a:t>halách, překladištích </a:t>
            </a:r>
            <a:r>
              <a:rPr lang="cs-CZ" dirty="0"/>
              <a:t>atd.</a:t>
            </a:r>
            <a:endParaRPr 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6146" name="Picture 2" descr="C:\Users\Pája\Downloads\HRW2-kapitoly-21,22,23\obr8c-gopixpic.c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189" y="3661987"/>
            <a:ext cx="4162567" cy="277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677413" y="6437033"/>
            <a:ext cx="104387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www.gopixpic.com</a:t>
            </a:r>
          </a:p>
        </p:txBody>
      </p:sp>
    </p:spTree>
    <p:extLst>
      <p:ext uri="{BB962C8B-B14F-4D97-AF65-F5344CB8AC3E}">
        <p14:creationId xmlns:p14="http://schemas.microsoft.com/office/powerpoint/2010/main" val="20002816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Stavební výtahy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zařízení </a:t>
            </a:r>
            <a:r>
              <a:rPr lang="cs-CZ" dirty="0"/>
              <a:t>určené pro zvedání a spouštění břemen po svislé nebo šikmé </a:t>
            </a:r>
            <a:r>
              <a:rPr lang="cs-CZ" dirty="0" smtClean="0"/>
              <a:t>dráze</a:t>
            </a:r>
          </a:p>
          <a:p>
            <a:r>
              <a:rPr lang="cs-CZ" dirty="0" smtClean="0"/>
              <a:t>dráha </a:t>
            </a:r>
            <a:r>
              <a:rPr lang="cs-CZ" dirty="0"/>
              <a:t>pohybu výtahu je jednoznačně </a:t>
            </a:r>
            <a:r>
              <a:rPr lang="cs-CZ" dirty="0" smtClean="0"/>
              <a:t>vymezená</a:t>
            </a:r>
          </a:p>
          <a:p>
            <a:r>
              <a:rPr lang="cs-CZ" dirty="0" smtClean="0"/>
              <a:t>pohon </a:t>
            </a:r>
            <a:r>
              <a:rPr lang="cs-CZ" dirty="0"/>
              <a:t>zajišťuje nejčastěji </a:t>
            </a:r>
            <a:r>
              <a:rPr lang="cs-CZ" dirty="0" smtClean="0"/>
              <a:t>elektromotor</a:t>
            </a:r>
          </a:p>
          <a:p>
            <a:r>
              <a:rPr lang="cs-CZ" dirty="0"/>
              <a:t>p</a:t>
            </a:r>
            <a:r>
              <a:rPr lang="cs-CZ" dirty="0" smtClean="0"/>
              <a:t>racovní </a:t>
            </a:r>
            <a:r>
              <a:rPr lang="cs-CZ" dirty="0"/>
              <a:t>plocha bývá plošina, klec, kabina nebo speciální </a:t>
            </a:r>
            <a:r>
              <a:rPr lang="cs-CZ" dirty="0" smtClean="0"/>
              <a:t>nádoba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59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Stavební </a:t>
            </a:r>
            <a:r>
              <a:rPr lang="cs-CZ" dirty="0" smtClean="0"/>
              <a:t>výtahy - Stožárové </a:t>
            </a:r>
            <a:r>
              <a:rPr lang="cs-CZ" dirty="0" smtClean="0"/>
              <a:t>lanové výtahy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oužívají </a:t>
            </a:r>
            <a:r>
              <a:rPr lang="cs-CZ" dirty="0"/>
              <a:t>se pouze pro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nákladní dopravu</a:t>
            </a:r>
          </a:p>
          <a:p>
            <a:r>
              <a:rPr lang="cs-CZ" dirty="0" smtClean="0"/>
              <a:t>nosnou </a:t>
            </a:r>
            <a:r>
              <a:rPr lang="cs-CZ" dirty="0"/>
              <a:t>konstrukcí je troj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nebo </a:t>
            </a:r>
            <a:r>
              <a:rPr lang="cs-CZ" dirty="0"/>
              <a:t>čtyřboký příhradový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stožár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1026" name="Picture 2" descr="C:\Users\Pája\Downloads\HRW2-kapitoly-21,22,23\obr8a-cbmontservis.cz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423" y="1665026"/>
            <a:ext cx="3643098" cy="485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261304" y="6508841"/>
            <a:ext cx="114486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www.cbmontservis.cz</a:t>
            </a:r>
          </a:p>
        </p:txBody>
      </p:sp>
    </p:spTree>
    <p:extLst>
      <p:ext uri="{BB962C8B-B14F-4D97-AF65-F5344CB8AC3E}">
        <p14:creationId xmlns:p14="http://schemas.microsoft.com/office/powerpoint/2010/main" val="94211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Stavební </a:t>
            </a:r>
            <a:r>
              <a:rPr lang="cs-CZ" dirty="0" smtClean="0"/>
              <a:t>výtahy - Stožárové </a:t>
            </a:r>
            <a:r>
              <a:rPr lang="cs-CZ" dirty="0" smtClean="0"/>
              <a:t>lanové výtahy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nákladní </a:t>
            </a:r>
            <a:r>
              <a:rPr lang="cs-CZ" dirty="0"/>
              <a:t>plošina je zdvihána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přes </a:t>
            </a:r>
            <a:r>
              <a:rPr lang="cs-CZ" dirty="0"/>
              <a:t>kladky pomocí navíjecího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stroje, nosný </a:t>
            </a:r>
            <a:r>
              <a:rPr lang="cs-CZ" dirty="0"/>
              <a:t>stožár musí být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kotven </a:t>
            </a:r>
            <a:r>
              <a:rPr lang="cs-CZ" dirty="0"/>
              <a:t>k </a:t>
            </a:r>
            <a:r>
              <a:rPr lang="cs-CZ" dirty="0" smtClean="0"/>
              <a:t>budově</a:t>
            </a:r>
          </a:p>
          <a:p>
            <a:r>
              <a:rPr lang="cs-CZ" dirty="0"/>
              <a:t>n</a:t>
            </a:r>
            <a:r>
              <a:rPr lang="cs-CZ" dirty="0" smtClean="0"/>
              <a:t>osnost 500 </a:t>
            </a:r>
            <a:r>
              <a:rPr lang="cs-CZ" dirty="0"/>
              <a:t>až </a:t>
            </a:r>
            <a:r>
              <a:rPr lang="cs-CZ" dirty="0" smtClean="0"/>
              <a:t>1000 kg </a:t>
            </a:r>
          </a:p>
          <a:p>
            <a:r>
              <a:rPr lang="cs-CZ" dirty="0" smtClean="0"/>
              <a:t>dopravní </a:t>
            </a:r>
            <a:r>
              <a:rPr lang="cs-CZ" dirty="0"/>
              <a:t>výška </a:t>
            </a:r>
            <a:r>
              <a:rPr lang="cs-CZ" dirty="0" smtClean="0"/>
              <a:t>30 </a:t>
            </a:r>
            <a:r>
              <a:rPr lang="cs-CZ" dirty="0"/>
              <a:t>až 100 </a:t>
            </a:r>
            <a:r>
              <a:rPr lang="cs-CZ" dirty="0" smtClean="0"/>
              <a:t>m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2050" name="Picture 2" descr="C:\Users\Pája\Downloads\HRW2-kapitoly-21,22,23\obr8b-az-leseni.cz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5"/>
          <a:stretch/>
        </p:blipFill>
        <p:spPr bwMode="auto">
          <a:xfrm>
            <a:off x="5078440" y="1665026"/>
            <a:ext cx="3631307" cy="477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722800" y="6423383"/>
            <a:ext cx="100059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www.az-leseni.cz</a:t>
            </a:r>
          </a:p>
        </p:txBody>
      </p:sp>
    </p:spTree>
    <p:extLst>
      <p:ext uri="{BB962C8B-B14F-4D97-AF65-F5344CB8AC3E}">
        <p14:creationId xmlns:p14="http://schemas.microsoft.com/office/powerpoint/2010/main" val="482357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Stavební </a:t>
            </a:r>
            <a:r>
              <a:rPr lang="cs-CZ" dirty="0" smtClean="0"/>
              <a:t>výtahy -</a:t>
            </a:r>
            <a:br>
              <a:rPr lang="cs-CZ" dirty="0" smtClean="0"/>
            </a:br>
            <a:r>
              <a:rPr lang="cs-CZ" dirty="0" smtClean="0"/>
              <a:t>Stožárové </a:t>
            </a:r>
            <a:r>
              <a:rPr lang="cs-CZ" dirty="0" smtClean="0"/>
              <a:t>výtahy s ozubeným hřebenem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</a:t>
            </a:r>
            <a:r>
              <a:rPr lang="cs-CZ" dirty="0" smtClean="0"/>
              <a:t>oužívají </a:t>
            </a:r>
            <a:r>
              <a:rPr lang="cs-CZ" dirty="0"/>
              <a:t>se pro dopravu osob i </a:t>
            </a:r>
            <a:r>
              <a:rPr lang="cs-CZ" dirty="0" smtClean="0"/>
              <a:t>nákladu</a:t>
            </a:r>
          </a:p>
          <a:p>
            <a:r>
              <a:rPr lang="cs-CZ" dirty="0"/>
              <a:t>n</a:t>
            </a:r>
            <a:r>
              <a:rPr lang="cs-CZ" dirty="0" smtClean="0"/>
              <a:t>osná </a:t>
            </a:r>
            <a:r>
              <a:rPr lang="cs-CZ" dirty="0"/>
              <a:t>konstrukce je tvořena příhradovým stožárem složeného z </a:t>
            </a:r>
            <a:r>
              <a:rPr lang="cs-CZ" dirty="0" smtClean="0"/>
              <a:t>dílců - na něm </a:t>
            </a:r>
            <a:r>
              <a:rPr lang="cs-CZ" dirty="0"/>
              <a:t>je pevně upevněn ozubený </a:t>
            </a:r>
            <a:r>
              <a:rPr lang="cs-CZ" dirty="0" smtClean="0"/>
              <a:t>hřeben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3074" name="Picture 2" descr="C:\Users\Pája\Downloads\HRW2-kapitoly-21,22,23\obr8a-kos-kv.cz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3" b="15622"/>
          <a:stretch/>
        </p:blipFill>
        <p:spPr bwMode="auto">
          <a:xfrm>
            <a:off x="1645995" y="3330053"/>
            <a:ext cx="5893659" cy="305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639051" y="6371328"/>
            <a:ext cx="91242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www.kos-kv.cz</a:t>
            </a:r>
          </a:p>
        </p:txBody>
      </p:sp>
    </p:spTree>
    <p:extLst>
      <p:ext uri="{BB962C8B-B14F-4D97-AF65-F5344CB8AC3E}">
        <p14:creationId xmlns:p14="http://schemas.microsoft.com/office/powerpoint/2010/main" val="258927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Stavební </a:t>
            </a:r>
            <a:r>
              <a:rPr lang="cs-CZ" dirty="0" smtClean="0"/>
              <a:t>výtahy -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Stožárové </a:t>
            </a:r>
            <a:r>
              <a:rPr lang="cs-CZ" dirty="0" smtClean="0"/>
              <a:t>výtahy s ozubeným hřebenem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</a:t>
            </a:r>
            <a:r>
              <a:rPr lang="cs-CZ" dirty="0" smtClean="0"/>
              <a:t>vládání výtahu </a:t>
            </a:r>
            <a:r>
              <a:rPr lang="cs-CZ" dirty="0"/>
              <a:t>je zpravidla umístěno v </a:t>
            </a:r>
            <a:r>
              <a:rPr lang="cs-CZ" dirty="0" smtClean="0"/>
              <a:t>kleci, popř. </a:t>
            </a:r>
            <a:r>
              <a:rPr lang="cs-CZ" dirty="0"/>
              <a:t>na zemi nebo v jednotlivých </a:t>
            </a:r>
            <a:r>
              <a:rPr lang="cs-CZ" dirty="0" smtClean="0"/>
              <a:t>nástupištích</a:t>
            </a:r>
          </a:p>
          <a:p>
            <a:r>
              <a:rPr lang="cs-CZ" dirty="0"/>
              <a:t>n</a:t>
            </a:r>
            <a:r>
              <a:rPr lang="cs-CZ" dirty="0" smtClean="0"/>
              <a:t>osnost je </a:t>
            </a:r>
            <a:r>
              <a:rPr lang="cs-CZ" dirty="0"/>
              <a:t>až 2000 kg a je možno přepravit až 12 </a:t>
            </a:r>
            <a:r>
              <a:rPr lang="cs-CZ" dirty="0" smtClean="0"/>
              <a:t>osob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4098" name="Picture 2" descr="C:\Users\Pája\Downloads\HRW2-kapitoly-21,22,23\obr8d-stavebnivytahy-geda.cz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6" b="12762"/>
          <a:stretch/>
        </p:blipFill>
        <p:spPr bwMode="auto">
          <a:xfrm>
            <a:off x="1278338" y="3029802"/>
            <a:ext cx="6531744" cy="340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451284" y="6425920"/>
            <a:ext cx="139974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www.stavebnivytahy-geda.cz</a:t>
            </a:r>
          </a:p>
        </p:txBody>
      </p:sp>
    </p:spTree>
    <p:extLst>
      <p:ext uri="{BB962C8B-B14F-4D97-AF65-F5344CB8AC3E}">
        <p14:creationId xmlns:p14="http://schemas.microsoft.com/office/powerpoint/2010/main" val="3038201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Kladky a vrátky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</a:t>
            </a:r>
            <a:r>
              <a:rPr lang="cs-CZ" dirty="0" smtClean="0"/>
              <a:t>osným prvkem </a:t>
            </a:r>
            <a:r>
              <a:rPr lang="cs-CZ" dirty="0"/>
              <a:t>je lano nebo </a:t>
            </a:r>
            <a:r>
              <a:rPr lang="cs-CZ" dirty="0" smtClean="0"/>
              <a:t>řetěz</a:t>
            </a:r>
          </a:p>
          <a:p>
            <a:r>
              <a:rPr lang="cs-CZ" dirty="0" smtClean="0"/>
              <a:t>zvedají </a:t>
            </a:r>
            <a:r>
              <a:rPr lang="cs-CZ" dirty="0"/>
              <a:t>nebo spouští břemeno pomocí ocelového lana navinutého na </a:t>
            </a:r>
            <a:r>
              <a:rPr lang="cs-CZ" dirty="0" smtClean="0"/>
              <a:t>bubnu</a:t>
            </a:r>
          </a:p>
          <a:p>
            <a:r>
              <a:rPr lang="cs-CZ" dirty="0"/>
              <a:t>p</a:t>
            </a:r>
            <a:r>
              <a:rPr lang="cs-CZ" dirty="0" smtClean="0"/>
              <a:t>ohon </a:t>
            </a:r>
            <a:r>
              <a:rPr lang="cs-CZ" dirty="0"/>
              <a:t>bubnu je zajištěn </a:t>
            </a:r>
            <a:br>
              <a:rPr lang="cs-CZ" dirty="0"/>
            </a:br>
            <a:r>
              <a:rPr lang="cs-CZ" dirty="0" smtClean="0"/>
              <a:t>pomocí </a:t>
            </a:r>
            <a:r>
              <a:rPr lang="cs-CZ" dirty="0"/>
              <a:t>elektrického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nebo </a:t>
            </a:r>
            <a:r>
              <a:rPr lang="cs-CZ" dirty="0"/>
              <a:t>hydraulického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motoru</a:t>
            </a:r>
          </a:p>
          <a:p>
            <a:r>
              <a:rPr lang="cs-CZ" dirty="0"/>
              <a:t>n</a:t>
            </a:r>
            <a:r>
              <a:rPr lang="cs-CZ" dirty="0" smtClean="0"/>
              <a:t>osnost </a:t>
            </a:r>
            <a:r>
              <a:rPr lang="cs-CZ" dirty="0"/>
              <a:t>se pohybuje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od </a:t>
            </a:r>
            <a:r>
              <a:rPr lang="cs-CZ" dirty="0"/>
              <a:t>50 do 1000 </a:t>
            </a:r>
            <a:r>
              <a:rPr lang="cs-CZ" dirty="0" smtClean="0"/>
              <a:t>kg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2050" name="Picture 2" descr="C:\Users\Pája\Downloads\jeraby\obrJa-k-technik.cz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861" y="2692020"/>
            <a:ext cx="4189868" cy="415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380738" y="6437032"/>
            <a:ext cx="99899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www.k-technik.cz</a:t>
            </a:r>
          </a:p>
        </p:txBody>
      </p:sp>
    </p:spTree>
    <p:extLst>
      <p:ext uri="{BB962C8B-B14F-4D97-AF65-F5344CB8AC3E}">
        <p14:creationId xmlns:p14="http://schemas.microsoft.com/office/powerpoint/2010/main" val="443179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Stavební </a:t>
            </a:r>
            <a:r>
              <a:rPr lang="cs-CZ" dirty="0" smtClean="0"/>
              <a:t>výtahy - Střešní </a:t>
            </a:r>
            <a:r>
              <a:rPr lang="cs-CZ" dirty="0" smtClean="0"/>
              <a:t>výtahy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používají </a:t>
            </a:r>
            <a:r>
              <a:rPr lang="cs-CZ" dirty="0"/>
              <a:t>se při provádění prací na střešních </a:t>
            </a:r>
            <a:r>
              <a:rPr lang="cs-CZ" dirty="0" smtClean="0"/>
              <a:t>konstrukcích</a:t>
            </a:r>
          </a:p>
          <a:p>
            <a:r>
              <a:rPr lang="cs-CZ" dirty="0" smtClean="0"/>
              <a:t>konstrukce </a:t>
            </a:r>
            <a:r>
              <a:rPr lang="cs-CZ" dirty="0"/>
              <a:t>je složena z </a:t>
            </a:r>
            <a:r>
              <a:rPr lang="cs-CZ" dirty="0" err="1"/>
              <a:t>kolejničkové</a:t>
            </a:r>
            <a:r>
              <a:rPr lang="cs-CZ" dirty="0"/>
              <a:t> vodící konstrukce z lehkých slitin a je smontována z </a:t>
            </a:r>
            <a:r>
              <a:rPr lang="cs-CZ" dirty="0" smtClean="0"/>
              <a:t>dílů</a:t>
            </a:r>
          </a:p>
          <a:p>
            <a:r>
              <a:rPr lang="cs-CZ" dirty="0"/>
              <a:t>d</a:t>
            </a:r>
            <a:r>
              <a:rPr lang="cs-CZ" dirty="0" smtClean="0"/>
              <a:t>ráha je </a:t>
            </a:r>
            <a:r>
              <a:rPr lang="cs-CZ" dirty="0"/>
              <a:t>ukončena kladkou, kterou probíhá tažné lano od vozíku k navíjecímu </a:t>
            </a:r>
            <a:r>
              <a:rPr lang="cs-CZ" dirty="0" smtClean="0"/>
              <a:t>bubnu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5122" name="Picture 2" descr="C:\Users\Pája\Downloads\HRW2-kapitoly-21,22,23\obrJa-ceskestavby.cz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1" b="9445"/>
          <a:stretch/>
        </p:blipFill>
        <p:spPr bwMode="auto">
          <a:xfrm>
            <a:off x="2511185" y="4021905"/>
            <a:ext cx="3985146" cy="241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409219" y="6423384"/>
            <a:ext cx="111440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www.ceskestavby.cz</a:t>
            </a:r>
          </a:p>
        </p:txBody>
      </p:sp>
    </p:spTree>
    <p:extLst>
      <p:ext uri="{BB962C8B-B14F-4D97-AF65-F5344CB8AC3E}">
        <p14:creationId xmlns:p14="http://schemas.microsoft.com/office/powerpoint/2010/main" val="2123745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Stavební </a:t>
            </a:r>
            <a:r>
              <a:rPr lang="cs-CZ" dirty="0" smtClean="0"/>
              <a:t>výtahy - Střešní </a:t>
            </a:r>
            <a:r>
              <a:rPr lang="cs-CZ" dirty="0" smtClean="0"/>
              <a:t>výtahy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</a:t>
            </a:r>
            <a:r>
              <a:rPr lang="cs-CZ" dirty="0" smtClean="0"/>
              <a:t>osnost výtahové </a:t>
            </a:r>
            <a:r>
              <a:rPr lang="cs-CZ" dirty="0"/>
              <a:t>plošiny dosahuje max. 200 </a:t>
            </a:r>
            <a:r>
              <a:rPr lang="cs-CZ" dirty="0" smtClean="0"/>
              <a:t>kg</a:t>
            </a:r>
          </a:p>
          <a:p>
            <a:r>
              <a:rPr lang="cs-CZ" dirty="0"/>
              <a:t>p</a:t>
            </a:r>
            <a:r>
              <a:rPr lang="cs-CZ" dirty="0" smtClean="0"/>
              <a:t>ojízdná </a:t>
            </a:r>
            <a:r>
              <a:rPr lang="cs-CZ" dirty="0"/>
              <a:t>dráha může mít délku 6 až 42 </a:t>
            </a:r>
            <a:r>
              <a:rPr lang="cs-CZ" dirty="0" smtClean="0"/>
              <a:t>m</a:t>
            </a:r>
          </a:p>
          <a:p>
            <a:r>
              <a:rPr lang="cs-CZ" dirty="0" smtClean="0"/>
              <a:t>některá </a:t>
            </a:r>
            <a:r>
              <a:rPr lang="cs-CZ" dirty="0"/>
              <a:t>provedení </a:t>
            </a:r>
            <a:r>
              <a:rPr lang="cs-CZ" dirty="0" smtClean="0"/>
              <a:t>umožňují </a:t>
            </a:r>
            <a:r>
              <a:rPr lang="cs-CZ" dirty="0"/>
              <a:t>dopravu materiálu na obě strany střechy (střešní výtah oboustranný</a:t>
            </a:r>
            <a:r>
              <a:rPr lang="cs-CZ" dirty="0" smtClean="0"/>
              <a:t>)</a:t>
            </a:r>
          </a:p>
          <a:p>
            <a:r>
              <a:rPr lang="cs-CZ" dirty="0" smtClean="0"/>
              <a:t>pro </a:t>
            </a:r>
            <a:r>
              <a:rPr lang="cs-CZ" dirty="0"/>
              <a:t>rychlé přemístění jsou vybaveny jednoosou </a:t>
            </a:r>
            <a:r>
              <a:rPr lang="cs-CZ" dirty="0" smtClean="0"/>
              <a:t>nápravou </a:t>
            </a:r>
            <a:r>
              <a:rPr lang="cs-CZ" dirty="0"/>
              <a:t>a ojí, což umožňuje připojení i za osobní </a:t>
            </a:r>
            <a:r>
              <a:rPr lang="cs-CZ" dirty="0" smtClean="0"/>
              <a:t>automobil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6146" name="Picture 2" descr="C:\Users\Pája\Downloads\HRW2-kapitoly-21,22,23\obrJf-brka.cz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1" b="20995"/>
          <a:stretch/>
        </p:blipFill>
        <p:spPr bwMode="auto">
          <a:xfrm>
            <a:off x="2442949" y="4595168"/>
            <a:ext cx="4080681" cy="190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718357" y="6464329"/>
            <a:ext cx="84029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www.brka.cz</a:t>
            </a:r>
          </a:p>
        </p:txBody>
      </p:sp>
    </p:spTree>
    <p:extLst>
      <p:ext uri="{BB962C8B-B14F-4D97-AF65-F5344CB8AC3E}">
        <p14:creationId xmlns:p14="http://schemas.microsoft.com/office/powerpoint/2010/main" val="2741971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Montážní plošiny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slouží </a:t>
            </a:r>
            <a:r>
              <a:rPr lang="cs-CZ" dirty="0"/>
              <a:t>k provádění stavebních prací při rekonstrukcích, montážích, dokončovacích nebo údržbářských </a:t>
            </a:r>
            <a:r>
              <a:rPr lang="cs-CZ" dirty="0" smtClean="0"/>
              <a:t>pracích</a:t>
            </a:r>
          </a:p>
          <a:p>
            <a:r>
              <a:rPr lang="cs-CZ" dirty="0" smtClean="0"/>
              <a:t>jsou </a:t>
            </a:r>
            <a:r>
              <a:rPr lang="cs-CZ" dirty="0"/>
              <a:t>mobilní a rychle sestavitelné do pracovní </a:t>
            </a:r>
            <a:r>
              <a:rPr lang="cs-CZ" dirty="0" smtClean="0"/>
              <a:t>polohy</a:t>
            </a:r>
          </a:p>
          <a:p>
            <a:r>
              <a:rPr lang="cs-CZ" dirty="0" smtClean="0"/>
              <a:t>jejich </a:t>
            </a:r>
            <a:r>
              <a:rPr lang="cs-CZ" dirty="0"/>
              <a:t>používání je velice výhodné jelikož nahrazují nákladnou stavbu </a:t>
            </a:r>
            <a:r>
              <a:rPr lang="cs-CZ" dirty="0" smtClean="0"/>
              <a:t>lešení</a:t>
            </a:r>
          </a:p>
          <a:p>
            <a:pPr marL="0" indent="0">
              <a:buNone/>
            </a:pPr>
            <a:r>
              <a:rPr lang="cs-CZ" b="1" dirty="0" smtClean="0"/>
              <a:t>Dělíme je na:</a:t>
            </a:r>
          </a:p>
          <a:p>
            <a:r>
              <a:rPr lang="cs-CZ" dirty="0" smtClean="0"/>
              <a:t>šplhavé plošiny</a:t>
            </a:r>
          </a:p>
          <a:p>
            <a:r>
              <a:rPr lang="cs-CZ" dirty="0" smtClean="0"/>
              <a:t>mobilní vysokozdvižné plošiny	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567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Montážní </a:t>
            </a:r>
            <a:r>
              <a:rPr lang="cs-CZ" dirty="0" smtClean="0"/>
              <a:t>plošiny - Šplhavé </a:t>
            </a:r>
            <a:r>
              <a:rPr lang="cs-CZ" dirty="0" smtClean="0"/>
              <a:t>plošiny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</a:t>
            </a:r>
            <a:r>
              <a:rPr lang="cs-CZ" dirty="0" smtClean="0"/>
              <a:t>ákladním dílem </a:t>
            </a:r>
            <a:r>
              <a:rPr lang="cs-CZ" dirty="0"/>
              <a:t>je příhradový stožár, na kterém je upevněn ozubený </a:t>
            </a:r>
            <a:r>
              <a:rPr lang="cs-CZ" dirty="0" smtClean="0"/>
              <a:t>hřeben</a:t>
            </a:r>
          </a:p>
          <a:p>
            <a:r>
              <a:rPr lang="cs-CZ" dirty="0" smtClean="0"/>
              <a:t>klec </a:t>
            </a:r>
            <a:r>
              <a:rPr lang="cs-CZ" dirty="0"/>
              <a:t>výtahu je nahrazena plošinou, kterou je možně rozšířit a </a:t>
            </a:r>
            <a:r>
              <a:rPr lang="cs-CZ" dirty="0" smtClean="0"/>
              <a:t>prodloužit</a:t>
            </a:r>
          </a:p>
          <a:p>
            <a:r>
              <a:rPr lang="cs-CZ" dirty="0"/>
              <a:t>p</a:t>
            </a:r>
            <a:r>
              <a:rPr lang="cs-CZ" dirty="0" smtClean="0"/>
              <a:t>lošina </a:t>
            </a:r>
            <a:r>
              <a:rPr lang="cs-CZ" dirty="0"/>
              <a:t>je poháněna dvěma </a:t>
            </a:r>
            <a:r>
              <a:rPr lang="cs-CZ" dirty="0" smtClean="0"/>
              <a:t>elektromotory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7170" name="Picture 2" descr="C:\Users\Pája\Downloads\HRW2-kapitoly-21,22,23\obrJa-flexweb.cz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01" b="16087"/>
          <a:stretch/>
        </p:blipFill>
        <p:spPr bwMode="auto">
          <a:xfrm>
            <a:off x="2217620" y="3998794"/>
            <a:ext cx="4946318" cy="242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252377" y="6409736"/>
            <a:ext cx="95250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www.flexweb.cz</a:t>
            </a:r>
          </a:p>
        </p:txBody>
      </p:sp>
    </p:spTree>
    <p:extLst>
      <p:ext uri="{BB962C8B-B14F-4D97-AF65-F5344CB8AC3E}">
        <p14:creationId xmlns:p14="http://schemas.microsoft.com/office/powerpoint/2010/main" val="1005184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Montážní </a:t>
            </a:r>
            <a:r>
              <a:rPr lang="cs-CZ" dirty="0" smtClean="0"/>
              <a:t>plošiny - Šplhavé </a:t>
            </a:r>
            <a:r>
              <a:rPr lang="cs-CZ" dirty="0" smtClean="0"/>
              <a:t>plošiny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díky </a:t>
            </a:r>
            <a:r>
              <a:rPr lang="cs-CZ" dirty="0"/>
              <a:t>umístění na přívěsném tříkolovém podvozku je snadno </a:t>
            </a:r>
            <a:r>
              <a:rPr lang="cs-CZ" dirty="0" smtClean="0"/>
              <a:t>přemístitelná</a:t>
            </a:r>
          </a:p>
          <a:p>
            <a:r>
              <a:rPr lang="cs-CZ" dirty="0" smtClean="0"/>
              <a:t>při práci </a:t>
            </a:r>
            <a:r>
              <a:rPr lang="cs-CZ" dirty="0"/>
              <a:t>je plošina zabezpečována </a:t>
            </a:r>
            <a:r>
              <a:rPr lang="cs-CZ" dirty="0" smtClean="0"/>
              <a:t>stabilizačními podpěrkami</a:t>
            </a:r>
            <a:endParaRPr lang="cs-CZ" dirty="0"/>
          </a:p>
          <a:p>
            <a:r>
              <a:rPr lang="cs-CZ" dirty="0"/>
              <a:t>l</a:t>
            </a:r>
            <a:r>
              <a:rPr lang="cs-CZ" dirty="0" smtClean="0"/>
              <a:t>ze </a:t>
            </a:r>
            <a:r>
              <a:rPr lang="cs-CZ" dirty="0"/>
              <a:t>je používat pro přepravu materiálu i </a:t>
            </a:r>
            <a:r>
              <a:rPr lang="cs-CZ" dirty="0" smtClean="0"/>
              <a:t>osob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 dirty="0"/>
          </a:p>
        </p:txBody>
      </p:sp>
      <p:pic>
        <p:nvPicPr>
          <p:cNvPr id="8194" name="Picture 2" descr="C:\Users\Pája\Downloads\HRW2-kapitoly-21,22,23\obrJb-fixator.f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07" b="22071"/>
          <a:stretch/>
        </p:blipFill>
        <p:spPr bwMode="auto">
          <a:xfrm>
            <a:off x="1016000" y="3966786"/>
            <a:ext cx="8128000" cy="247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779168" y="6437032"/>
            <a:ext cx="86914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www.fixator.fr</a:t>
            </a:r>
          </a:p>
        </p:txBody>
      </p:sp>
    </p:spTree>
    <p:extLst>
      <p:ext uri="{BB962C8B-B14F-4D97-AF65-F5344CB8AC3E}">
        <p14:creationId xmlns:p14="http://schemas.microsoft.com/office/powerpoint/2010/main" val="1799525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Montážní </a:t>
            </a:r>
            <a:r>
              <a:rPr lang="cs-CZ" dirty="0" smtClean="0"/>
              <a:t>plošiny - Šplhavé </a:t>
            </a:r>
            <a:r>
              <a:rPr lang="cs-CZ" dirty="0" smtClean="0"/>
              <a:t>plošiny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délka plošiny je od 4 do 10 </a:t>
            </a:r>
            <a:r>
              <a:rPr lang="cs-CZ" dirty="0" smtClean="0"/>
              <a:t>m, šířka </a:t>
            </a:r>
            <a:r>
              <a:rPr lang="cs-CZ" dirty="0"/>
              <a:t>1 až 1,5 m </a:t>
            </a:r>
            <a:endParaRPr lang="cs-CZ" dirty="0" smtClean="0"/>
          </a:p>
          <a:p>
            <a:r>
              <a:rPr lang="cs-CZ" dirty="0" smtClean="0"/>
              <a:t>výška </a:t>
            </a:r>
            <a:r>
              <a:rPr lang="cs-CZ" dirty="0"/>
              <a:t>zdvihu až 80 </a:t>
            </a:r>
            <a:r>
              <a:rPr lang="cs-CZ" dirty="0" smtClean="0"/>
              <a:t>m </a:t>
            </a:r>
          </a:p>
          <a:p>
            <a:r>
              <a:rPr lang="cs-CZ" dirty="0" smtClean="0"/>
              <a:t>nosnost </a:t>
            </a:r>
            <a:r>
              <a:rPr lang="cs-CZ" dirty="0"/>
              <a:t>se pohybuje mezi 600 až 1000 </a:t>
            </a:r>
            <a:r>
              <a:rPr lang="cs-CZ" dirty="0" smtClean="0"/>
              <a:t>kg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9218" name="Picture 2" descr="C:\Users\Pája\Downloads\HRW2-kapitoly-21,22,23\obrJc-directindustry.de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1" b="33532"/>
          <a:stretch/>
        </p:blipFill>
        <p:spPr bwMode="auto">
          <a:xfrm>
            <a:off x="2259558" y="3329344"/>
            <a:ext cx="4687153" cy="310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815771" y="6437033"/>
            <a:ext cx="115929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www.directindustry.de</a:t>
            </a:r>
          </a:p>
        </p:txBody>
      </p:sp>
    </p:spTree>
    <p:extLst>
      <p:ext uri="{BB962C8B-B14F-4D97-AF65-F5344CB8AC3E}">
        <p14:creationId xmlns:p14="http://schemas.microsoft.com/office/powerpoint/2010/main" val="1483304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Montážní </a:t>
            </a:r>
            <a:r>
              <a:rPr lang="cs-CZ" dirty="0" smtClean="0"/>
              <a:t>plošiny -</a:t>
            </a:r>
            <a:br>
              <a:rPr lang="cs-CZ" dirty="0" smtClean="0"/>
            </a:br>
            <a:r>
              <a:rPr lang="cs-CZ" dirty="0" smtClean="0"/>
              <a:t>Mobilní </a:t>
            </a:r>
            <a:r>
              <a:rPr lang="cs-CZ" dirty="0" smtClean="0"/>
              <a:t>vysokozdvižné plošiny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</a:t>
            </a:r>
            <a:r>
              <a:rPr lang="cs-CZ" dirty="0" smtClean="0"/>
              <a:t>ahrazují </a:t>
            </a:r>
            <a:r>
              <a:rPr lang="cs-CZ" dirty="0"/>
              <a:t>nákladná a pracná </a:t>
            </a:r>
            <a:r>
              <a:rPr lang="cs-CZ" dirty="0" smtClean="0"/>
              <a:t>lešení</a:t>
            </a:r>
          </a:p>
          <a:p>
            <a:r>
              <a:rPr lang="cs-CZ" dirty="0" smtClean="0"/>
              <a:t>umožňují </a:t>
            </a:r>
            <a:r>
              <a:rPr lang="cs-CZ" dirty="0"/>
              <a:t>dopravu 1 - 2 osob, potřebného nářadí a materiálu do potřebné </a:t>
            </a:r>
            <a:r>
              <a:rPr lang="cs-CZ" dirty="0" smtClean="0"/>
              <a:t>výšky</a:t>
            </a:r>
          </a:p>
          <a:p>
            <a:r>
              <a:rPr lang="cs-CZ" dirty="0" smtClean="0"/>
              <a:t>plošina </a:t>
            </a:r>
            <a:r>
              <a:rPr lang="cs-CZ" dirty="0"/>
              <a:t>může být zdvíhána hydraulicky, teleskopicky nebo pomocí nůžkového </a:t>
            </a:r>
            <a:r>
              <a:rPr lang="cs-CZ" dirty="0" smtClean="0"/>
              <a:t>mechanismu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 dirty="0"/>
          </a:p>
        </p:txBody>
      </p:sp>
      <p:pic>
        <p:nvPicPr>
          <p:cNvPr id="10242" name="Picture 2" descr="C:\Users\Pája\Downloads\HRW2-kapitoly-21,22,23\obrJa-hmp.cz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36" b="22979"/>
          <a:stretch/>
        </p:blipFill>
        <p:spPr bwMode="auto">
          <a:xfrm>
            <a:off x="1440691" y="3955626"/>
            <a:ext cx="6324885" cy="248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952577" y="6412272"/>
            <a:ext cx="84029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www.hmo.cz</a:t>
            </a:r>
          </a:p>
        </p:txBody>
      </p:sp>
    </p:spTree>
    <p:extLst>
      <p:ext uri="{BB962C8B-B14F-4D97-AF65-F5344CB8AC3E}">
        <p14:creationId xmlns:p14="http://schemas.microsoft.com/office/powerpoint/2010/main" val="2501638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Montážní </a:t>
            </a:r>
            <a:r>
              <a:rPr lang="cs-CZ" dirty="0" smtClean="0"/>
              <a:t>plošiny -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Mobilní </a:t>
            </a:r>
            <a:r>
              <a:rPr lang="cs-CZ" dirty="0" smtClean="0"/>
              <a:t>vysokozdvižné plošiny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jsou </a:t>
            </a:r>
            <a:r>
              <a:rPr lang="cs-CZ" dirty="0"/>
              <a:t>montovány na kolové, automobilní nebo vlečné kolové </a:t>
            </a:r>
            <a:r>
              <a:rPr lang="cs-CZ" dirty="0" smtClean="0"/>
              <a:t>podvozky</a:t>
            </a:r>
          </a:p>
          <a:p>
            <a:r>
              <a:rPr lang="cs-CZ" dirty="0" smtClean="0"/>
              <a:t>pohonem </a:t>
            </a:r>
            <a:r>
              <a:rPr lang="cs-CZ" dirty="0"/>
              <a:t>je spalovací nebo elektrický </a:t>
            </a:r>
            <a:r>
              <a:rPr lang="cs-CZ" dirty="0" smtClean="0"/>
              <a:t>motor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11266" name="Picture 2" descr="C:\Users\Pája\Downloads\HRW2-kapitoly-21,22,23\obrJb-plosiny-bahnik.cz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10" y="3439236"/>
            <a:ext cx="3694752" cy="277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Pája\Downloads\HRW2-kapitoly-21,22,23\obrJf-edplosiny.cz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842" y="3439236"/>
            <a:ext cx="4149185" cy="277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095415" y="6193066"/>
            <a:ext cx="118654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www.plosiny-bahnik.cz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650392" y="6193066"/>
            <a:ext cx="101822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www.edplosiny.cz</a:t>
            </a:r>
          </a:p>
        </p:txBody>
      </p:sp>
    </p:spTree>
    <p:extLst>
      <p:ext uri="{BB962C8B-B14F-4D97-AF65-F5344CB8AC3E}">
        <p14:creationId xmlns:p14="http://schemas.microsoft.com/office/powerpoint/2010/main" val="4092821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Montážní </a:t>
            </a:r>
            <a:r>
              <a:rPr lang="cs-CZ" dirty="0" smtClean="0"/>
              <a:t>plošiny -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Mobilní </a:t>
            </a:r>
            <a:r>
              <a:rPr lang="cs-CZ" dirty="0" smtClean="0"/>
              <a:t>vysokozdvižné plošiny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V</a:t>
            </a:r>
            <a:r>
              <a:rPr lang="cs-CZ" dirty="0" smtClean="0"/>
              <a:t>yrábí </a:t>
            </a:r>
            <a:r>
              <a:rPr lang="cs-CZ" dirty="0"/>
              <a:t>se v mnoha provedeních:</a:t>
            </a:r>
          </a:p>
          <a:p>
            <a:r>
              <a:rPr lang="cs-CZ" b="1" dirty="0"/>
              <a:t>Teleskopická plošina na traktorovém podvozku</a:t>
            </a:r>
          </a:p>
          <a:p>
            <a:pPr lvl="1"/>
            <a:r>
              <a:rPr lang="cs-CZ" dirty="0"/>
              <a:t>nosnost až 450 kg</a:t>
            </a:r>
          </a:p>
          <a:p>
            <a:pPr lvl="1"/>
            <a:r>
              <a:rPr lang="cs-CZ" dirty="0"/>
              <a:t>výška zdvihu až 26 </a:t>
            </a:r>
            <a:r>
              <a:rPr lang="cs-CZ" dirty="0" smtClean="0"/>
              <a:t>m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12290" name="Picture 2" descr="C:\Users\Pája\Downloads\HRW2-kapitoly-21,22,23\obrJe-tvstav.cz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876" y="3466532"/>
            <a:ext cx="4015259" cy="301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718357" y="6450681"/>
            <a:ext cx="88998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www.tvstav.cz</a:t>
            </a:r>
          </a:p>
        </p:txBody>
      </p:sp>
    </p:spTree>
    <p:extLst>
      <p:ext uri="{BB962C8B-B14F-4D97-AF65-F5344CB8AC3E}">
        <p14:creationId xmlns:p14="http://schemas.microsoft.com/office/powerpoint/2010/main" val="3083545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Montážní </a:t>
            </a:r>
            <a:r>
              <a:rPr lang="cs-CZ" dirty="0" smtClean="0"/>
              <a:t>plošiny -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Mobilní </a:t>
            </a:r>
            <a:r>
              <a:rPr lang="cs-CZ" dirty="0" smtClean="0"/>
              <a:t>vysokozdvižné plošiny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V</a:t>
            </a:r>
            <a:r>
              <a:rPr lang="cs-CZ" dirty="0" smtClean="0"/>
              <a:t>yrábí </a:t>
            </a:r>
            <a:r>
              <a:rPr lang="cs-CZ" dirty="0"/>
              <a:t>se v mnoha provedeních:</a:t>
            </a:r>
          </a:p>
          <a:p>
            <a:r>
              <a:rPr lang="cs-CZ" b="1" dirty="0"/>
              <a:t>Teleskopická plošina na automobilním podvozku</a:t>
            </a:r>
          </a:p>
          <a:p>
            <a:pPr lvl="1"/>
            <a:r>
              <a:rPr lang="cs-CZ" dirty="0"/>
              <a:t>nosnost až 450 kg</a:t>
            </a:r>
          </a:p>
          <a:p>
            <a:pPr lvl="1"/>
            <a:r>
              <a:rPr lang="cs-CZ" dirty="0"/>
              <a:t>výška zdvihu až 26 m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13314" name="Picture 2" descr="C:\Users\Pája\Downloads\HRW2-kapitoly-21,22,23\obrJc-elmat-hustopece.cz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004" y="3466532"/>
            <a:ext cx="3997061" cy="299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174477" y="6450680"/>
            <a:ext cx="126188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www.elmat-hustopece.cz</a:t>
            </a:r>
          </a:p>
        </p:txBody>
      </p:sp>
    </p:spTree>
    <p:extLst>
      <p:ext uri="{BB962C8B-B14F-4D97-AF65-F5344CB8AC3E}">
        <p14:creationId xmlns:p14="http://schemas.microsoft.com/office/powerpoint/2010/main" val="401791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Věžové jeřáby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základní </a:t>
            </a:r>
            <a:r>
              <a:rPr lang="cs-CZ" dirty="0"/>
              <a:t>zvedací prostředky používané na pozemních i inženýrských </a:t>
            </a:r>
            <a:r>
              <a:rPr lang="cs-CZ" dirty="0" smtClean="0"/>
              <a:t>stavbách</a:t>
            </a:r>
          </a:p>
          <a:p>
            <a:r>
              <a:rPr lang="cs-CZ" dirty="0" smtClean="0"/>
              <a:t>zvedají břemena pomocí háku, závěsu, kleštin, magnetu atd.</a:t>
            </a:r>
          </a:p>
          <a:p>
            <a:endParaRPr 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3074" name="Picture 2" descr="C:\Users\Pája\Downloads\jeraby\obrJc-otoc-cbmontservis.cz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358" y="3022978"/>
            <a:ext cx="4804012" cy="360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074801" y="6603843"/>
            <a:ext cx="114486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www.cbmontservis.cz</a:t>
            </a:r>
          </a:p>
        </p:txBody>
      </p:sp>
    </p:spTree>
    <p:extLst>
      <p:ext uri="{BB962C8B-B14F-4D97-AF65-F5344CB8AC3E}">
        <p14:creationId xmlns:p14="http://schemas.microsoft.com/office/powerpoint/2010/main" val="3582797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Montážní </a:t>
            </a:r>
            <a:r>
              <a:rPr lang="cs-CZ" dirty="0" smtClean="0"/>
              <a:t>plošiny -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Mobilní </a:t>
            </a:r>
            <a:r>
              <a:rPr lang="cs-CZ" dirty="0" smtClean="0"/>
              <a:t>vysokozdvižné plošiny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V</a:t>
            </a:r>
            <a:r>
              <a:rPr lang="cs-CZ" dirty="0" smtClean="0"/>
              <a:t>yrábí </a:t>
            </a:r>
            <a:r>
              <a:rPr lang="cs-CZ" dirty="0"/>
              <a:t>se v mnoha provedeních:</a:t>
            </a:r>
          </a:p>
          <a:p>
            <a:r>
              <a:rPr lang="cs-CZ" b="1" dirty="0"/>
              <a:t>Nůžková plošina</a:t>
            </a:r>
          </a:p>
          <a:p>
            <a:pPr lvl="1"/>
            <a:r>
              <a:rPr lang="cs-CZ" dirty="0"/>
              <a:t>umístěna na vlečném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kolovém </a:t>
            </a:r>
            <a:r>
              <a:rPr lang="cs-CZ" dirty="0"/>
              <a:t>podvozku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nebo </a:t>
            </a:r>
            <a:r>
              <a:rPr lang="cs-CZ" dirty="0"/>
              <a:t>jako samopojízdná</a:t>
            </a:r>
          </a:p>
          <a:p>
            <a:pPr lvl="1"/>
            <a:r>
              <a:rPr lang="cs-CZ" dirty="0"/>
              <a:t>pracovní plošina je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zdvíhána </a:t>
            </a:r>
            <a:r>
              <a:rPr lang="cs-CZ" dirty="0"/>
              <a:t>hydraulicky</a:t>
            </a:r>
          </a:p>
          <a:p>
            <a:pPr lvl="1"/>
            <a:r>
              <a:rPr lang="cs-CZ" dirty="0"/>
              <a:t>nosnost až 900 kg</a:t>
            </a:r>
          </a:p>
          <a:p>
            <a:pPr lvl="1"/>
            <a:r>
              <a:rPr lang="cs-CZ" dirty="0"/>
              <a:t>výška zdvihu až 13 m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14338" name="Picture 2" descr="C:\Users\Pája\Downloads\HRW2-kapitoly-21,22,23\obrJi-ramirent.cz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2" t="23433" r="23851" b="11134"/>
          <a:stretch/>
        </p:blipFill>
        <p:spPr bwMode="auto">
          <a:xfrm>
            <a:off x="4373765" y="2279173"/>
            <a:ext cx="4375889" cy="393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803607" y="6196652"/>
            <a:ext cx="97334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www.ramirent.cz</a:t>
            </a:r>
          </a:p>
        </p:txBody>
      </p:sp>
    </p:spTree>
    <p:extLst>
      <p:ext uri="{BB962C8B-B14F-4D97-AF65-F5344CB8AC3E}">
        <p14:creationId xmlns:p14="http://schemas.microsoft.com/office/powerpoint/2010/main" val="559719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Závěsné lávky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</a:t>
            </a:r>
            <a:r>
              <a:rPr lang="cs-CZ" dirty="0" smtClean="0"/>
              <a:t>ávěsné </a:t>
            </a:r>
            <a:r>
              <a:rPr lang="cs-CZ" dirty="0"/>
              <a:t>lávky jsou nosné pohyblivé pracovní plošiny opatřené </a:t>
            </a:r>
            <a:r>
              <a:rPr lang="cs-CZ" dirty="0" smtClean="0"/>
              <a:t>zábradlím</a:t>
            </a:r>
          </a:p>
          <a:p>
            <a:r>
              <a:rPr lang="cs-CZ" dirty="0"/>
              <a:t>j</a:t>
            </a:r>
            <a:r>
              <a:rPr lang="cs-CZ" dirty="0" smtClean="0"/>
              <a:t>sou určené </a:t>
            </a:r>
            <a:r>
              <a:rPr lang="cs-CZ" dirty="0"/>
              <a:t>k bezpečnému provádění montážních, kontrolních, údržbářských nebo opravářských </a:t>
            </a:r>
            <a:r>
              <a:rPr lang="cs-CZ" dirty="0" smtClean="0"/>
              <a:t>prací</a:t>
            </a:r>
          </a:p>
          <a:p>
            <a:r>
              <a:rPr lang="cs-CZ" dirty="0" smtClean="0"/>
              <a:t>zavěšené </a:t>
            </a:r>
            <a:r>
              <a:rPr lang="cs-CZ" dirty="0"/>
              <a:t>jsou na lanech na závěsných nosnících a zvedány jsou šplhavými agregáty </a:t>
            </a:r>
            <a:r>
              <a:rPr lang="cs-CZ" dirty="0" smtClean="0"/>
              <a:t>a zachytávači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15362" name="Picture 2" descr="C:\Users\Pája\Downloads\HRW2-kapitoly-21,22,23\obrJc-pega.eu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28" b="21198"/>
          <a:stretch/>
        </p:blipFill>
        <p:spPr bwMode="auto">
          <a:xfrm>
            <a:off x="1524994" y="4339988"/>
            <a:ext cx="5743146" cy="216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450377" y="6494159"/>
            <a:ext cx="87235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www.pega.eu</a:t>
            </a:r>
          </a:p>
        </p:txBody>
      </p:sp>
    </p:spTree>
    <p:extLst>
      <p:ext uri="{BB962C8B-B14F-4D97-AF65-F5344CB8AC3E}">
        <p14:creationId xmlns:p14="http://schemas.microsoft.com/office/powerpoint/2010/main" val="3005973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Závěsné lávky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pohon </a:t>
            </a:r>
            <a:r>
              <a:rPr lang="cs-CZ" dirty="0"/>
              <a:t>zajišťují </a:t>
            </a:r>
            <a:r>
              <a:rPr lang="cs-CZ" dirty="0" smtClean="0"/>
              <a:t>elektromotory</a:t>
            </a:r>
          </a:p>
          <a:p>
            <a:r>
              <a:rPr lang="cs-CZ" dirty="0"/>
              <a:t>z</a:t>
            </a:r>
            <a:r>
              <a:rPr lang="cs-CZ" dirty="0" smtClean="0"/>
              <a:t>ákladní délka </a:t>
            </a:r>
            <a:r>
              <a:rPr lang="cs-CZ" dirty="0"/>
              <a:t>pracovní plošiny se pohybuje od 1 do 8 </a:t>
            </a:r>
            <a:r>
              <a:rPr lang="cs-CZ" dirty="0" smtClean="0"/>
              <a:t>m</a:t>
            </a:r>
          </a:p>
          <a:p>
            <a:r>
              <a:rPr lang="cs-CZ" dirty="0" smtClean="0"/>
              <a:t>výška </a:t>
            </a:r>
            <a:r>
              <a:rPr lang="cs-CZ" dirty="0"/>
              <a:t>zdvihu může být až 100 </a:t>
            </a:r>
            <a:r>
              <a:rPr lang="cs-CZ" dirty="0" smtClean="0"/>
              <a:t>m, nosnost </a:t>
            </a:r>
            <a:r>
              <a:rPr lang="cs-CZ" dirty="0"/>
              <a:t>250 až 600 </a:t>
            </a:r>
            <a:r>
              <a:rPr lang="cs-CZ" dirty="0" smtClean="0"/>
              <a:t>kg</a:t>
            </a:r>
          </a:p>
          <a:p>
            <a:r>
              <a:rPr lang="cs-CZ" dirty="0" smtClean="0"/>
              <a:t>jsou </a:t>
            </a:r>
            <a:r>
              <a:rPr lang="cs-CZ" dirty="0"/>
              <a:t>určené pro přepravu osob, montážních pomůcek a potřebného </a:t>
            </a:r>
            <a:r>
              <a:rPr lang="cs-CZ" dirty="0" smtClean="0"/>
              <a:t>materiálu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16386" name="Picture 2" descr="C:\Users\Pája\Downloads\HRW2-kapitoly-21,22,23\obrJb-flexweb.cz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9" b="13035"/>
          <a:stretch/>
        </p:blipFill>
        <p:spPr bwMode="auto">
          <a:xfrm>
            <a:off x="2542571" y="4212450"/>
            <a:ext cx="4194041" cy="234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811403" y="6543014"/>
            <a:ext cx="95250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www.flexweb.cz</a:t>
            </a:r>
          </a:p>
        </p:txBody>
      </p:sp>
    </p:spTree>
    <p:extLst>
      <p:ext uri="{BB962C8B-B14F-4D97-AF65-F5344CB8AC3E}">
        <p14:creationId xmlns:p14="http://schemas.microsoft.com/office/powerpoint/2010/main" val="3236455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pozornost!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03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Věžové jeřáby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horizontální pohyb je zajištěn otáčením výložníku, pojezdem kočky po výložníku nebo pohybem celého </a:t>
            </a:r>
            <a:r>
              <a:rPr lang="cs-CZ" dirty="0" smtClean="0"/>
              <a:t>jeřábu</a:t>
            </a:r>
          </a:p>
          <a:p>
            <a:r>
              <a:rPr lang="cs-CZ" dirty="0" smtClean="0"/>
              <a:t>nasazení </a:t>
            </a:r>
            <a:r>
              <a:rPr lang="cs-CZ" dirty="0"/>
              <a:t>věžových jeřábů je výhodné pro delší dobu výstavby a pro výstavbu rozsáhlých </a:t>
            </a:r>
            <a:r>
              <a:rPr lang="cs-CZ" dirty="0" smtClean="0"/>
              <a:t>objektů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4098" name="Picture 2" descr="C:\Users\Pája\Downloads\jeraby\obrJg-pev-flickr.c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67"/>
          <a:stretch/>
        </p:blipFill>
        <p:spPr bwMode="auto">
          <a:xfrm>
            <a:off x="1405719" y="3753134"/>
            <a:ext cx="6209639" cy="268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725415" y="6427056"/>
            <a:ext cx="91723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www.flickr.com</a:t>
            </a:r>
          </a:p>
        </p:txBody>
      </p:sp>
    </p:spTree>
    <p:extLst>
      <p:ext uri="{BB962C8B-B14F-4D97-AF65-F5344CB8AC3E}">
        <p14:creationId xmlns:p14="http://schemas.microsoft.com/office/powerpoint/2010/main" val="4035644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Věžové jeřáby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Rozdělení dle únosnosti:</a:t>
            </a:r>
            <a:endParaRPr lang="cs-CZ" dirty="0" smtClean="0"/>
          </a:p>
          <a:p>
            <a:pPr lvl="1"/>
            <a:r>
              <a:rPr lang="cs-CZ" b="1" dirty="0"/>
              <a:t>lehké jeřáby</a:t>
            </a:r>
          </a:p>
          <a:p>
            <a:pPr lvl="2"/>
            <a:r>
              <a:rPr lang="cs-CZ" dirty="0"/>
              <a:t>nosnost do 3 t</a:t>
            </a:r>
          </a:p>
          <a:p>
            <a:pPr lvl="2"/>
            <a:r>
              <a:rPr lang="cs-CZ" dirty="0"/>
              <a:t>výstavba budov do výšky 5 podlaží a šířky 12 m</a:t>
            </a:r>
          </a:p>
          <a:p>
            <a:pPr lvl="1"/>
            <a:r>
              <a:rPr lang="cs-CZ" b="1" dirty="0"/>
              <a:t>střední jeřáby</a:t>
            </a:r>
          </a:p>
          <a:p>
            <a:pPr lvl="2"/>
            <a:r>
              <a:rPr lang="cs-CZ" dirty="0"/>
              <a:t>nosnost 3 - 6 t</a:t>
            </a:r>
          </a:p>
          <a:p>
            <a:pPr lvl="2"/>
            <a:r>
              <a:rPr lang="cs-CZ" dirty="0"/>
              <a:t>výstavba budov do výšky 12 podlaží</a:t>
            </a:r>
          </a:p>
          <a:p>
            <a:pPr lvl="1"/>
            <a:r>
              <a:rPr lang="cs-CZ" b="1" dirty="0"/>
              <a:t>těžké jeřáby</a:t>
            </a:r>
          </a:p>
          <a:p>
            <a:pPr lvl="2"/>
            <a:r>
              <a:rPr lang="cs-CZ" dirty="0"/>
              <a:t>nosnost více než 6 t</a:t>
            </a:r>
          </a:p>
          <a:p>
            <a:pPr lvl="2"/>
            <a:r>
              <a:rPr lang="cs-CZ" dirty="0"/>
              <a:t>výstavba výškových budov a rozsáhlých komplexů</a:t>
            </a:r>
          </a:p>
          <a:p>
            <a:pPr lvl="1"/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930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Věžové jeřáby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Rozdělení dle </a:t>
            </a:r>
            <a:r>
              <a:rPr lang="cs-CZ" dirty="0" smtClean="0"/>
              <a:t>typu </a:t>
            </a:r>
            <a:r>
              <a:rPr lang="cs-CZ" dirty="0" err="1" smtClean="0"/>
              <a:t>otoče</a:t>
            </a:r>
            <a:r>
              <a:rPr lang="cs-CZ" dirty="0" smtClean="0"/>
              <a:t>:</a:t>
            </a:r>
            <a:endParaRPr lang="cs-CZ" dirty="0" smtClean="0"/>
          </a:p>
          <a:p>
            <a:r>
              <a:rPr lang="cs-CZ" b="1" dirty="0"/>
              <a:t>s dolní otočí</a:t>
            </a:r>
          </a:p>
          <a:p>
            <a:pPr lvl="1"/>
            <a:r>
              <a:rPr lang="cs-CZ" dirty="0"/>
              <a:t>protizávaží jsou umístěna </a:t>
            </a:r>
            <a:r>
              <a:rPr lang="cs-CZ" dirty="0" smtClean="0"/>
              <a:t>ve spodní části věže a </a:t>
            </a:r>
            <a:r>
              <a:rPr lang="cs-CZ" dirty="0"/>
              <a:t>jeřáb se otáčí celý včetně </a:t>
            </a:r>
            <a:r>
              <a:rPr lang="cs-CZ" dirty="0" smtClean="0"/>
              <a:t>věže</a:t>
            </a:r>
          </a:p>
          <a:p>
            <a:r>
              <a:rPr lang="cs-CZ" b="1" dirty="0" smtClean="0"/>
              <a:t>s </a:t>
            </a:r>
            <a:r>
              <a:rPr lang="cs-CZ" b="1" dirty="0"/>
              <a:t>horní otočí</a:t>
            </a:r>
          </a:p>
          <a:p>
            <a:pPr lvl="1"/>
            <a:r>
              <a:rPr lang="cs-CZ" dirty="0"/>
              <a:t>protizávaží jsou umístěno na výložníku, otáčí se pouze výložník a věž je </a:t>
            </a:r>
            <a:r>
              <a:rPr lang="cs-CZ" dirty="0" smtClean="0"/>
              <a:t>stabilní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85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sp>
        <p:nvSpPr>
          <p:cNvPr id="3" name="TextovéPole 2"/>
          <p:cNvSpPr txBox="1"/>
          <p:nvPr/>
        </p:nvSpPr>
        <p:spPr>
          <a:xfrm>
            <a:off x="1137194" y="526906"/>
            <a:ext cx="65966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/>
              <a:t>D</a:t>
            </a:r>
            <a:r>
              <a:rPr lang="cs-CZ" sz="3200" b="1" dirty="0" smtClean="0"/>
              <a:t>olní </a:t>
            </a:r>
            <a:r>
              <a:rPr lang="cs-CZ" sz="3200" b="1" dirty="0" smtClean="0"/>
              <a:t>otoč</a:t>
            </a:r>
            <a:r>
              <a:rPr lang="cs-CZ" sz="3200" dirty="0" smtClean="0"/>
              <a:t>				</a:t>
            </a:r>
            <a:r>
              <a:rPr lang="cs-CZ" sz="3200" b="1" dirty="0"/>
              <a:t>H</a:t>
            </a:r>
            <a:r>
              <a:rPr lang="cs-CZ" sz="3200" b="1" dirty="0" smtClean="0"/>
              <a:t>orní </a:t>
            </a:r>
            <a:r>
              <a:rPr lang="cs-CZ" sz="3200" b="1" dirty="0" smtClean="0"/>
              <a:t>otoč</a:t>
            </a:r>
            <a:endParaRPr lang="cs-CZ" sz="3200" b="1" dirty="0"/>
          </a:p>
        </p:txBody>
      </p:sp>
      <p:pic>
        <p:nvPicPr>
          <p:cNvPr id="6146" name="Picture 2" descr="C:\Users\Pája\Downloads\jeraby\obrJ-silnice-zeleznice.cz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43"/>
          <a:stretch/>
        </p:blipFill>
        <p:spPr bwMode="auto">
          <a:xfrm>
            <a:off x="502625" y="1233741"/>
            <a:ext cx="3755476" cy="500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Pája\Downloads\jeraby\obrJ-stavebni-technika.cz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785" y="1233741"/>
            <a:ext cx="3642337" cy="504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028371" y="6220333"/>
            <a:ext cx="125547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www.silnice-zeleznice.cz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331429" y="6245968"/>
            <a:ext cx="129234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www.stavebni-technika.cz</a:t>
            </a:r>
          </a:p>
        </p:txBody>
      </p:sp>
    </p:spTree>
    <p:extLst>
      <p:ext uri="{BB962C8B-B14F-4D97-AF65-F5344CB8AC3E}">
        <p14:creationId xmlns:p14="http://schemas.microsoft.com/office/powerpoint/2010/main" val="780407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FAST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Projekt FAST.thmx</Template>
  <TotalTime>2669</TotalTime>
  <Words>1981</Words>
  <Application>Microsoft Macintosh PowerPoint</Application>
  <PresentationFormat>On-screen Show (4:3)</PresentationFormat>
  <Paragraphs>338</Paragraphs>
  <Slides>53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Projekt FAST</vt:lpstr>
      <vt:lpstr>Stroje a zařízení pro vertikální dopravu a manipulaci</vt:lpstr>
      <vt:lpstr>Vertikální doprava a manipulace</vt:lpstr>
      <vt:lpstr>Kladky a vrátky</vt:lpstr>
      <vt:lpstr>Kladky a vrátky</vt:lpstr>
      <vt:lpstr>Věžové jeřáby</vt:lpstr>
      <vt:lpstr>Věžové jeřáby</vt:lpstr>
      <vt:lpstr>Věžové jeřáby</vt:lpstr>
      <vt:lpstr>Věžové jeřáby</vt:lpstr>
      <vt:lpstr>PowerPoint Presentation</vt:lpstr>
      <vt:lpstr>Věžové jeřáby</vt:lpstr>
      <vt:lpstr>Věžové jeřáby</vt:lpstr>
      <vt:lpstr>Věžové jeřáby</vt:lpstr>
      <vt:lpstr>Věžové jeřáby</vt:lpstr>
      <vt:lpstr>Věžové jeřáby s otočnou věží</vt:lpstr>
      <vt:lpstr>Věžové jeřáby s otočnou věží</vt:lpstr>
      <vt:lpstr>Věžové jeřáby s otočnou věží</vt:lpstr>
      <vt:lpstr>Věžové jeřáby s pevnou věží</vt:lpstr>
      <vt:lpstr>Věžové jeřáby s pevnou věží</vt:lpstr>
      <vt:lpstr>Věžové jeřáby s pevnou věží</vt:lpstr>
      <vt:lpstr>Věžové jeřáby s pevnou věží</vt:lpstr>
      <vt:lpstr>Mobilní jeřáby</vt:lpstr>
      <vt:lpstr>Mobilní jeřáby</vt:lpstr>
      <vt:lpstr>Mobilní jeřáby</vt:lpstr>
      <vt:lpstr>Mobilní jeřáby na kolovém podvozku</vt:lpstr>
      <vt:lpstr>Mobilní jeřáby na kolovém podvozku</vt:lpstr>
      <vt:lpstr>Mobilní jeřáby na kolovém podvozku</vt:lpstr>
      <vt:lpstr>Mobilní jeřáby na automobilovém podvozku</vt:lpstr>
      <vt:lpstr>Mobilní jeřáby na automobilovém podvozku</vt:lpstr>
      <vt:lpstr>Speciální jeřáby</vt:lpstr>
      <vt:lpstr>Speciální jeřáby - Deriky</vt:lpstr>
      <vt:lpstr>Speciální jeřáby - Lanové jeřáby</vt:lpstr>
      <vt:lpstr>Speciální jeřáby - Portálové jeřáby</vt:lpstr>
      <vt:lpstr>Speciální jeřáby - Portálové jeřáby</vt:lpstr>
      <vt:lpstr>Speciální jeřáby - Mostové jeřáby</vt:lpstr>
      <vt:lpstr>Stavební výtahy</vt:lpstr>
      <vt:lpstr>Stavební výtahy - Stožárové lanové výtahy</vt:lpstr>
      <vt:lpstr>Stavební výtahy - Stožárové lanové výtahy</vt:lpstr>
      <vt:lpstr>Stavební výtahy - Stožárové výtahy s ozubeným hřebenem</vt:lpstr>
      <vt:lpstr>Stavební výtahy - Stožárové výtahy s ozubeným hřebenem</vt:lpstr>
      <vt:lpstr>Stavební výtahy - Střešní výtahy</vt:lpstr>
      <vt:lpstr>Stavební výtahy - Střešní výtahy</vt:lpstr>
      <vt:lpstr>Montážní plošiny</vt:lpstr>
      <vt:lpstr>Montážní plošiny - Šplhavé plošiny</vt:lpstr>
      <vt:lpstr>Montážní plošiny - Šplhavé plošiny</vt:lpstr>
      <vt:lpstr>Montážní plošiny - Šplhavé plošiny</vt:lpstr>
      <vt:lpstr>Montážní plošiny - Mobilní vysokozdvižné plošiny</vt:lpstr>
      <vt:lpstr>Montážní plošiny - Mobilní vysokozdvižné plošiny</vt:lpstr>
      <vt:lpstr>Montážní plošiny - Mobilní vysokozdvižné plošiny</vt:lpstr>
      <vt:lpstr>Montážní plošiny - Mobilní vysokozdvižné plošiny</vt:lpstr>
      <vt:lpstr>Montážní plošiny - Mobilní vysokozdvižné plošiny</vt:lpstr>
      <vt:lpstr>Závěsné lávky</vt:lpstr>
      <vt:lpstr>Závěsné lávky</vt:lpstr>
      <vt:lpstr>Děkuji za pozornost!</vt:lpstr>
    </vt:vector>
  </TitlesOfParts>
  <Company>VUT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Steeve Zimmermann</cp:lastModifiedBy>
  <cp:revision>61</cp:revision>
  <dcterms:created xsi:type="dcterms:W3CDTF">2014-09-05T08:12:48Z</dcterms:created>
  <dcterms:modified xsi:type="dcterms:W3CDTF">2014-11-16T16:29:40Z</dcterms:modified>
</cp:coreProperties>
</file>