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18" r:id="rId1"/>
  </p:sldMasterIdLst>
  <p:notesMasterIdLst>
    <p:notesMasterId r:id="rId5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8" r:id="rId39"/>
    <p:sldId id="296" r:id="rId40"/>
    <p:sldId id="297" r:id="rId41"/>
    <p:sldId id="299" r:id="rId42"/>
    <p:sldId id="301" r:id="rId43"/>
    <p:sldId id="302" r:id="rId44"/>
    <p:sldId id="303" r:id="rId45"/>
    <p:sldId id="305" r:id="rId46"/>
    <p:sldId id="306" r:id="rId47"/>
    <p:sldId id="304" r:id="rId48"/>
    <p:sldId id="307" r:id="rId49"/>
    <p:sldId id="308" r:id="rId50"/>
    <p:sldId id="309" r:id="rId51"/>
    <p:sldId id="310" r:id="rId52"/>
    <p:sldId id="311" r:id="rId53"/>
    <p:sldId id="312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432" y="-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notesMaster" Target="notesMasters/notes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A548A-80EF-4DFC-BBEC-60DB09008C0E}" type="datetimeFigureOut">
              <a:rPr lang="cs-CZ" smtClean="0"/>
              <a:t>16.11.14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40A33-F169-446C-8232-B21B44CD3C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8821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" y="-1225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054" y="15752"/>
            <a:ext cx="8318545" cy="1088136"/>
          </a:xfrm>
          <a:noFill/>
        </p:spPr>
        <p:txBody>
          <a:bodyPr vert="horz" lIns="91440" tIns="45720" rIns="91440" bIns="45720" rtlCol="0" anchor="ctr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Helvetica"/>
                <a:ea typeface="+mj-ea"/>
                <a:cs typeface="Helvetica"/>
              </a:defRPr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919" y="1099174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-7937" y="6288904"/>
            <a:ext cx="9151938" cy="144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457921"/>
            <a:ext cx="9143999" cy="137411"/>
            <a:chOff x="284163" y="1577847"/>
            <a:chExt cx="8576373" cy="137411"/>
          </a:xfrm>
        </p:grpSpPr>
        <p:sp>
          <p:nvSpPr>
            <p:cNvPr id="15" name="Rectangle 14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47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7721"/>
            <a:ext cx="9143999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0256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6609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1" y="4028"/>
            <a:ext cx="9144000" cy="1468437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6459" y="121162"/>
            <a:ext cx="630621" cy="359760"/>
          </a:xfrm>
        </p:spPr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1890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cs-CZ" smtClean="0"/>
              <a:t>Drag picture to placeholder or click icon to add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0922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0" y="1465842"/>
            <a:ext cx="9143999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028"/>
            <a:ext cx="82808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224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0" y="1129298"/>
            <a:ext cx="9143999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877" y="181833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630362"/>
            <a:ext cx="3931920" cy="4541837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1630363"/>
            <a:ext cx="3931920" cy="4541836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881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0" y="1130884"/>
            <a:ext cx="9143999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8341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5319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387600"/>
            <a:ext cx="3931920" cy="3860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0" y="-6226"/>
            <a:ext cx="9144000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60"/>
            <a:ext cx="9143999" cy="1133949"/>
          </a:xfrm>
          <a:prstGeom prst="rect">
            <a:avLst/>
          </a:prstGeom>
          <a:pattFill prst="dkUpDiag">
            <a:fgClr>
              <a:schemeClr val="tx1">
                <a:lumMod val="75000"/>
                <a:lumOff val="25000"/>
              </a:schemeClr>
            </a:fgClr>
            <a:bgClr>
              <a:schemeClr val="tx1">
                <a:lumMod val="85000"/>
                <a:lumOff val="15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0" y="1127434"/>
            <a:ext cx="9143999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163" y="179969"/>
            <a:ext cx="8574087" cy="967840"/>
          </a:xfrm>
          <a:noFill/>
        </p:spPr>
        <p:txBody>
          <a:bodyPr/>
          <a:lstStyle>
            <a:lvl1pPr algn="l">
              <a:defRPr baseline="0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style!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mtClean="0"/>
              <a:t>28.08.14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log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7100"/>
            <a:ext cx="9134352" cy="223520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284163" y="2235200"/>
            <a:ext cx="8574087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900" dirty="0" smtClean="0"/>
              <a:t>Tato studijní opora</a:t>
            </a:r>
            <a:r>
              <a:rPr lang="cs-CZ" sz="1900" baseline="0" dirty="0" smtClean="0"/>
              <a:t> byla vytvořena v rámci projektu středoevropské centrum pro vytváření a realizaci inovovaných </a:t>
            </a:r>
            <a:r>
              <a:rPr lang="cs-CZ" sz="1900" baseline="0" dirty="0" err="1" smtClean="0"/>
              <a:t>technicko-ekonomických</a:t>
            </a:r>
            <a:r>
              <a:rPr lang="cs-CZ" sz="1900" baseline="0" dirty="0" smtClean="0"/>
              <a:t> studijních programů </a:t>
            </a:r>
          </a:p>
          <a:p>
            <a:r>
              <a:rPr lang="cs-CZ" sz="1900" baseline="0" dirty="0" smtClean="0"/>
              <a:t>(CZ.1.07/2.2.00/28.0301) financovaného z Evropského fondu regionálního rozvoje.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773878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Click to edit Master text styles</a:t>
            </a:r>
          </a:p>
          <a:p>
            <a:pPr lvl="1"/>
            <a:r>
              <a:rPr lang="cs-CZ" noProof="0" smtClean="0"/>
              <a:t>Second level</a:t>
            </a:r>
          </a:p>
          <a:p>
            <a:pPr lvl="2"/>
            <a:r>
              <a:rPr lang="cs-CZ" noProof="0" smtClean="0"/>
              <a:t>Third level</a:t>
            </a:r>
          </a:p>
          <a:p>
            <a:pPr lvl="3"/>
            <a:r>
              <a:rPr lang="cs-CZ" noProof="0" smtClean="0"/>
              <a:t>Fourth level</a:t>
            </a:r>
          </a:p>
          <a:p>
            <a:pPr lvl="4"/>
            <a:r>
              <a:rPr lang="cs-CZ" noProof="0" smtClean="0"/>
              <a:t>Fifth level</a:t>
            </a:r>
            <a:endParaRPr lang="cs-CZ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smtClean="0"/>
              <a:t>28.08.14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4163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  <a:latin typeface="Helvetica"/>
                <a:cs typeface="Helvetica"/>
              </a:defRPr>
            </a:lvl1pPr>
          </a:lstStyle>
          <a:p>
            <a:r>
              <a:rPr lang="cs-CZ" noProof="0" smtClean="0"/>
              <a:t>BW03 - STROJNÍ ZAŘÍZENÍ</a:t>
            </a:r>
            <a:endParaRPr lang="cs-CZ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noProof="0" smtClean="0"/>
              <a:t>Click to edit Master title style</a:t>
            </a:r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920" r:id="rId2"/>
    <p:sldLayoutId id="2147484921" r:id="rId3"/>
    <p:sldLayoutId id="2147484922" r:id="rId4"/>
    <p:sldLayoutId id="2147484923" r:id="rId5"/>
    <p:sldLayoutId id="2147484924" r:id="rId6"/>
    <p:sldLayoutId id="2147484925" r:id="rId7"/>
    <p:sldLayoutId id="2147484926" r:id="rId8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Helvetica"/>
          <a:ea typeface="+mj-ea"/>
          <a:cs typeface="Helvetica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accent4"/>
        </a:buClr>
        <a:buSzPct val="90000"/>
        <a:buFont typeface="Wingdings" charset="2"/>
        <a:buChar char="§"/>
        <a:defRPr sz="24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22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20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accent4"/>
        </a:buClr>
        <a:buSzPct val="90000"/>
        <a:buFont typeface="Wingdings" charset="2"/>
        <a:buChar char="§"/>
        <a:defRPr sz="1800" kern="1200">
          <a:solidFill>
            <a:schemeClr val="tx1">
              <a:lumMod val="85000"/>
              <a:lumOff val="15000"/>
            </a:schemeClr>
          </a:solidFill>
          <a:latin typeface="Helvetica"/>
          <a:ea typeface="+mn-ea"/>
          <a:cs typeface="Helvetica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>
          <a:xfrm>
            <a:off x="284162" y="6437032"/>
            <a:ext cx="8627825" cy="365125"/>
          </a:xfrm>
        </p:spPr>
        <p:txBody>
          <a:bodyPr/>
          <a:lstStyle/>
          <a:p>
            <a:r>
              <a:rPr lang="en-US" dirty="0" smtClean="0"/>
              <a:t>BW0</a:t>
            </a:r>
            <a:r>
              <a:rPr lang="cs-CZ" dirty="0" smtClean="0"/>
              <a:t>3</a:t>
            </a:r>
            <a:r>
              <a:rPr lang="en-US" dirty="0" smtClean="0"/>
              <a:t> </a:t>
            </a:r>
            <a:r>
              <a:rPr lang="en-US" dirty="0"/>
              <a:t>- STROJNÍ ZAŘÍZENÍ</a:t>
            </a:r>
            <a:r>
              <a:rPr lang="cs-CZ" dirty="0"/>
              <a:t>						</a:t>
            </a:r>
            <a:r>
              <a:rPr lang="en-US" dirty="0" err="1"/>
              <a:t>Ing</a:t>
            </a:r>
            <a:r>
              <a:rPr lang="en-US" dirty="0"/>
              <a:t>. </a:t>
            </a:r>
            <a:r>
              <a:rPr lang="en-US" dirty="0" err="1"/>
              <a:t>Svatava</a:t>
            </a:r>
            <a:r>
              <a:rPr lang="en-US" dirty="0"/>
              <a:t> </a:t>
            </a:r>
            <a:r>
              <a:rPr lang="en-US" dirty="0" err="1"/>
              <a:t>Henková</a:t>
            </a:r>
            <a:r>
              <a:rPr lang="en-US" dirty="0"/>
              <a:t>, </a:t>
            </a:r>
            <a:r>
              <a:rPr lang="en-US" dirty="0" err="1"/>
              <a:t>CSc</a:t>
            </a:r>
            <a:r>
              <a:rPr lang="en-US" dirty="0"/>
              <a:t>.</a:t>
            </a:r>
          </a:p>
        </p:txBody>
      </p:sp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b="1" dirty="0" smtClean="0"/>
              <a:t>Stroje a zařízení pro přípravu materiálů k výrobě betonové směsi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4.Přednáška</a:t>
            </a:r>
            <a:endParaRPr lang="cs-CZ" dirty="0"/>
          </a:p>
        </p:txBody>
      </p:sp>
      <p:pic>
        <p:nvPicPr>
          <p:cNvPr id="1026" name="Picture 2" descr="C:\Users\Pája\Downloads\f3ec4223afec9dced2c7cb7b0b230af9_tezene-kamenivo-318-mb-jpg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7" b="15472"/>
          <a:stretch/>
        </p:blipFill>
        <p:spPr bwMode="auto">
          <a:xfrm>
            <a:off x="0" y="1583806"/>
            <a:ext cx="9144000" cy="4721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16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Drtiče </a:t>
            </a:r>
            <a:r>
              <a:rPr lang="cs-CZ" dirty="0" smtClean="0"/>
              <a:t>kameniva - Odrazové </a:t>
            </a:r>
            <a:r>
              <a:rPr lang="cs-CZ" dirty="0" smtClean="0"/>
              <a:t>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Použití:</a:t>
            </a:r>
            <a:endParaRPr lang="cs-CZ" b="1" dirty="0"/>
          </a:p>
          <a:p>
            <a:pPr lvl="1"/>
            <a:r>
              <a:rPr lang="cs-CZ" dirty="0"/>
              <a:t>k drcení středních a tvrdých hornin</a:t>
            </a:r>
          </a:p>
          <a:p>
            <a:pPr lvl="1"/>
            <a:r>
              <a:rPr lang="cs-CZ" dirty="0"/>
              <a:t>ke zlepšení tvaru nevhodných zrn z jiných drtičů</a:t>
            </a:r>
          </a:p>
          <a:p>
            <a:pPr lvl="1"/>
            <a:r>
              <a:rPr lang="cs-CZ" dirty="0"/>
              <a:t>drcení tříštivých materiálů</a:t>
            </a:r>
          </a:p>
          <a:p>
            <a:pPr lvl="2"/>
            <a:r>
              <a:rPr lang="cs-CZ" dirty="0"/>
              <a:t>nižší spotřeba energie oproti jiným typům drtičů</a:t>
            </a:r>
          </a:p>
          <a:p>
            <a:pPr lvl="2"/>
            <a:r>
              <a:rPr lang="cs-CZ" dirty="0"/>
              <a:t>menší opotřebení pracovních částí oproti jiným typům </a:t>
            </a:r>
            <a:r>
              <a:rPr lang="cs-CZ" dirty="0" smtClean="0"/>
              <a:t>drtičů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6146" name="Picture 2" descr="C:\Users\Pája\Downloads\obr10e-forum.tradeford.co.gif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53" y="4008510"/>
            <a:ext cx="3275463" cy="256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97862" y="6563361"/>
            <a:ext cx="109677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forum.tradeford.com</a:t>
            </a:r>
          </a:p>
        </p:txBody>
      </p:sp>
    </p:spTree>
    <p:extLst>
      <p:ext uri="{BB962C8B-B14F-4D97-AF65-F5344CB8AC3E}">
        <p14:creationId xmlns:p14="http://schemas.microsoft.com/office/powerpoint/2010/main" val="1422726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ája\Downloads\obrPc-yhmanufacturer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554" y="2852381"/>
            <a:ext cx="4182186" cy="363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Drtiče </a:t>
            </a:r>
            <a:r>
              <a:rPr lang="cs-CZ" dirty="0" smtClean="0"/>
              <a:t>kameniva - Kladivové </a:t>
            </a:r>
            <a:r>
              <a:rPr lang="cs-CZ" dirty="0" smtClean="0"/>
              <a:t>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jsou </a:t>
            </a:r>
            <a:r>
              <a:rPr lang="cs-CZ" dirty="0"/>
              <a:t>tvořeny roštem (</a:t>
            </a:r>
            <a:r>
              <a:rPr lang="cs-CZ" dirty="0" smtClean="0"/>
              <a:t>plášť) a </a:t>
            </a:r>
            <a:r>
              <a:rPr lang="cs-CZ" dirty="0"/>
              <a:t>vnitřním rotorem s </a:t>
            </a:r>
            <a:r>
              <a:rPr lang="cs-CZ" dirty="0" smtClean="0"/>
              <a:t>kladivy</a:t>
            </a:r>
          </a:p>
          <a:p>
            <a:r>
              <a:rPr lang="cs-CZ" dirty="0" smtClean="0"/>
              <a:t>materiál </a:t>
            </a:r>
            <a:r>
              <a:rPr lang="cs-CZ" dirty="0"/>
              <a:t>je </a:t>
            </a:r>
            <a:r>
              <a:rPr lang="cs-CZ" dirty="0" smtClean="0"/>
              <a:t>přiváděn </a:t>
            </a:r>
            <a:r>
              <a:rPr lang="cs-CZ" dirty="0"/>
              <a:t>do drtiče pomocí </a:t>
            </a:r>
            <a:r>
              <a:rPr lang="cs-CZ" dirty="0" smtClean="0"/>
              <a:t>násypky</a:t>
            </a:r>
          </a:p>
          <a:p>
            <a:r>
              <a:rPr lang="cs-CZ" dirty="0" smtClean="0"/>
              <a:t>materiál je drcen pomocí </a:t>
            </a:r>
            <a:br>
              <a:rPr lang="cs-CZ" dirty="0" smtClean="0"/>
            </a:br>
            <a:r>
              <a:rPr lang="cs-CZ" dirty="0" smtClean="0"/>
              <a:t>kladiv</a:t>
            </a:r>
            <a:r>
              <a:rPr lang="cs-CZ" dirty="0"/>
              <a:t>, která na zrna pružně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naráží </a:t>
            </a:r>
            <a:r>
              <a:rPr lang="cs-CZ" dirty="0"/>
              <a:t>a následně je </a:t>
            </a:r>
            <a:r>
              <a:rPr lang="cs-CZ" dirty="0" smtClean="0"/>
              <a:t>odrazí </a:t>
            </a:r>
            <a:br>
              <a:rPr lang="cs-CZ" dirty="0" smtClean="0"/>
            </a:br>
            <a:r>
              <a:rPr lang="cs-CZ" dirty="0" smtClean="0"/>
              <a:t>na rošt (dokud nepropadnou)</a:t>
            </a:r>
          </a:p>
          <a:p>
            <a:r>
              <a:rPr lang="cs-CZ" dirty="0"/>
              <a:t>p</a:t>
            </a:r>
            <a:r>
              <a:rPr lang="cs-CZ" dirty="0" smtClean="0"/>
              <a:t>oužívají se </a:t>
            </a:r>
            <a:r>
              <a:rPr lang="cs-CZ" dirty="0"/>
              <a:t>na drcení měkkých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hornin </a:t>
            </a:r>
            <a:r>
              <a:rPr lang="cs-CZ" dirty="0"/>
              <a:t>až do tvrdosti </a:t>
            </a:r>
            <a:r>
              <a:rPr lang="cs-CZ" dirty="0" smtClean="0"/>
              <a:t>vápence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429391" y="6396731"/>
            <a:ext cx="12955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www.yhmanufacturer.com</a:t>
            </a:r>
          </a:p>
        </p:txBody>
      </p:sp>
    </p:spTree>
    <p:extLst>
      <p:ext uri="{BB962C8B-B14F-4D97-AF65-F5344CB8AC3E}">
        <p14:creationId xmlns:p14="http://schemas.microsoft.com/office/powerpoint/2010/main" val="3141517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Drtiče </a:t>
            </a:r>
            <a:r>
              <a:rPr lang="cs-CZ" dirty="0" smtClean="0"/>
              <a:t>kameniva - Válcové </a:t>
            </a:r>
            <a:r>
              <a:rPr lang="cs-CZ" dirty="0" smtClean="0"/>
              <a:t>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 smtClean="0"/>
              <a:t>kládají se </a:t>
            </a:r>
            <a:r>
              <a:rPr lang="cs-CZ" dirty="0"/>
              <a:t>ze dvou litinových válců, které se otáčejí proti </a:t>
            </a:r>
            <a:r>
              <a:rPr lang="cs-CZ" dirty="0" smtClean="0"/>
              <a:t>sobě</a:t>
            </a:r>
          </a:p>
          <a:p>
            <a:r>
              <a:rPr lang="cs-CZ" dirty="0" smtClean="0"/>
              <a:t>povrch </a:t>
            </a:r>
            <a:r>
              <a:rPr lang="cs-CZ" dirty="0"/>
              <a:t>válců může být hladký nebo s vyměnitelnými </a:t>
            </a:r>
            <a:r>
              <a:rPr lang="cs-CZ" dirty="0" smtClean="0"/>
              <a:t>výstupky</a:t>
            </a:r>
          </a:p>
          <a:p>
            <a:r>
              <a:rPr lang="cs-CZ" dirty="0" smtClean="0"/>
              <a:t>materiál </a:t>
            </a:r>
            <a:r>
              <a:rPr lang="cs-CZ" dirty="0"/>
              <a:t>je </a:t>
            </a:r>
            <a:r>
              <a:rPr lang="cs-CZ" dirty="0" smtClean="0"/>
              <a:t>drcen protiběžným pohybem</a:t>
            </a:r>
          </a:p>
          <a:p>
            <a:r>
              <a:rPr lang="cs-CZ" dirty="0"/>
              <a:t>j</a:t>
            </a:r>
            <a:r>
              <a:rPr lang="cs-CZ" dirty="0" smtClean="0"/>
              <a:t>eden </a:t>
            </a:r>
            <a:r>
              <a:rPr lang="cs-CZ" dirty="0"/>
              <a:t>z válců je pružně uložený a je možné ho </a:t>
            </a:r>
            <a:r>
              <a:rPr lang="cs-CZ" dirty="0" smtClean="0"/>
              <a:t>posunout (změnit velikost štěrbiny)</a:t>
            </a:r>
          </a:p>
          <a:p>
            <a:r>
              <a:rPr lang="cs-CZ" dirty="0"/>
              <a:t>p</a:t>
            </a:r>
            <a:r>
              <a:rPr lang="cs-CZ" dirty="0" smtClean="0"/>
              <a:t>ři drcení vzniká </a:t>
            </a:r>
            <a:r>
              <a:rPr lang="cs-CZ" dirty="0"/>
              <a:t>minimum velmi jemných frakcí, kterých obvykle bývá </a:t>
            </a:r>
            <a:r>
              <a:rPr lang="cs-CZ" dirty="0" smtClean="0"/>
              <a:t>nadbytek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12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Drtiče </a:t>
            </a:r>
            <a:r>
              <a:rPr lang="cs-CZ" dirty="0" smtClean="0"/>
              <a:t>kameniva - Válcové </a:t>
            </a:r>
            <a:r>
              <a:rPr lang="cs-CZ" dirty="0" smtClean="0"/>
              <a:t>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existuje </a:t>
            </a:r>
            <a:r>
              <a:rPr lang="cs-CZ" dirty="0"/>
              <a:t>i provedení s jedním </a:t>
            </a:r>
            <a:r>
              <a:rPr lang="cs-CZ" dirty="0" smtClean="0"/>
              <a:t>válcem, který se otáčí </a:t>
            </a:r>
            <a:r>
              <a:rPr lang="cs-CZ" dirty="0"/>
              <a:t>proti rýhované </a:t>
            </a:r>
            <a:r>
              <a:rPr lang="cs-CZ" dirty="0" smtClean="0"/>
              <a:t>desce</a:t>
            </a:r>
          </a:p>
          <a:p>
            <a:r>
              <a:rPr lang="cs-CZ" dirty="0" smtClean="0"/>
              <a:t>tento </a:t>
            </a:r>
            <a:r>
              <a:rPr lang="cs-CZ" dirty="0"/>
              <a:t>typ se hodí pouze na drcení měkkých </a:t>
            </a:r>
            <a:r>
              <a:rPr lang="cs-CZ" dirty="0" smtClean="0"/>
              <a:t>materiálů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8194" name="Picture 2" descr="C:\Users\Pája\Downloads\obr10a-www.alibaba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1" b="11015"/>
          <a:stretch/>
        </p:blipFill>
        <p:spPr bwMode="auto">
          <a:xfrm>
            <a:off x="1528550" y="3082484"/>
            <a:ext cx="5977718" cy="324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96055" y="6327850"/>
            <a:ext cx="101021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www.alibaba.com</a:t>
            </a:r>
          </a:p>
        </p:txBody>
      </p:sp>
    </p:spTree>
    <p:extLst>
      <p:ext uri="{BB962C8B-B14F-4D97-AF65-F5344CB8AC3E}">
        <p14:creationId xmlns:p14="http://schemas.microsoft.com/office/powerpoint/2010/main" val="3301212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Třídiče kameniva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t</a:t>
            </a:r>
            <a:r>
              <a:rPr lang="cs-CZ" dirty="0" smtClean="0"/>
              <a:t>řídění </a:t>
            </a:r>
            <a:r>
              <a:rPr lang="cs-CZ" dirty="0"/>
              <a:t>kameniva je </a:t>
            </a:r>
            <a:r>
              <a:rPr lang="cs-CZ" dirty="0" smtClean="0"/>
              <a:t>proces, </a:t>
            </a:r>
            <a:r>
              <a:rPr lang="cs-CZ" dirty="0"/>
              <a:t>při kterém jsou jednotlivá zrna kameniva od sebe oddělována podle velikosti nebo </a:t>
            </a:r>
            <a:r>
              <a:rPr lang="cs-CZ" dirty="0" smtClean="0"/>
              <a:t>tvaru</a:t>
            </a:r>
          </a:p>
          <a:p>
            <a:r>
              <a:rPr lang="cs-CZ" b="1" dirty="0" smtClean="0"/>
              <a:t>provádí se:</a:t>
            </a:r>
          </a:p>
          <a:p>
            <a:pPr lvl="1"/>
            <a:r>
              <a:rPr lang="cs-CZ" dirty="0" smtClean="0"/>
              <a:t>mechanickým </a:t>
            </a:r>
            <a:r>
              <a:rPr lang="cs-CZ" dirty="0"/>
              <a:t>způsobem na </a:t>
            </a:r>
            <a:r>
              <a:rPr lang="cs-CZ" dirty="0" smtClean="0"/>
              <a:t>sítech (nejčastější)</a:t>
            </a:r>
          </a:p>
          <a:p>
            <a:pPr lvl="1"/>
            <a:r>
              <a:rPr lang="cs-CZ" dirty="0" smtClean="0"/>
              <a:t>hydraulickým </a:t>
            </a:r>
            <a:r>
              <a:rPr lang="cs-CZ" dirty="0"/>
              <a:t>tříděním ve vodním </a:t>
            </a:r>
            <a:r>
              <a:rPr lang="cs-CZ" dirty="0" smtClean="0"/>
              <a:t>proudu</a:t>
            </a:r>
          </a:p>
          <a:p>
            <a:pPr lvl="1"/>
            <a:r>
              <a:rPr lang="cs-CZ" dirty="0" smtClean="0"/>
              <a:t>pneumatickým </a:t>
            </a:r>
            <a:r>
              <a:rPr lang="cs-CZ" dirty="0"/>
              <a:t>způsobem ve vzdušném proudu.</a:t>
            </a:r>
          </a:p>
          <a:p>
            <a:r>
              <a:rPr lang="cs-CZ" dirty="0" smtClean="0"/>
              <a:t>síta </a:t>
            </a:r>
            <a:r>
              <a:rPr lang="cs-CZ" dirty="0"/>
              <a:t>jsou vyrobena z ocelových </a:t>
            </a:r>
            <a:r>
              <a:rPr lang="cs-CZ" dirty="0" smtClean="0"/>
              <a:t>drátů nebo </a:t>
            </a:r>
            <a:r>
              <a:rPr lang="cs-CZ" dirty="0"/>
              <a:t>ocelových plechů s vyraženými </a:t>
            </a:r>
            <a:r>
              <a:rPr lang="cs-CZ" dirty="0" smtClean="0"/>
              <a:t>otvory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94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Třídiče kameniva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/>
              <a:t>Proces </a:t>
            </a:r>
            <a:r>
              <a:rPr lang="cs-CZ" b="1" dirty="0"/>
              <a:t>a kvalitu třídění ovlivňují tyto faktory:</a:t>
            </a:r>
          </a:p>
          <a:p>
            <a:pPr lvl="1"/>
            <a:r>
              <a:rPr lang="cs-CZ" dirty="0" err="1"/>
              <a:t>prostupová</a:t>
            </a:r>
            <a:r>
              <a:rPr lang="cs-CZ" dirty="0"/>
              <a:t> plocha síta</a:t>
            </a:r>
          </a:p>
          <a:p>
            <a:pPr lvl="1"/>
            <a:r>
              <a:rPr lang="cs-CZ" dirty="0"/>
              <a:t>sklon síta</a:t>
            </a:r>
          </a:p>
          <a:p>
            <a:pPr lvl="1"/>
            <a:r>
              <a:rPr lang="cs-CZ" dirty="0"/>
              <a:t>typ pohybu síta</a:t>
            </a:r>
          </a:p>
          <a:p>
            <a:pPr lvl="1"/>
            <a:r>
              <a:rPr lang="cs-CZ" dirty="0"/>
              <a:t>vlhkost kameniva</a:t>
            </a:r>
          </a:p>
          <a:p>
            <a:pPr lvl="1"/>
            <a:r>
              <a:rPr lang="cs-CZ" dirty="0"/>
              <a:t>tvarový index zrn</a:t>
            </a:r>
          </a:p>
          <a:p>
            <a:pPr lvl="1"/>
            <a:r>
              <a:rPr lang="cs-CZ" dirty="0"/>
              <a:t>podíl nečistot</a:t>
            </a:r>
          </a:p>
          <a:p>
            <a:pPr lvl="1"/>
            <a:r>
              <a:rPr lang="cs-CZ" dirty="0"/>
              <a:t>křivka zrnitosti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tříděného kameniva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5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Třídiče </a:t>
            </a:r>
            <a:r>
              <a:rPr lang="cs-CZ" dirty="0" smtClean="0"/>
              <a:t>kameniva - Roštové </a:t>
            </a:r>
            <a:r>
              <a:rPr lang="cs-CZ" dirty="0" smtClean="0"/>
              <a:t>třídiče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používají se pro </a:t>
            </a:r>
            <a:r>
              <a:rPr lang="cs-CZ" dirty="0"/>
              <a:t>hrubé </a:t>
            </a:r>
            <a:r>
              <a:rPr lang="cs-CZ" dirty="0" smtClean="0"/>
              <a:t>třídění – oddělení velkých kusů </a:t>
            </a:r>
            <a:r>
              <a:rPr lang="cs-CZ" dirty="0"/>
              <a:t>kamene od </a:t>
            </a:r>
            <a:r>
              <a:rPr lang="cs-CZ" dirty="0" smtClean="0"/>
              <a:t>nežádoucích </a:t>
            </a:r>
            <a:r>
              <a:rPr lang="cs-CZ" dirty="0"/>
              <a:t>příměsí (např. </a:t>
            </a:r>
            <a:r>
              <a:rPr lang="cs-CZ" dirty="0" smtClean="0"/>
              <a:t>hlína) a </a:t>
            </a:r>
            <a:r>
              <a:rPr lang="cs-CZ" dirty="0"/>
              <a:t>třídění </a:t>
            </a:r>
            <a:r>
              <a:rPr lang="cs-CZ" dirty="0" smtClean="0"/>
              <a:t>před </a:t>
            </a:r>
            <a:r>
              <a:rPr lang="cs-CZ" dirty="0"/>
              <a:t>primárním </a:t>
            </a:r>
            <a:r>
              <a:rPr lang="cs-CZ" dirty="0" smtClean="0"/>
              <a:t>drcením</a:t>
            </a:r>
          </a:p>
          <a:p>
            <a:r>
              <a:rPr lang="cs-CZ" dirty="0" smtClean="0"/>
              <a:t>roštové </a:t>
            </a:r>
            <a:r>
              <a:rPr lang="cs-CZ" dirty="0"/>
              <a:t>třídiče jsou vyrobeny z kolejnic, které jsou uloženy v mírném sklonu a směrem dolů se mezera mezi nimi </a:t>
            </a:r>
            <a:r>
              <a:rPr lang="cs-CZ" dirty="0" smtClean="0"/>
              <a:t>zvětšuje</a:t>
            </a:r>
          </a:p>
          <a:p>
            <a:r>
              <a:rPr lang="cs-CZ" dirty="0" smtClean="0"/>
              <a:t>zrna </a:t>
            </a:r>
            <a:r>
              <a:rPr lang="cs-CZ" dirty="0"/>
              <a:t>kameniva se po roštu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odvalují </a:t>
            </a:r>
            <a:r>
              <a:rPr lang="cs-CZ" dirty="0"/>
              <a:t>a postupně </a:t>
            </a:r>
            <a:r>
              <a:rPr lang="cs-CZ" dirty="0" smtClean="0"/>
              <a:t>propadávají 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9218" name="Picture 2" descr="C:\Users\Pája\Downloads\obrPa-www.hornictvi.inf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869" y="3813677"/>
            <a:ext cx="3400401" cy="2623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81027" y="6437032"/>
            <a:ext cx="10262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www.hornictvi.info</a:t>
            </a:r>
          </a:p>
        </p:txBody>
      </p:sp>
    </p:spTree>
    <p:extLst>
      <p:ext uri="{BB962C8B-B14F-4D97-AF65-F5344CB8AC3E}">
        <p14:creationId xmlns:p14="http://schemas.microsoft.com/office/powerpoint/2010/main" val="239320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Třídiče </a:t>
            </a:r>
            <a:r>
              <a:rPr lang="cs-CZ" dirty="0" smtClean="0"/>
              <a:t>kameniva - Roštové </a:t>
            </a:r>
            <a:r>
              <a:rPr lang="cs-CZ" dirty="0" smtClean="0"/>
              <a:t>třídiče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Kvalitnější </a:t>
            </a:r>
            <a:r>
              <a:rPr lang="cs-CZ" dirty="0"/>
              <a:t>roztřídění umožňuje </a:t>
            </a:r>
            <a:r>
              <a:rPr lang="cs-CZ" b="1" dirty="0"/>
              <a:t>hřídelový </a:t>
            </a:r>
            <a:r>
              <a:rPr lang="cs-CZ" b="1" dirty="0" smtClean="0"/>
              <a:t>třídič:</a:t>
            </a:r>
          </a:p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rámu tohoto třídiče jsou </a:t>
            </a:r>
            <a:r>
              <a:rPr lang="cs-CZ" dirty="0" smtClean="0"/>
              <a:t>uloženy profilované </a:t>
            </a:r>
            <a:r>
              <a:rPr lang="cs-CZ" dirty="0"/>
              <a:t>hřídele v mírném </a:t>
            </a:r>
            <a:r>
              <a:rPr lang="cs-CZ" dirty="0" smtClean="0"/>
              <a:t>sklonu</a:t>
            </a:r>
          </a:p>
          <a:p>
            <a:r>
              <a:rPr lang="cs-CZ" dirty="0" smtClean="0"/>
              <a:t>pomocí těchto otáčejících se </a:t>
            </a:r>
            <a:br>
              <a:rPr lang="cs-CZ" dirty="0" smtClean="0"/>
            </a:br>
            <a:r>
              <a:rPr lang="cs-CZ" dirty="0" smtClean="0"/>
              <a:t>hřídelí </a:t>
            </a:r>
            <a:r>
              <a:rPr lang="cs-CZ" dirty="0"/>
              <a:t>se zrna odvalují 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postupně propadávají mezerami, </a:t>
            </a:r>
            <a:br>
              <a:rPr lang="cs-CZ" dirty="0" smtClean="0"/>
            </a:br>
            <a:r>
              <a:rPr lang="cs-CZ" dirty="0" smtClean="0"/>
              <a:t>které se postupně zvětšují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0242" name="Picture 2" descr="C:\Users\Pája\Downloads\obrPb-www.hornictvi.inf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717" y="2715905"/>
            <a:ext cx="3427247" cy="3762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32007" y="6466861"/>
            <a:ext cx="10262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www.hornictvi.info</a:t>
            </a:r>
          </a:p>
        </p:txBody>
      </p:sp>
    </p:spTree>
    <p:extLst>
      <p:ext uri="{BB962C8B-B14F-4D97-AF65-F5344CB8AC3E}">
        <p14:creationId xmlns:p14="http://schemas.microsoft.com/office/powerpoint/2010/main" val="553130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Třídiče </a:t>
            </a:r>
            <a:r>
              <a:rPr lang="cs-CZ" dirty="0" smtClean="0"/>
              <a:t>kameniva - Válcové </a:t>
            </a:r>
            <a:r>
              <a:rPr lang="cs-CZ" dirty="0" smtClean="0"/>
              <a:t>třídiče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používají </a:t>
            </a:r>
            <a:r>
              <a:rPr lang="cs-CZ" dirty="0"/>
              <a:t>se pro hrubé </a:t>
            </a:r>
            <a:r>
              <a:rPr lang="cs-CZ" dirty="0" smtClean="0"/>
              <a:t>třídění</a:t>
            </a:r>
          </a:p>
          <a:p>
            <a:r>
              <a:rPr lang="cs-CZ" dirty="0"/>
              <a:t>velikost tříděných zrn je od 3 do 125 mm</a:t>
            </a:r>
          </a:p>
          <a:p>
            <a:r>
              <a:rPr lang="cs-CZ" dirty="0" smtClean="0"/>
              <a:t>jsou složeny z </a:t>
            </a:r>
            <a:r>
              <a:rPr lang="cs-CZ" dirty="0"/>
              <a:t>nosné konstrukce</a:t>
            </a:r>
            <a:r>
              <a:rPr lang="cs-CZ" dirty="0" smtClean="0"/>
              <a:t>, hnacího </a:t>
            </a:r>
            <a:r>
              <a:rPr lang="cs-CZ" dirty="0"/>
              <a:t>zařízení a </a:t>
            </a:r>
            <a:r>
              <a:rPr lang="cs-CZ" dirty="0" smtClean="0"/>
              <a:t>síta</a:t>
            </a:r>
          </a:p>
          <a:p>
            <a:r>
              <a:rPr lang="cs-CZ" dirty="0"/>
              <a:t>n</a:t>
            </a:r>
            <a:r>
              <a:rPr lang="cs-CZ" dirty="0" smtClean="0"/>
              <a:t>osná </a:t>
            </a:r>
            <a:r>
              <a:rPr lang="cs-CZ" dirty="0"/>
              <a:t>konstrukce je tvořena žebrovou ocelovou konstrukcí uchycenou na otočné hřídeli </a:t>
            </a:r>
            <a:r>
              <a:rPr lang="cs-CZ" dirty="0" smtClean="0"/>
              <a:t>nebo na </a:t>
            </a:r>
            <a:r>
              <a:rPr lang="cs-CZ" dirty="0"/>
              <a:t>podpěrných otočných </a:t>
            </a:r>
            <a:r>
              <a:rPr lang="cs-CZ" dirty="0" smtClean="0"/>
              <a:t>válcích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1266" name="Picture 2" descr="C:\Users\Pája\Downloads\obrPc-hornictvi.inf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645" y="4235352"/>
            <a:ext cx="4873274" cy="2365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21972" y="6600806"/>
            <a:ext cx="10262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www.hornictvi.info</a:t>
            </a:r>
          </a:p>
        </p:txBody>
      </p:sp>
    </p:spTree>
    <p:extLst>
      <p:ext uri="{BB962C8B-B14F-4D97-AF65-F5344CB8AC3E}">
        <p14:creationId xmlns:p14="http://schemas.microsoft.com/office/powerpoint/2010/main" val="937970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Třídiče </a:t>
            </a:r>
            <a:r>
              <a:rPr lang="cs-CZ" dirty="0" smtClean="0"/>
              <a:t>kameniva - Válcové </a:t>
            </a:r>
            <a:r>
              <a:rPr lang="cs-CZ" dirty="0" smtClean="0"/>
              <a:t>třídiče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n</a:t>
            </a:r>
            <a:r>
              <a:rPr lang="cs-CZ" dirty="0" smtClean="0"/>
              <a:t>a nosné </a:t>
            </a:r>
            <a:r>
              <a:rPr lang="cs-CZ" dirty="0"/>
              <a:t>konstrukci jsou upevněna vyměnitelná síta ve tvaru </a:t>
            </a:r>
            <a:r>
              <a:rPr lang="cs-CZ" dirty="0" smtClean="0"/>
              <a:t>válce</a:t>
            </a:r>
          </a:p>
          <a:p>
            <a:r>
              <a:rPr lang="cs-CZ" dirty="0" smtClean="0"/>
              <a:t>na </a:t>
            </a:r>
            <a:r>
              <a:rPr lang="cs-CZ" dirty="0"/>
              <a:t>začátku </a:t>
            </a:r>
            <a:r>
              <a:rPr lang="cs-CZ" dirty="0" smtClean="0"/>
              <a:t>bubnu dochází </a:t>
            </a:r>
            <a:r>
              <a:rPr lang="cs-CZ" dirty="0"/>
              <a:t>k nasypávání </a:t>
            </a:r>
            <a:r>
              <a:rPr lang="cs-CZ" dirty="0" smtClean="0"/>
              <a:t>materiálu a </a:t>
            </a:r>
            <a:r>
              <a:rPr lang="cs-CZ" dirty="0"/>
              <a:t>je </a:t>
            </a:r>
            <a:r>
              <a:rPr lang="cs-CZ" dirty="0" smtClean="0"/>
              <a:t>zde umístěno </a:t>
            </a:r>
            <a:r>
              <a:rPr lang="cs-CZ" dirty="0"/>
              <a:t>síto s nejmenšími </a:t>
            </a:r>
            <a:r>
              <a:rPr lang="cs-CZ" dirty="0" smtClean="0"/>
              <a:t>otvory</a:t>
            </a:r>
          </a:p>
          <a:p>
            <a:r>
              <a:rPr lang="cs-CZ" dirty="0" smtClean="0"/>
              <a:t>další </a:t>
            </a:r>
            <a:r>
              <a:rPr lang="cs-CZ" dirty="0"/>
              <a:t>síta mají postupně otvory </a:t>
            </a:r>
            <a:r>
              <a:rPr lang="cs-CZ" dirty="0" smtClean="0"/>
              <a:t>větší</a:t>
            </a:r>
          </a:p>
          <a:p>
            <a:r>
              <a:rPr lang="cs-CZ" dirty="0" smtClean="0"/>
              <a:t>otáčením bubnu je </a:t>
            </a:r>
            <a:r>
              <a:rPr lang="cs-CZ" dirty="0"/>
              <a:t>zajištěn posun zrn přes jednotlivá </a:t>
            </a:r>
            <a:r>
              <a:rPr lang="cs-CZ" dirty="0" smtClean="0"/>
              <a:t>síta</a:t>
            </a:r>
          </a:p>
          <a:p>
            <a:r>
              <a:rPr lang="cs-CZ" dirty="0" smtClean="0"/>
              <a:t>některé </a:t>
            </a:r>
            <a:r>
              <a:rPr lang="cs-CZ" dirty="0"/>
              <a:t>bubnové třídiče mají první síto s většími </a:t>
            </a:r>
            <a:r>
              <a:rPr lang="cs-CZ" dirty="0" smtClean="0"/>
              <a:t>otvory → zvýšení </a:t>
            </a:r>
            <a:r>
              <a:rPr lang="cs-CZ" dirty="0"/>
              <a:t>životnosti síta s nejmenšími </a:t>
            </a:r>
            <a:r>
              <a:rPr lang="cs-CZ" dirty="0" smtClean="0"/>
              <a:t>otvory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08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Stroje a zařízení pro přípravu materiálů k výrobě betonové směsi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ětšinu </a:t>
            </a:r>
            <a:r>
              <a:rPr lang="cs-CZ" dirty="0"/>
              <a:t>materiálů </a:t>
            </a:r>
            <a:r>
              <a:rPr lang="cs-CZ" dirty="0" smtClean="0"/>
              <a:t>je </a:t>
            </a:r>
            <a:r>
              <a:rPr lang="cs-CZ" dirty="0"/>
              <a:t>potřeba nejprve </a:t>
            </a:r>
            <a:r>
              <a:rPr lang="cs-CZ" dirty="0" smtClean="0"/>
              <a:t>podle požadavků a druhu materiálu upravit</a:t>
            </a:r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výrobně betonových směsí je jednou ze základních složek </a:t>
            </a:r>
            <a:r>
              <a:rPr lang="cs-CZ" dirty="0" smtClean="0"/>
              <a:t>kamenivo</a:t>
            </a:r>
          </a:p>
          <a:p>
            <a:r>
              <a:rPr lang="cs-CZ" b="1" dirty="0" smtClean="0"/>
              <a:t>podle </a:t>
            </a:r>
            <a:r>
              <a:rPr lang="cs-CZ" b="1" dirty="0"/>
              <a:t>původu dělíme kamenivo </a:t>
            </a:r>
            <a:r>
              <a:rPr lang="cs-CZ" b="1" dirty="0" smtClean="0"/>
              <a:t>na:</a:t>
            </a:r>
          </a:p>
          <a:p>
            <a:pPr lvl="1"/>
            <a:r>
              <a:rPr lang="cs-CZ" dirty="0" smtClean="0"/>
              <a:t>přírodní těžené</a:t>
            </a:r>
          </a:p>
          <a:p>
            <a:pPr lvl="1"/>
            <a:r>
              <a:rPr lang="cs-CZ" dirty="0" smtClean="0"/>
              <a:t>přírodní drcené</a:t>
            </a:r>
          </a:p>
          <a:p>
            <a:pPr lvl="1"/>
            <a:r>
              <a:rPr lang="cs-CZ" dirty="0" smtClean="0"/>
              <a:t>kamenivo umělé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BW03 - STROJNÍ ZAŘÍZENÍ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40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Třídiče </a:t>
            </a:r>
            <a:r>
              <a:rPr lang="cs-CZ" dirty="0" smtClean="0"/>
              <a:t>kameniva - Vibrační </a:t>
            </a:r>
            <a:r>
              <a:rPr lang="cs-CZ" dirty="0" smtClean="0"/>
              <a:t>třídiče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jsou </a:t>
            </a:r>
            <a:r>
              <a:rPr lang="cs-CZ" dirty="0"/>
              <a:t>složeny z rámu, pružin, soustavy sít, výstředníkového hřídele a hnacího </a:t>
            </a:r>
            <a:r>
              <a:rPr lang="cs-CZ" dirty="0" smtClean="0"/>
              <a:t>zařízení</a:t>
            </a:r>
          </a:p>
          <a:p>
            <a:r>
              <a:rPr lang="cs-CZ" dirty="0" smtClean="0"/>
              <a:t>používají </a:t>
            </a:r>
            <a:r>
              <a:rPr lang="cs-CZ" dirty="0"/>
              <a:t>se na třídění kameniva o max. velikosti zrna 70 mm </a:t>
            </a:r>
            <a:endParaRPr lang="cs-CZ" dirty="0" smtClean="0"/>
          </a:p>
          <a:p>
            <a:r>
              <a:rPr lang="cs-CZ" dirty="0" smtClean="0"/>
              <a:t>třídění </a:t>
            </a:r>
            <a:r>
              <a:rPr lang="cs-CZ" dirty="0"/>
              <a:t>je </a:t>
            </a:r>
            <a:r>
              <a:rPr lang="cs-CZ" dirty="0" smtClean="0"/>
              <a:t>přesné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a kvalitní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2290" name="Picture 2" descr="C:\Users\Pája\Downloads\obrPb-hengruimac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9" t="13134" r="3149"/>
          <a:stretch/>
        </p:blipFill>
        <p:spPr bwMode="auto">
          <a:xfrm>
            <a:off x="3998794" y="3083834"/>
            <a:ext cx="4599447" cy="338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434140" y="6453214"/>
            <a:ext cx="116410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www.hengrumiac.com</a:t>
            </a:r>
          </a:p>
        </p:txBody>
      </p:sp>
    </p:spTree>
    <p:extLst>
      <p:ext uri="{BB962C8B-B14F-4D97-AF65-F5344CB8AC3E}">
        <p14:creationId xmlns:p14="http://schemas.microsoft.com/office/powerpoint/2010/main" val="2102894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Třídiče </a:t>
            </a:r>
            <a:r>
              <a:rPr lang="cs-CZ" dirty="0" smtClean="0"/>
              <a:t>kameniva - Vibrační </a:t>
            </a:r>
            <a:r>
              <a:rPr lang="cs-CZ" dirty="0" smtClean="0"/>
              <a:t>třídiče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</a:t>
            </a:r>
            <a:r>
              <a:rPr lang="cs-CZ" dirty="0" smtClean="0"/>
              <a:t>oustava </a:t>
            </a:r>
            <a:r>
              <a:rPr lang="cs-CZ" dirty="0"/>
              <a:t>sít </a:t>
            </a:r>
            <a:r>
              <a:rPr lang="cs-CZ" dirty="0" smtClean="0"/>
              <a:t>složena </a:t>
            </a:r>
            <a:r>
              <a:rPr lang="cs-CZ" dirty="0"/>
              <a:t>z </a:t>
            </a:r>
            <a:r>
              <a:rPr lang="cs-CZ" dirty="0" smtClean="0"/>
              <a:t>až </a:t>
            </a:r>
            <a:r>
              <a:rPr lang="cs-CZ" dirty="0"/>
              <a:t>5 sít s různě velkými otvory, které jsou uloženy nad sebou nebo za </a:t>
            </a:r>
            <a:r>
              <a:rPr lang="cs-CZ" dirty="0" smtClean="0"/>
              <a:t>sebou (síto </a:t>
            </a:r>
            <a:r>
              <a:rPr lang="cs-CZ" dirty="0"/>
              <a:t>s největšími otvory je vždy </a:t>
            </a:r>
            <a:r>
              <a:rPr lang="cs-CZ" dirty="0" smtClean="0"/>
              <a:t>nahoře)</a:t>
            </a:r>
          </a:p>
          <a:p>
            <a:r>
              <a:rPr lang="cs-CZ" dirty="0" smtClean="0"/>
              <a:t>kmitání </a:t>
            </a:r>
            <a:r>
              <a:rPr lang="cs-CZ" dirty="0"/>
              <a:t>zajišťuje excentrická hřídel nebo </a:t>
            </a:r>
            <a:r>
              <a:rPr lang="cs-CZ" dirty="0" smtClean="0"/>
              <a:t>vibrátor</a:t>
            </a:r>
          </a:p>
          <a:p>
            <a:r>
              <a:rPr lang="cs-CZ" dirty="0" smtClean="0"/>
              <a:t>prosévání je zajištěno kmitáním o frekvenci 15 - 25 Hz a amplitudě vibrace 3 až 10 mm</a:t>
            </a:r>
          </a:p>
          <a:p>
            <a:r>
              <a:rPr lang="cs-CZ" dirty="0"/>
              <a:t>s</a:t>
            </a:r>
            <a:r>
              <a:rPr lang="cs-CZ" dirty="0" smtClean="0"/>
              <a:t>klon </a:t>
            </a:r>
            <a:r>
              <a:rPr lang="cs-CZ" dirty="0"/>
              <a:t>vibračních třídičů se pohybuje od 17 do 19° a v této poloze jsou udržované pomocí </a:t>
            </a:r>
            <a:r>
              <a:rPr lang="cs-CZ" dirty="0" smtClean="0"/>
              <a:t>pružin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881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Třídiče </a:t>
            </a:r>
            <a:r>
              <a:rPr lang="cs-CZ" dirty="0" smtClean="0"/>
              <a:t>kameniva - Vodní </a:t>
            </a:r>
            <a:r>
              <a:rPr lang="cs-CZ" dirty="0" smtClean="0"/>
              <a:t>třídiče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oužívají </a:t>
            </a:r>
            <a:r>
              <a:rPr lang="cs-CZ" dirty="0"/>
              <a:t>se pro třídění kameniva o velikosti zrna menším než </a:t>
            </a:r>
            <a:r>
              <a:rPr lang="cs-CZ" dirty="0" smtClean="0"/>
              <a:t>3 mm (už nelze použít síta)</a:t>
            </a:r>
          </a:p>
          <a:p>
            <a:r>
              <a:rPr lang="cs-CZ" dirty="0"/>
              <a:t>t</a:t>
            </a:r>
            <a:r>
              <a:rPr lang="cs-CZ" dirty="0" smtClean="0"/>
              <a:t>uto </a:t>
            </a:r>
            <a:r>
              <a:rPr lang="cs-CZ" dirty="0"/>
              <a:t>nejdrobnější frakci je nutné třídit např. pro výrobu malt, </a:t>
            </a:r>
            <a:r>
              <a:rPr lang="cs-CZ" dirty="0" err="1"/>
              <a:t>torkretování</a:t>
            </a:r>
            <a:r>
              <a:rPr lang="cs-CZ" dirty="0"/>
              <a:t> a </a:t>
            </a:r>
            <a:r>
              <a:rPr lang="cs-CZ" dirty="0" smtClean="0"/>
              <a:t>injektáže</a:t>
            </a:r>
          </a:p>
          <a:p>
            <a:r>
              <a:rPr lang="cs-CZ" dirty="0" smtClean="0"/>
              <a:t>třídění </a:t>
            </a:r>
            <a:r>
              <a:rPr lang="cs-CZ" dirty="0"/>
              <a:t>této frakce se provádí ve vzestupném vodním </a:t>
            </a:r>
            <a:r>
              <a:rPr lang="cs-CZ" dirty="0" smtClean="0"/>
              <a:t>proudu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3314" name="Picture 2" descr="C:\Users\Pája\Downloads\obrPa-hornictvi.inf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5" t="4073" r="4273"/>
          <a:stretch/>
        </p:blipFill>
        <p:spPr bwMode="auto">
          <a:xfrm>
            <a:off x="3035413" y="3971499"/>
            <a:ext cx="2628407" cy="269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64873" y="6635346"/>
            <a:ext cx="102624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www.hornictvi.info</a:t>
            </a:r>
          </a:p>
        </p:txBody>
      </p:sp>
    </p:spTree>
    <p:extLst>
      <p:ext uri="{BB962C8B-B14F-4D97-AF65-F5344CB8AC3E}">
        <p14:creationId xmlns:p14="http://schemas.microsoft.com/office/powerpoint/2010/main" val="3627373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Třídiče </a:t>
            </a:r>
            <a:r>
              <a:rPr lang="cs-CZ" dirty="0" smtClean="0"/>
              <a:t>kameniva - Vodní </a:t>
            </a:r>
            <a:r>
              <a:rPr lang="cs-CZ" dirty="0" smtClean="0"/>
              <a:t>třídiče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jsou </a:t>
            </a:r>
            <a:r>
              <a:rPr lang="cs-CZ" dirty="0"/>
              <a:t>složeny z násypky, třídícího tělesa, trubek pro přívod vody, z nádržky na odvod vody s drobnými zrnky a nádržky na zachytávání větších </a:t>
            </a:r>
            <a:r>
              <a:rPr lang="cs-CZ" dirty="0" smtClean="0"/>
              <a:t>zrn</a:t>
            </a:r>
          </a:p>
          <a:p>
            <a:r>
              <a:rPr lang="cs-CZ" dirty="0"/>
              <a:t>d</a:t>
            </a:r>
            <a:r>
              <a:rPr lang="cs-CZ" dirty="0" smtClean="0"/>
              <a:t>o </a:t>
            </a:r>
            <a:r>
              <a:rPr lang="cs-CZ" dirty="0"/>
              <a:t>spodní části je přiváděna voda, která musí proudit stejným </a:t>
            </a:r>
            <a:r>
              <a:rPr lang="cs-CZ" dirty="0" smtClean="0"/>
              <a:t>tlakem</a:t>
            </a:r>
          </a:p>
          <a:p>
            <a:r>
              <a:rPr lang="cs-CZ" dirty="0" smtClean="0"/>
              <a:t>těžká </a:t>
            </a:r>
            <a:r>
              <a:rPr lang="cs-CZ" dirty="0"/>
              <a:t>zrna svojí hmotností překonají stoupající proud vody a propadávají spodním </a:t>
            </a:r>
            <a:r>
              <a:rPr lang="cs-CZ" dirty="0" smtClean="0"/>
              <a:t>otvorem</a:t>
            </a:r>
          </a:p>
          <a:p>
            <a:r>
              <a:rPr lang="cs-CZ" dirty="0" smtClean="0"/>
              <a:t>lehčí </a:t>
            </a:r>
            <a:r>
              <a:rPr lang="cs-CZ" dirty="0"/>
              <a:t>zrna jsou proudem vody vynášena nahoru a společně s ní přepadávají přes horní </a:t>
            </a:r>
            <a:r>
              <a:rPr lang="cs-CZ" dirty="0" smtClean="0"/>
              <a:t>okraj (třídíme tedy pouze na 2 frakce)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26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Odstraňování nečistot z kameniva -</a:t>
            </a:r>
            <a:r>
              <a:rPr lang="cs-CZ" dirty="0" smtClean="0"/>
              <a:t> praní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proces</a:t>
            </a:r>
            <a:r>
              <a:rPr lang="cs-CZ" dirty="0"/>
              <a:t>, při kterém dochází k odstraňování volných nebo nalepených nečistot z </a:t>
            </a:r>
            <a:r>
              <a:rPr lang="cs-CZ" dirty="0" smtClean="0"/>
              <a:t>kameniva</a:t>
            </a:r>
          </a:p>
          <a:p>
            <a:r>
              <a:rPr lang="cs-CZ" dirty="0" smtClean="0"/>
              <a:t>nejčastěji </a:t>
            </a:r>
            <a:r>
              <a:rPr lang="cs-CZ" dirty="0"/>
              <a:t>se provádí praním nebo pomocí tlakové </a:t>
            </a:r>
            <a:r>
              <a:rPr lang="cs-CZ" dirty="0" smtClean="0"/>
              <a:t>vody</a:t>
            </a:r>
          </a:p>
          <a:p>
            <a:r>
              <a:rPr lang="cs-CZ" dirty="0" smtClean="0"/>
              <a:t>spolu </a:t>
            </a:r>
            <a:r>
              <a:rPr lang="cs-CZ" dirty="0"/>
              <a:t>s vodou jsou </a:t>
            </a:r>
            <a:r>
              <a:rPr lang="cs-CZ" dirty="0" smtClean="0"/>
              <a:t>spolu </a:t>
            </a:r>
            <a:r>
              <a:rPr lang="cs-CZ" dirty="0"/>
              <a:t>s nečistotami odváděny i nejjemnější frakce </a:t>
            </a:r>
            <a:r>
              <a:rPr lang="cs-CZ" dirty="0" smtClean="0"/>
              <a:t>kameniva</a:t>
            </a:r>
          </a:p>
          <a:p>
            <a:pPr marL="0" indent="0">
              <a:buNone/>
            </a:pPr>
            <a:r>
              <a:rPr lang="cs-CZ" b="1" dirty="0" smtClean="0"/>
              <a:t>Stroje pro odstraňování nečistot:</a:t>
            </a:r>
          </a:p>
          <a:p>
            <a:pPr lvl="1"/>
            <a:r>
              <a:rPr lang="cs-CZ" dirty="0" smtClean="0"/>
              <a:t>Korýtková pračka</a:t>
            </a:r>
          </a:p>
          <a:p>
            <a:pPr lvl="1"/>
            <a:r>
              <a:rPr lang="cs-CZ" dirty="0" smtClean="0"/>
              <a:t>Bubnová pračka</a:t>
            </a:r>
          </a:p>
          <a:p>
            <a:pPr lvl="1"/>
            <a:r>
              <a:rPr lang="cs-CZ" dirty="0" smtClean="0"/>
              <a:t>Nožový rozplavovač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95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Odstraňování nečistot z </a:t>
            </a:r>
            <a:r>
              <a:rPr lang="cs-CZ" dirty="0" smtClean="0"/>
              <a:t>kameniva</a:t>
            </a:r>
            <a:br>
              <a:rPr lang="cs-CZ" dirty="0" smtClean="0"/>
            </a:br>
            <a:r>
              <a:rPr lang="cs-CZ" dirty="0" smtClean="0"/>
              <a:t>Korýtková pračka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používá se na </a:t>
            </a:r>
            <a:r>
              <a:rPr lang="cs-CZ" dirty="0"/>
              <a:t>praní </a:t>
            </a:r>
            <a:r>
              <a:rPr lang="cs-CZ" dirty="0" smtClean="0"/>
              <a:t>písku</a:t>
            </a:r>
          </a:p>
          <a:p>
            <a:r>
              <a:rPr lang="cs-CZ" dirty="0" smtClean="0"/>
              <a:t>skládá </a:t>
            </a:r>
            <a:r>
              <a:rPr lang="cs-CZ" dirty="0"/>
              <a:t>se z plechového koryta, násypky a šneku poháněného hnacím </a:t>
            </a:r>
            <a:r>
              <a:rPr lang="cs-CZ" dirty="0" smtClean="0"/>
              <a:t>motorem</a:t>
            </a:r>
          </a:p>
          <a:p>
            <a:r>
              <a:rPr lang="cs-CZ" dirty="0" smtClean="0"/>
              <a:t>koryto </a:t>
            </a:r>
            <a:r>
              <a:rPr lang="cs-CZ" dirty="0"/>
              <a:t>nemá horní čelo a je nakloněné tak, že přes spodní čelo přetéká voda s </a:t>
            </a:r>
            <a:r>
              <a:rPr lang="cs-CZ" dirty="0" smtClean="0"/>
              <a:t>kalem</a:t>
            </a:r>
          </a:p>
          <a:p>
            <a:r>
              <a:rPr lang="cs-CZ" dirty="0" smtClean="0"/>
              <a:t>otáčením </a:t>
            </a:r>
            <a:r>
              <a:rPr lang="cs-CZ" dirty="0"/>
              <a:t>šneku proti směru stoupání koryta se zrna písku vytlačují a </a:t>
            </a:r>
            <a:r>
              <a:rPr lang="cs-CZ" dirty="0" smtClean="0"/>
              <a:t>omývají </a:t>
            </a:r>
            <a:r>
              <a:rPr lang="cs-CZ" dirty="0"/>
              <a:t>až očištěná přepadají přes horní hranu </a:t>
            </a:r>
            <a:r>
              <a:rPr lang="cs-CZ" dirty="0" smtClean="0"/>
              <a:t>koryta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187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Odstraňování nečistot z </a:t>
            </a:r>
            <a:r>
              <a:rPr lang="cs-CZ" dirty="0" smtClean="0"/>
              <a:t>kameniva</a:t>
            </a:r>
            <a:br>
              <a:rPr lang="cs-CZ" dirty="0" smtClean="0"/>
            </a:br>
            <a:r>
              <a:rPr lang="cs-CZ" dirty="0" smtClean="0"/>
              <a:t>Bubnová pračka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otáčením </a:t>
            </a:r>
            <a:r>
              <a:rPr lang="cs-CZ" dirty="0"/>
              <a:t>bubnu jsou zrna pomocí lopatek </a:t>
            </a:r>
            <a:r>
              <a:rPr lang="cs-CZ" dirty="0" smtClean="0"/>
              <a:t>vynášena a </a:t>
            </a:r>
            <a:r>
              <a:rPr lang="cs-CZ" dirty="0"/>
              <a:t>zároveň </a:t>
            </a:r>
            <a:r>
              <a:rPr lang="cs-CZ" dirty="0" smtClean="0"/>
              <a:t>čištěna </a:t>
            </a:r>
            <a:r>
              <a:rPr lang="cs-CZ" dirty="0"/>
              <a:t>pomocí </a:t>
            </a:r>
            <a:r>
              <a:rPr lang="cs-CZ" dirty="0" smtClean="0"/>
              <a:t>vody</a:t>
            </a:r>
          </a:p>
          <a:p>
            <a:r>
              <a:rPr lang="cs-CZ" dirty="0" smtClean="0"/>
              <a:t>z </a:t>
            </a:r>
            <a:r>
              <a:rPr lang="cs-CZ" dirty="0"/>
              <a:t>předního čela vypadávají </a:t>
            </a:r>
            <a:r>
              <a:rPr lang="cs-CZ" dirty="0" smtClean="0"/>
              <a:t>čistá </a:t>
            </a:r>
            <a:r>
              <a:rPr lang="cs-CZ" dirty="0"/>
              <a:t>zrna kameniva a ze zadního čela je odváděna znečištěná voda a </a:t>
            </a:r>
            <a:r>
              <a:rPr lang="cs-CZ" dirty="0" smtClean="0"/>
              <a:t>kal</a:t>
            </a:r>
          </a:p>
          <a:p>
            <a:r>
              <a:rPr lang="cs-CZ" dirty="0" smtClean="0"/>
              <a:t>podobně pracuje i zařízení </a:t>
            </a:r>
            <a:br>
              <a:rPr lang="cs-CZ" dirty="0" smtClean="0"/>
            </a:br>
            <a:r>
              <a:rPr lang="cs-CZ" dirty="0" smtClean="0"/>
              <a:t>pro recyklování zbytků </a:t>
            </a:r>
            <a:br>
              <a:rPr lang="cs-CZ" dirty="0" smtClean="0"/>
            </a:br>
            <a:r>
              <a:rPr lang="cs-CZ" dirty="0" smtClean="0"/>
              <a:t>čerstvého betonu </a:t>
            </a:r>
            <a:br>
              <a:rPr lang="cs-CZ" dirty="0" smtClean="0"/>
            </a:br>
            <a:r>
              <a:rPr lang="cs-CZ" dirty="0" smtClean="0"/>
              <a:t>z </a:t>
            </a:r>
            <a:r>
              <a:rPr lang="cs-CZ" dirty="0" err="1" smtClean="0"/>
              <a:t>autodomíchávačů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4338" name="Picture 2" descr="C:\Users\Pája\Downloads\obrPa-kamenolomy.eu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3" b="6559"/>
          <a:stretch/>
        </p:blipFill>
        <p:spPr bwMode="auto">
          <a:xfrm>
            <a:off x="4615858" y="3671815"/>
            <a:ext cx="4240106" cy="24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58455" y="6130946"/>
            <a:ext cx="113845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www.kamenolomy.eu</a:t>
            </a:r>
          </a:p>
        </p:txBody>
      </p:sp>
    </p:spTree>
    <p:extLst>
      <p:ext uri="{BB962C8B-B14F-4D97-AF65-F5344CB8AC3E}">
        <p14:creationId xmlns:p14="http://schemas.microsoft.com/office/powerpoint/2010/main" val="224597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Odstraňování nečistot z </a:t>
            </a:r>
            <a:r>
              <a:rPr lang="cs-CZ" dirty="0" smtClean="0"/>
              <a:t>kameniva</a:t>
            </a:r>
            <a:br>
              <a:rPr lang="cs-CZ" dirty="0" smtClean="0"/>
            </a:br>
            <a:r>
              <a:rPr lang="cs-CZ" dirty="0" smtClean="0"/>
              <a:t>Bubnová pračka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skládá se z </a:t>
            </a:r>
            <a:r>
              <a:rPr lang="cs-CZ" dirty="0"/>
              <a:t>ocelového bubnu s lopatkami, rámu, podpěrných a hnacích kladek, převodu a </a:t>
            </a:r>
            <a:r>
              <a:rPr lang="cs-CZ" dirty="0" smtClean="0"/>
              <a:t>motoru</a:t>
            </a:r>
          </a:p>
          <a:p>
            <a:r>
              <a:rPr lang="cs-CZ" dirty="0" smtClean="0"/>
              <a:t>používá </a:t>
            </a:r>
            <a:r>
              <a:rPr lang="cs-CZ" dirty="0"/>
              <a:t>se k praní hrubozrnného štěrku a ostrohranné </a:t>
            </a:r>
            <a:r>
              <a:rPr lang="cs-CZ" dirty="0" smtClean="0"/>
              <a:t>drtě</a:t>
            </a:r>
          </a:p>
          <a:p>
            <a:r>
              <a:rPr lang="cs-CZ" dirty="0" smtClean="0"/>
              <a:t>ocelový </a:t>
            </a:r>
            <a:r>
              <a:rPr lang="cs-CZ" dirty="0"/>
              <a:t>buben je nakloněný směrem k zadnímu čelu, kterým je </a:t>
            </a:r>
            <a:r>
              <a:rPr lang="cs-CZ" dirty="0" smtClean="0"/>
              <a:t>přiváděno </a:t>
            </a:r>
            <a:r>
              <a:rPr lang="cs-CZ" dirty="0"/>
              <a:t>znečištěné </a:t>
            </a:r>
            <a:r>
              <a:rPr lang="cs-CZ" dirty="0" smtClean="0"/>
              <a:t>kamenivo, předním </a:t>
            </a:r>
            <a:r>
              <a:rPr lang="cs-CZ" dirty="0"/>
              <a:t>čelem je </a:t>
            </a:r>
            <a:r>
              <a:rPr lang="cs-CZ" dirty="0" smtClean="0"/>
              <a:t>přiváděna </a:t>
            </a:r>
            <a:r>
              <a:rPr lang="cs-CZ" dirty="0"/>
              <a:t>čistá </a:t>
            </a:r>
            <a:r>
              <a:rPr lang="cs-CZ" dirty="0" smtClean="0"/>
              <a:t>voda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203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Odstraňování nečistot z </a:t>
            </a:r>
            <a:r>
              <a:rPr lang="cs-CZ" dirty="0" smtClean="0"/>
              <a:t>kameniva</a:t>
            </a:r>
            <a:br>
              <a:rPr lang="cs-CZ" dirty="0" smtClean="0"/>
            </a:br>
            <a:r>
              <a:rPr lang="cs-CZ" dirty="0" smtClean="0"/>
              <a:t>Nožový rozplavovač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používá se v případě velkého množství jílovitých zbytků v kamenivu</a:t>
            </a:r>
          </a:p>
          <a:p>
            <a:r>
              <a:rPr lang="cs-CZ" dirty="0" smtClean="0"/>
              <a:t>skládá se z vany</a:t>
            </a:r>
            <a:r>
              <a:rPr lang="cs-CZ" dirty="0"/>
              <a:t>, rotujících nožů </a:t>
            </a:r>
            <a:r>
              <a:rPr lang="cs-CZ" dirty="0" smtClean="0"/>
              <a:t>na </a:t>
            </a:r>
            <a:r>
              <a:rPr lang="cs-CZ" dirty="0"/>
              <a:t>hřídeli a </a:t>
            </a:r>
            <a:r>
              <a:rPr lang="cs-CZ" dirty="0" smtClean="0"/>
              <a:t>motoru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5362" name="Picture 2" descr="C:\Users\Pája\Downloads\obrPb-serragliogiorgiosrl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605" y="3067332"/>
            <a:ext cx="5964071" cy="336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117792" y="6437032"/>
            <a:ext cx="141577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www.serraglioogiorgiosrl.com</a:t>
            </a:r>
          </a:p>
        </p:txBody>
      </p:sp>
    </p:spTree>
    <p:extLst>
      <p:ext uri="{BB962C8B-B14F-4D97-AF65-F5344CB8AC3E}">
        <p14:creationId xmlns:p14="http://schemas.microsoft.com/office/powerpoint/2010/main" val="3372490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Odstraňování nečistot z </a:t>
            </a:r>
            <a:r>
              <a:rPr lang="cs-CZ" dirty="0" smtClean="0"/>
              <a:t>kameniva</a:t>
            </a:r>
            <a:br>
              <a:rPr lang="cs-CZ" dirty="0" smtClean="0"/>
            </a:br>
            <a:r>
              <a:rPr lang="cs-CZ" dirty="0" smtClean="0"/>
              <a:t>Nožový rozplavovač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rotující nože materiál prohrabávají a posunují ho k výstupnímu konci vany, zároveň dochází k otěru nečistot a jejich rozplavení ve vodě</a:t>
            </a:r>
          </a:p>
          <a:p>
            <a:r>
              <a:rPr lang="cs-CZ" dirty="0" smtClean="0"/>
              <a:t>u </a:t>
            </a:r>
            <a:r>
              <a:rPr lang="cs-CZ" dirty="0"/>
              <a:t>výstupního konce vany je vyčištěné kamenivo pomocí vynášecích korečků odvodněno a vyneseno z </a:t>
            </a:r>
            <a:r>
              <a:rPr lang="cs-CZ" dirty="0" smtClean="0"/>
              <a:t>rozplavovače</a:t>
            </a:r>
          </a:p>
          <a:p>
            <a:r>
              <a:rPr lang="cs-CZ" dirty="0" smtClean="0"/>
              <a:t>nevýhodou je odvod jemných </a:t>
            </a:r>
            <a:r>
              <a:rPr lang="cs-CZ" dirty="0"/>
              <a:t>podílů s kalovou vodou, vysoká spotřeba energie a velké </a:t>
            </a:r>
            <a:r>
              <a:rPr lang="cs-CZ" dirty="0" smtClean="0"/>
              <a:t>opotřebení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23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Stroje na úpravu </a:t>
            </a:r>
            <a:r>
              <a:rPr lang="cs-CZ" dirty="0" smtClean="0"/>
              <a:t>kameniva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Dělíme je na:</a:t>
            </a:r>
          </a:p>
          <a:p>
            <a:r>
              <a:rPr lang="cs-CZ" dirty="0" smtClean="0"/>
              <a:t>Drtiče kameniva</a:t>
            </a:r>
          </a:p>
          <a:p>
            <a:r>
              <a:rPr lang="cs-CZ" dirty="0" smtClean="0"/>
              <a:t>Třídiče kameniva</a:t>
            </a:r>
          </a:p>
          <a:p>
            <a:r>
              <a:rPr lang="cs-CZ" dirty="0" smtClean="0"/>
              <a:t>Odstraňování nečistot z kamení</a:t>
            </a:r>
          </a:p>
          <a:p>
            <a:r>
              <a:rPr lang="cs-CZ" dirty="0" smtClean="0"/>
              <a:t>Odvodňování kameniva</a:t>
            </a:r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026" name="Picture 2" descr="C:\Users\Pája\Downloads\obrP-www.palmercc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34" b="9354"/>
          <a:stretch/>
        </p:blipFill>
        <p:spPr bwMode="auto">
          <a:xfrm>
            <a:off x="0" y="4537216"/>
            <a:ext cx="9144000" cy="1774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69292" y="6311426"/>
            <a:ext cx="127470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www.savercky-obchod.cz</a:t>
            </a:r>
          </a:p>
        </p:txBody>
      </p:sp>
    </p:spTree>
    <p:extLst>
      <p:ext uri="{BB962C8B-B14F-4D97-AF65-F5344CB8AC3E}">
        <p14:creationId xmlns:p14="http://schemas.microsoft.com/office/powerpoint/2010/main" val="406176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Odvodňování kameniva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o</a:t>
            </a:r>
            <a:r>
              <a:rPr lang="cs-CZ" b="1" dirty="0" smtClean="0"/>
              <a:t>dstranění </a:t>
            </a:r>
            <a:r>
              <a:rPr lang="cs-CZ" b="1" dirty="0"/>
              <a:t>vody z </a:t>
            </a:r>
            <a:r>
              <a:rPr lang="cs-CZ" b="1" dirty="0" smtClean="0"/>
              <a:t>kameniva (a hlavně </a:t>
            </a:r>
            <a:r>
              <a:rPr lang="cs-CZ" b="1" dirty="0"/>
              <a:t>z </a:t>
            </a:r>
            <a:r>
              <a:rPr lang="cs-CZ" b="1" dirty="0" smtClean="0"/>
              <a:t>písku) </a:t>
            </a:r>
            <a:r>
              <a:rPr lang="cs-CZ" b="1" dirty="0"/>
              <a:t>je </a:t>
            </a:r>
            <a:r>
              <a:rPr lang="cs-CZ" b="1" dirty="0" smtClean="0"/>
              <a:t>důležité hlavně z důvodů:</a:t>
            </a:r>
          </a:p>
          <a:p>
            <a:pPr lvl="1"/>
            <a:r>
              <a:rPr lang="cs-CZ" dirty="0" smtClean="0"/>
              <a:t>umožnění </a:t>
            </a:r>
            <a:r>
              <a:rPr lang="cs-CZ" dirty="0"/>
              <a:t>dopravy pomocí stoupajících pásových </a:t>
            </a:r>
            <a:r>
              <a:rPr lang="cs-CZ" dirty="0" smtClean="0"/>
              <a:t>dopravníků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nížení </a:t>
            </a:r>
            <a:r>
              <a:rPr lang="cs-CZ" dirty="0"/>
              <a:t>hmotnosti přemísťovaného </a:t>
            </a:r>
            <a:r>
              <a:rPr lang="cs-CZ" dirty="0" smtClean="0"/>
              <a:t>kameniva</a:t>
            </a:r>
          </a:p>
          <a:p>
            <a:pPr lvl="1"/>
            <a:r>
              <a:rPr lang="cs-CZ" dirty="0" smtClean="0"/>
              <a:t>odvodnění </a:t>
            </a:r>
            <a:r>
              <a:rPr lang="cs-CZ" dirty="0"/>
              <a:t>štěrkopísku při jeho těžbě z </a:t>
            </a:r>
            <a:r>
              <a:rPr lang="cs-CZ" dirty="0" smtClean="0"/>
              <a:t>vody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96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Odvodňování kameniva</a:t>
            </a:r>
            <a:br>
              <a:rPr lang="cs-CZ" dirty="0" smtClean="0"/>
            </a:br>
            <a:r>
              <a:rPr lang="cs-CZ" dirty="0" smtClean="0"/>
              <a:t>Šnekový vynášeč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</a:t>
            </a:r>
            <a:r>
              <a:rPr lang="cs-CZ" dirty="0"/>
              <a:t>složen z plechové vany a z jednoho až dvou šneků o </a:t>
            </a:r>
            <a:r>
              <a:rPr lang="cs-CZ" dirty="0" smtClean="0"/>
              <a:t>průměru </a:t>
            </a:r>
            <a:r>
              <a:rPr lang="cs-CZ" dirty="0"/>
              <a:t>až 1 </a:t>
            </a:r>
            <a:r>
              <a:rPr lang="cs-CZ" dirty="0" smtClean="0"/>
              <a:t>m</a:t>
            </a:r>
          </a:p>
          <a:p>
            <a:r>
              <a:rPr lang="cs-CZ" dirty="0" smtClean="0"/>
              <a:t>materiál </a:t>
            </a:r>
            <a:r>
              <a:rPr lang="cs-CZ" dirty="0"/>
              <a:t>je z vany vynášen otáčením šneku a voda odtéká otvorem v dolní části </a:t>
            </a:r>
            <a:r>
              <a:rPr lang="cs-CZ" dirty="0" smtClean="0"/>
              <a:t>vany</a:t>
            </a:r>
          </a:p>
          <a:p>
            <a:r>
              <a:rPr lang="cs-CZ" dirty="0" smtClean="0"/>
              <a:t>pro </a:t>
            </a:r>
            <a:r>
              <a:rPr lang="cs-CZ" dirty="0"/>
              <a:t>účinné odvodnění materiálu </a:t>
            </a:r>
            <a:r>
              <a:rPr lang="cs-CZ" dirty="0" smtClean="0"/>
              <a:t>používáme otáčky šneku 1 otáčka </a:t>
            </a:r>
            <a:r>
              <a:rPr lang="cs-CZ" dirty="0"/>
              <a:t>za 4 - 8 </a:t>
            </a:r>
            <a:r>
              <a:rPr lang="cs-CZ" dirty="0" smtClean="0"/>
              <a:t>minut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6386" name="Picture 2" descr="C:\Users\Pája\Downloads\obrPa-agroseznam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11" b="12752"/>
          <a:stretch/>
        </p:blipFill>
        <p:spPr bwMode="auto">
          <a:xfrm>
            <a:off x="2470243" y="4408227"/>
            <a:ext cx="3963770" cy="216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345298" y="6559863"/>
            <a:ext cx="111601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www.agroseznam.cz</a:t>
            </a:r>
          </a:p>
        </p:txBody>
      </p:sp>
    </p:spTree>
    <p:extLst>
      <p:ext uri="{BB962C8B-B14F-4D97-AF65-F5344CB8AC3E}">
        <p14:creationId xmlns:p14="http://schemas.microsoft.com/office/powerpoint/2010/main" val="12214052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Odvodňování kameniva</a:t>
            </a:r>
            <a:br>
              <a:rPr lang="cs-CZ" dirty="0" smtClean="0"/>
            </a:br>
            <a:r>
              <a:rPr lang="cs-CZ" dirty="0" smtClean="0"/>
              <a:t>Šnekový vynášeč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šnekový </a:t>
            </a:r>
            <a:r>
              <a:rPr lang="cs-CZ" dirty="0"/>
              <a:t>vynašeč není vybaven zachycovačem jemných podílů a proto je nutné do vany přivádět velmi hustý </a:t>
            </a:r>
            <a:r>
              <a:rPr lang="cs-CZ" dirty="0" smtClean="0"/>
              <a:t>rmut</a:t>
            </a:r>
            <a:endParaRPr lang="cs-CZ" dirty="0"/>
          </a:p>
          <a:p>
            <a:r>
              <a:rPr lang="cs-CZ" dirty="0"/>
              <a:t>n</a:t>
            </a:r>
            <a:r>
              <a:rPr lang="cs-CZ" dirty="0" smtClean="0"/>
              <a:t>evýhodou </a:t>
            </a:r>
            <a:r>
              <a:rPr lang="cs-CZ" dirty="0"/>
              <a:t>je jejich </a:t>
            </a:r>
            <a:r>
              <a:rPr lang="cs-CZ" dirty="0" smtClean="0"/>
              <a:t>náročná </a:t>
            </a:r>
            <a:r>
              <a:rPr lang="cs-CZ" dirty="0"/>
              <a:t>údržba, rychlé obrušování šroubovice, </a:t>
            </a:r>
            <a:r>
              <a:rPr lang="cs-CZ" dirty="0" smtClean="0"/>
              <a:t>energetická </a:t>
            </a:r>
            <a:r>
              <a:rPr lang="cs-CZ" dirty="0"/>
              <a:t>náročnost a i poměrně malý výkon kolem </a:t>
            </a:r>
            <a:r>
              <a:rPr lang="cs-CZ" dirty="0" smtClean="0"/>
              <a:t>50t/h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7410" name="Picture 2" descr="C:\Users\Pája\Downloads\obrPb-www.aggman.c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384" y="3753136"/>
            <a:ext cx="3687712" cy="27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205325" y="6505272"/>
            <a:ext cx="103906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www.aggman.com</a:t>
            </a:r>
          </a:p>
        </p:txBody>
      </p:sp>
    </p:spTree>
    <p:extLst>
      <p:ext uri="{BB962C8B-B14F-4D97-AF65-F5344CB8AC3E}">
        <p14:creationId xmlns:p14="http://schemas.microsoft.com/office/powerpoint/2010/main" val="3747297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Odvodňování kameniva</a:t>
            </a:r>
            <a:br>
              <a:rPr lang="cs-CZ" dirty="0" smtClean="0"/>
            </a:br>
            <a:r>
              <a:rPr lang="cs-CZ" dirty="0" err="1" smtClean="0"/>
              <a:t>Hrabičkový</a:t>
            </a:r>
            <a:r>
              <a:rPr lang="cs-CZ" dirty="0" smtClean="0"/>
              <a:t> vynášeč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rincip práce podobný </a:t>
            </a:r>
            <a:r>
              <a:rPr lang="cs-CZ" dirty="0"/>
              <a:t>jako u šnekového </a:t>
            </a:r>
            <a:r>
              <a:rPr lang="cs-CZ" dirty="0" smtClean="0"/>
              <a:t>vynášeče</a:t>
            </a:r>
          </a:p>
          <a:p>
            <a:r>
              <a:rPr lang="cs-CZ" dirty="0" smtClean="0"/>
              <a:t>materiál </a:t>
            </a:r>
            <a:r>
              <a:rPr lang="cs-CZ" dirty="0"/>
              <a:t>je z vany vynášen pomocí hrabiček </a:t>
            </a:r>
            <a:r>
              <a:rPr lang="cs-CZ" dirty="0" smtClean="0"/>
              <a:t>na </a:t>
            </a:r>
            <a:r>
              <a:rPr lang="cs-CZ" dirty="0"/>
              <a:t>řetězu a na konci vany přepadává přes její </a:t>
            </a:r>
            <a:r>
              <a:rPr lang="cs-CZ" dirty="0" smtClean="0"/>
              <a:t>hranu</a:t>
            </a:r>
          </a:p>
          <a:p>
            <a:r>
              <a:rPr lang="cs-CZ" dirty="0" smtClean="0"/>
              <a:t>nevýhodou </a:t>
            </a:r>
            <a:r>
              <a:rPr lang="cs-CZ" dirty="0"/>
              <a:t>je velké opotřebení čepů a pouzder </a:t>
            </a:r>
            <a:r>
              <a:rPr lang="cs-CZ" dirty="0" err="1"/>
              <a:t>hrabičkového</a:t>
            </a:r>
            <a:r>
              <a:rPr lang="cs-CZ" dirty="0"/>
              <a:t> </a:t>
            </a:r>
            <a:r>
              <a:rPr lang="cs-CZ" dirty="0" smtClean="0"/>
              <a:t>řetězu → </a:t>
            </a:r>
            <a:r>
              <a:rPr lang="cs-CZ" dirty="0"/>
              <a:t>vysoké provozní </a:t>
            </a:r>
            <a:r>
              <a:rPr lang="cs-CZ" dirty="0" smtClean="0"/>
              <a:t>náklady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4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Odvodňování kameniva</a:t>
            </a:r>
            <a:br>
              <a:rPr lang="cs-CZ" dirty="0" smtClean="0"/>
            </a:br>
            <a:r>
              <a:rPr lang="cs-CZ" dirty="0" smtClean="0"/>
              <a:t>Kolesový vynášeč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Princip práce je </a:t>
            </a:r>
            <a:r>
              <a:rPr lang="cs-CZ" dirty="0"/>
              <a:t>stejný jako u </a:t>
            </a:r>
            <a:r>
              <a:rPr lang="cs-CZ" dirty="0" err="1"/>
              <a:t>hrabičkového</a:t>
            </a:r>
            <a:r>
              <a:rPr lang="cs-CZ" dirty="0"/>
              <a:t> </a:t>
            </a:r>
            <a:r>
              <a:rPr lang="cs-CZ" dirty="0" smtClean="0"/>
              <a:t>vynášeče</a:t>
            </a:r>
          </a:p>
          <a:p>
            <a:r>
              <a:rPr lang="cs-CZ" dirty="0"/>
              <a:t>v</a:t>
            </a:r>
            <a:r>
              <a:rPr lang="cs-CZ" dirty="0" smtClean="0"/>
              <a:t>ýhodou </a:t>
            </a:r>
            <a:r>
              <a:rPr lang="cs-CZ" dirty="0"/>
              <a:t>je, že nemá čepy a pouzdra, která by byla ve styku s </a:t>
            </a:r>
            <a:r>
              <a:rPr lang="cs-CZ" dirty="0" smtClean="0"/>
              <a:t>pískem → menší provozní náklady</a:t>
            </a:r>
            <a:endParaRPr lang="cs-CZ" dirty="0"/>
          </a:p>
          <a:p>
            <a:r>
              <a:rPr lang="cs-CZ" dirty="0" smtClean="0"/>
              <a:t>skládá se z </a:t>
            </a:r>
            <a:r>
              <a:rPr lang="cs-CZ" dirty="0"/>
              <a:t>plechové vany a kolesa s </a:t>
            </a:r>
            <a:r>
              <a:rPr lang="cs-CZ" dirty="0" smtClean="0"/>
              <a:t>lopatkami</a:t>
            </a:r>
          </a:p>
          <a:p>
            <a:r>
              <a:rPr lang="cs-CZ" dirty="0" smtClean="0"/>
              <a:t>otáčením </a:t>
            </a:r>
            <a:r>
              <a:rPr lang="cs-CZ" dirty="0"/>
              <a:t>kolesa je pomocí lopatek písek vyhrabáván z vany a voda z něj odtéká otvory v </a:t>
            </a:r>
            <a:r>
              <a:rPr lang="cs-CZ" dirty="0" smtClean="0"/>
              <a:t>lopatkách</a:t>
            </a:r>
          </a:p>
          <a:p>
            <a:r>
              <a:rPr lang="cs-CZ" dirty="0" smtClean="0"/>
              <a:t>otáčky </a:t>
            </a:r>
            <a:r>
              <a:rPr lang="cs-CZ" dirty="0"/>
              <a:t>kolesa asi 0,5 </a:t>
            </a:r>
            <a:r>
              <a:rPr lang="cs-CZ" dirty="0" smtClean="0"/>
              <a:t>otáčky/min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873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Odvodňování kameniva</a:t>
            </a:r>
            <a:br>
              <a:rPr lang="cs-CZ" dirty="0" smtClean="0"/>
            </a:br>
            <a:r>
              <a:rPr lang="cs-CZ" dirty="0" smtClean="0"/>
              <a:t>Korečkový vynášeč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 </a:t>
            </a:r>
            <a:r>
              <a:rPr lang="cs-CZ" dirty="0"/>
              <a:t>podstatě vynašeč kolesový, u kterého jsou lopatky nahrazeny </a:t>
            </a:r>
            <a:r>
              <a:rPr lang="cs-CZ" dirty="0" smtClean="0"/>
              <a:t>korečky</a:t>
            </a:r>
          </a:p>
          <a:p>
            <a:r>
              <a:rPr lang="cs-CZ" dirty="0" smtClean="0"/>
              <a:t>odtok </a:t>
            </a:r>
            <a:r>
              <a:rPr lang="cs-CZ" dirty="0"/>
              <a:t>vody z korečku je zajištěn děrováním a odvodněný písek je následně vyklápěn do výstupního </a:t>
            </a:r>
            <a:r>
              <a:rPr lang="cs-CZ" dirty="0" smtClean="0"/>
              <a:t>žlabu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8434" name="Picture 2" descr="C:\Users\Pája\Downloads\obrPb-www.ebay.d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2" b="3595"/>
          <a:stretch/>
        </p:blipFill>
        <p:spPr bwMode="auto">
          <a:xfrm>
            <a:off x="1751462" y="3414939"/>
            <a:ext cx="5550091" cy="302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450009" y="6426587"/>
            <a:ext cx="86754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www.ebay.de</a:t>
            </a:r>
          </a:p>
        </p:txBody>
      </p:sp>
    </p:spTree>
    <p:extLst>
      <p:ext uri="{BB962C8B-B14F-4D97-AF65-F5344CB8AC3E}">
        <p14:creationId xmlns:p14="http://schemas.microsoft.com/office/powerpoint/2010/main" val="728035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Stroje a zařízení pro úpravu výztuže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b</a:t>
            </a:r>
            <a:r>
              <a:rPr lang="cs-CZ" dirty="0" smtClean="0"/>
              <a:t>etonářská </a:t>
            </a:r>
            <a:r>
              <a:rPr lang="cs-CZ" dirty="0"/>
              <a:t>ocel je jednou z </a:t>
            </a:r>
            <a:r>
              <a:rPr lang="cs-CZ" dirty="0" smtClean="0"/>
              <a:t>důležitých </a:t>
            </a:r>
            <a:r>
              <a:rPr lang="cs-CZ" dirty="0"/>
              <a:t>složek pro výrobu prefabrikovaných stavebních </a:t>
            </a:r>
            <a:r>
              <a:rPr lang="cs-CZ" dirty="0" smtClean="0"/>
              <a:t>dílců</a:t>
            </a:r>
          </a:p>
          <a:p>
            <a:r>
              <a:rPr lang="cs-CZ" dirty="0"/>
              <a:t>p</a:t>
            </a:r>
            <a:r>
              <a:rPr lang="cs-CZ" dirty="0" smtClean="0"/>
              <a:t>odle </a:t>
            </a:r>
            <a:r>
              <a:rPr lang="cs-CZ" dirty="0"/>
              <a:t>druhu stavebního dílce se výztuž před </a:t>
            </a:r>
            <a:r>
              <a:rPr lang="cs-CZ" dirty="0" smtClean="0"/>
              <a:t>použitím upravuje </a:t>
            </a:r>
          </a:p>
          <a:p>
            <a:r>
              <a:rPr lang="cs-CZ" dirty="0" smtClean="0"/>
              <a:t>úprava </a:t>
            </a:r>
            <a:r>
              <a:rPr lang="cs-CZ" dirty="0"/>
              <a:t>probíhá v </a:t>
            </a:r>
            <a:r>
              <a:rPr lang="cs-CZ" dirty="0" err="1"/>
              <a:t>armovnách</a:t>
            </a:r>
            <a:r>
              <a:rPr lang="cs-CZ" dirty="0"/>
              <a:t>, kde na sebe jednotlivé procesy </a:t>
            </a:r>
            <a:r>
              <a:rPr lang="cs-CZ" dirty="0" smtClean="0"/>
              <a:t>navazují</a:t>
            </a:r>
          </a:p>
          <a:p>
            <a:pPr marL="0" indent="0">
              <a:buNone/>
            </a:pPr>
            <a:r>
              <a:rPr lang="cs-CZ" b="1" dirty="0" smtClean="0"/>
              <a:t>Dělíme je na:</a:t>
            </a:r>
          </a:p>
          <a:p>
            <a:pPr lvl="1"/>
            <a:r>
              <a:rPr lang="cs-CZ" dirty="0" smtClean="0"/>
              <a:t>Rovnačky</a:t>
            </a:r>
          </a:p>
          <a:p>
            <a:pPr lvl="1"/>
            <a:r>
              <a:rPr lang="cs-CZ" dirty="0" smtClean="0"/>
              <a:t>Stříhačky</a:t>
            </a:r>
          </a:p>
          <a:p>
            <a:pPr lvl="1"/>
            <a:r>
              <a:rPr lang="cs-CZ" dirty="0" smtClean="0"/>
              <a:t>Ohýbačky</a:t>
            </a:r>
          </a:p>
          <a:p>
            <a:pPr lvl="1"/>
            <a:r>
              <a:rPr lang="cs-CZ" dirty="0" smtClean="0"/>
              <a:t>Svářečky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015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Rovnačky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řed </a:t>
            </a:r>
            <a:r>
              <a:rPr lang="cs-CZ" dirty="0"/>
              <a:t>dalším zpracováním je nutné ocel dodávanou ve svitcích vyrovnat na </a:t>
            </a:r>
            <a:r>
              <a:rPr lang="cs-CZ" dirty="0" smtClean="0"/>
              <a:t>rovnačkách</a:t>
            </a:r>
          </a:p>
          <a:p>
            <a:pPr marL="0" indent="0">
              <a:buNone/>
            </a:pPr>
            <a:r>
              <a:rPr lang="cs-CZ" dirty="0" smtClean="0"/>
              <a:t>Podle </a:t>
            </a:r>
            <a:r>
              <a:rPr lang="cs-CZ" dirty="0"/>
              <a:t>způsobu rovnání dělíme rovnačky na:</a:t>
            </a:r>
          </a:p>
          <a:p>
            <a:r>
              <a:rPr lang="cs-CZ" b="1" dirty="0"/>
              <a:t>S rotujícím blokem se soustavou průvlaků</a:t>
            </a:r>
            <a:endParaRPr lang="cs-CZ" dirty="0"/>
          </a:p>
          <a:p>
            <a:pPr lvl="1"/>
            <a:r>
              <a:rPr lang="cs-CZ" dirty="0"/>
              <a:t>rovnání </a:t>
            </a:r>
            <a:r>
              <a:rPr lang="cs-CZ" dirty="0" smtClean="0"/>
              <a:t>pomocí </a:t>
            </a:r>
            <a:r>
              <a:rPr lang="cs-CZ" dirty="0"/>
              <a:t>rotačního bloku s průvlaky</a:t>
            </a:r>
          </a:p>
          <a:p>
            <a:pPr lvl="1"/>
            <a:r>
              <a:rPr lang="cs-CZ" dirty="0"/>
              <a:t>při rovnání blok rotuje a ocel je tím </a:t>
            </a:r>
            <a:r>
              <a:rPr lang="cs-CZ" dirty="0" smtClean="0"/>
              <a:t>vyrovnávána</a:t>
            </a:r>
            <a:endParaRPr lang="cs-CZ" dirty="0"/>
          </a:p>
          <a:p>
            <a:pPr lvl="1"/>
            <a:r>
              <a:rPr lang="cs-CZ" dirty="0"/>
              <a:t>otáčky rotujícího </a:t>
            </a:r>
            <a:r>
              <a:rPr lang="cs-CZ" dirty="0" smtClean="0"/>
              <a:t>bubnu od </a:t>
            </a:r>
            <a:r>
              <a:rPr lang="cs-CZ" dirty="0"/>
              <a:t>1000 do 3000 otáček/min</a:t>
            </a:r>
          </a:p>
          <a:p>
            <a:pPr lvl="1"/>
            <a:r>
              <a:rPr lang="cs-CZ" dirty="0"/>
              <a:t>používají se k rovnání měkkých ocelí s hladkým kruhovým průřezem</a:t>
            </a:r>
          </a:p>
          <a:p>
            <a:pPr lvl="1"/>
            <a:r>
              <a:rPr lang="cs-CZ" dirty="0"/>
              <a:t>kvalita vyrovnání je závislá na správném nastavení </a:t>
            </a:r>
            <a:r>
              <a:rPr lang="cs-CZ" dirty="0" smtClean="0"/>
              <a:t>průvlaků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54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0482" name="Picture 2" descr="C:\Users\Pája\Downloads\obrPe-www.bongard.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41" y="382040"/>
            <a:ext cx="8887133" cy="593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050253" y="6288601"/>
            <a:ext cx="984565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www.bongard.de</a:t>
            </a:r>
          </a:p>
        </p:txBody>
      </p:sp>
    </p:spTree>
    <p:extLst>
      <p:ext uri="{BB962C8B-B14F-4D97-AF65-F5344CB8AC3E}">
        <p14:creationId xmlns:p14="http://schemas.microsoft.com/office/powerpoint/2010/main" val="536987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Rovnačky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Podle </a:t>
            </a:r>
            <a:r>
              <a:rPr lang="cs-CZ" dirty="0"/>
              <a:t>způsobu rovnání dělíme rovnačky na:</a:t>
            </a:r>
          </a:p>
          <a:p>
            <a:r>
              <a:rPr lang="cs-CZ" b="1" dirty="0" smtClean="0"/>
              <a:t>Se soustavou kladek</a:t>
            </a:r>
            <a:endParaRPr lang="cs-CZ" dirty="0" smtClean="0"/>
          </a:p>
          <a:p>
            <a:pPr lvl="1"/>
            <a:r>
              <a:rPr lang="cs-CZ" dirty="0" smtClean="0"/>
              <a:t>rovnání oceli je </a:t>
            </a:r>
            <a:r>
              <a:rPr lang="cs-CZ" dirty="0" err="1" smtClean="0"/>
              <a:t>zajišteno</a:t>
            </a:r>
            <a:r>
              <a:rPr lang="cs-CZ" dirty="0" smtClean="0"/>
              <a:t> soustavou kladek</a:t>
            </a:r>
          </a:p>
          <a:p>
            <a:pPr lvl="1"/>
            <a:r>
              <a:rPr lang="cs-CZ" dirty="0" smtClean="0"/>
              <a:t>skládají se ze 2 soustav kladek (</a:t>
            </a:r>
            <a:r>
              <a:rPr lang="cs-CZ" dirty="0" err="1" smtClean="0"/>
              <a:t>předrovnací</a:t>
            </a:r>
            <a:r>
              <a:rPr lang="cs-CZ" dirty="0" smtClean="0"/>
              <a:t> a rovnací blok) </a:t>
            </a:r>
            <a:r>
              <a:rPr lang="cs-CZ" dirty="0" err="1" smtClean="0"/>
              <a:t>nevzájem</a:t>
            </a:r>
            <a:r>
              <a:rPr lang="cs-CZ" dirty="0" smtClean="0"/>
              <a:t> pootočených o 90°, díky tomu dochází k prostorovému rovnání</a:t>
            </a:r>
          </a:p>
          <a:p>
            <a:pPr lvl="1"/>
            <a:r>
              <a:rPr lang="cs-CZ" dirty="0" smtClean="0"/>
              <a:t>soustava se skládá z kladech pevný a posuvných</a:t>
            </a:r>
          </a:p>
          <a:p>
            <a:pPr lvl="1"/>
            <a:r>
              <a:rPr lang="cs-CZ" dirty="0" smtClean="0"/>
              <a:t>ocel je ze svitku odvíjena tahem pomocí hnaných kol se žlábkem</a:t>
            </a:r>
          </a:p>
          <a:p>
            <a:pPr lvl="1"/>
            <a:r>
              <a:rPr lang="cs-CZ" dirty="0" smtClean="0"/>
              <a:t>používají se k rovnání svitkové </a:t>
            </a:r>
            <a:r>
              <a:rPr lang="cs-CZ" dirty="0" err="1" smtClean="0"/>
              <a:t>žebírkové</a:t>
            </a:r>
            <a:r>
              <a:rPr lang="cs-CZ" dirty="0" smtClean="0"/>
              <a:t> oceli, protože nepoškozují její povrch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228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Drtiče kameniva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887632"/>
          </a:xfrm>
        </p:spPr>
        <p:txBody>
          <a:bodyPr>
            <a:normAutofit/>
          </a:bodyPr>
          <a:lstStyle/>
          <a:p>
            <a:r>
              <a:rPr lang="cs-CZ" dirty="0" smtClean="0"/>
              <a:t>strojní zařízení k </a:t>
            </a:r>
            <a:r>
              <a:rPr lang="cs-CZ" dirty="0"/>
              <a:t>drcení lomového </a:t>
            </a:r>
            <a:r>
              <a:rPr lang="cs-CZ" dirty="0" smtClean="0"/>
              <a:t>kamene</a:t>
            </a:r>
          </a:p>
          <a:p>
            <a:r>
              <a:rPr lang="cs-CZ" dirty="0" smtClean="0"/>
              <a:t>produktem </a:t>
            </a:r>
            <a:r>
              <a:rPr lang="cs-CZ" dirty="0"/>
              <a:t>je štěrk a drť pro stavební účely a drcené kamenivo pro výrobu betonových </a:t>
            </a:r>
            <a:r>
              <a:rPr lang="cs-CZ" dirty="0" smtClean="0"/>
              <a:t>směsí</a:t>
            </a:r>
          </a:p>
          <a:p>
            <a:r>
              <a:rPr lang="cs-CZ" dirty="0" smtClean="0"/>
              <a:t>cílem </a:t>
            </a:r>
            <a:r>
              <a:rPr lang="cs-CZ" dirty="0"/>
              <a:t>je dosáhnutí drobných a ostrohranných </a:t>
            </a:r>
            <a:r>
              <a:rPr lang="cs-CZ" dirty="0" smtClean="0"/>
              <a:t>zrn</a:t>
            </a:r>
          </a:p>
          <a:p>
            <a:pPr marL="0" indent="0">
              <a:buNone/>
            </a:pPr>
            <a:r>
              <a:rPr lang="cs-CZ" b="1" dirty="0"/>
              <a:t>Drtiče dělíme podle konstrukčního systému na</a:t>
            </a:r>
            <a:r>
              <a:rPr lang="cs-CZ" b="1" dirty="0" smtClean="0"/>
              <a:t>:</a:t>
            </a:r>
          </a:p>
          <a:p>
            <a:pPr lvl="1"/>
            <a:r>
              <a:rPr lang="cs-CZ" dirty="0" smtClean="0"/>
              <a:t>Čelisťové drtiče</a:t>
            </a:r>
          </a:p>
          <a:p>
            <a:pPr lvl="1"/>
            <a:r>
              <a:rPr lang="cs-CZ" dirty="0" smtClean="0"/>
              <a:t>Kuželové drtiče</a:t>
            </a:r>
          </a:p>
          <a:p>
            <a:pPr lvl="1"/>
            <a:r>
              <a:rPr lang="cs-CZ" dirty="0" smtClean="0"/>
              <a:t>Odrazové drtiče</a:t>
            </a:r>
          </a:p>
          <a:p>
            <a:pPr lvl="1"/>
            <a:r>
              <a:rPr lang="cs-CZ" dirty="0" smtClean="0"/>
              <a:t>Kladivové drtiče</a:t>
            </a:r>
          </a:p>
          <a:p>
            <a:pPr lvl="1"/>
            <a:r>
              <a:rPr lang="cs-CZ" dirty="0" smtClean="0"/>
              <a:t>Válcové drtiče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20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19458" name="Picture 2" descr="C:\Users\Pája\Downloads\obrPb-www.rmgfelm.co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1" b="4699"/>
          <a:stretch/>
        </p:blipFill>
        <p:spPr bwMode="auto">
          <a:xfrm>
            <a:off x="0" y="268243"/>
            <a:ext cx="9144000" cy="614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8106537" y="6440235"/>
            <a:ext cx="103746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www.rmgfelm.com</a:t>
            </a:r>
          </a:p>
        </p:txBody>
      </p:sp>
    </p:spTree>
    <p:extLst>
      <p:ext uri="{BB962C8B-B14F-4D97-AF65-F5344CB8AC3E}">
        <p14:creationId xmlns:p14="http://schemas.microsoft.com/office/powerpoint/2010/main" val="3973703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Rovnačky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Podle </a:t>
            </a:r>
            <a:r>
              <a:rPr lang="cs-CZ" dirty="0"/>
              <a:t>způsobu rovnání dělíme rovnačky na</a:t>
            </a:r>
            <a:r>
              <a:rPr lang="cs-CZ" dirty="0" smtClean="0"/>
              <a:t>:</a:t>
            </a:r>
          </a:p>
          <a:p>
            <a:r>
              <a:rPr lang="cs-CZ" b="1" dirty="0"/>
              <a:t>Kombinované</a:t>
            </a:r>
            <a:endParaRPr lang="cs-CZ" dirty="0"/>
          </a:p>
          <a:p>
            <a:pPr lvl="1"/>
            <a:r>
              <a:rPr lang="cs-CZ" dirty="0"/>
              <a:t>rovnání probíhá kladkami i rotujícím bubnem</a:t>
            </a:r>
          </a:p>
          <a:p>
            <a:pPr lvl="1"/>
            <a:r>
              <a:rPr lang="cs-CZ" dirty="0"/>
              <a:t>zařazením soustavy kladek před rotující buben umožňuje zmenšení excentricity průvlaků a tím dochází ke snížení otěru rovnané </a:t>
            </a:r>
            <a:r>
              <a:rPr lang="cs-CZ" dirty="0" smtClean="0"/>
              <a:t>oceli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3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Stříhačky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r>
              <a:rPr lang="cs-CZ" dirty="0" smtClean="0"/>
              <a:t>požadované </a:t>
            </a:r>
            <a:r>
              <a:rPr lang="cs-CZ" dirty="0"/>
              <a:t>délky prutu až do Ø 40 mm se dosahuje </a:t>
            </a:r>
            <a:r>
              <a:rPr lang="cs-CZ" dirty="0" smtClean="0"/>
              <a:t>stříháním</a:t>
            </a:r>
          </a:p>
          <a:p>
            <a:r>
              <a:rPr lang="cs-CZ" dirty="0"/>
              <a:t>p</a:t>
            </a:r>
            <a:r>
              <a:rPr lang="cs-CZ" dirty="0" smtClean="0"/>
              <a:t>ruty </a:t>
            </a:r>
            <a:r>
              <a:rPr lang="cs-CZ" dirty="0"/>
              <a:t>jsou stříhány pomocí dvojice protiběžných </a:t>
            </a:r>
            <a:r>
              <a:rPr lang="cs-CZ" dirty="0" smtClean="0"/>
              <a:t>nožů</a:t>
            </a:r>
          </a:p>
          <a:p>
            <a:r>
              <a:rPr lang="cs-CZ" dirty="0" smtClean="0"/>
              <a:t>síla </a:t>
            </a:r>
            <a:r>
              <a:rPr lang="cs-CZ" dirty="0"/>
              <a:t>potřebná k přestřižení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 vyvolávána </a:t>
            </a:r>
            <a:r>
              <a:rPr lang="cs-CZ" dirty="0"/>
              <a:t>hydraulickým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nebo </a:t>
            </a:r>
            <a:r>
              <a:rPr lang="cs-CZ" dirty="0"/>
              <a:t>výstředníkovým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mechanismem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1506" name="Picture 2" descr="C:\Users\Pája\Downloads\obrPa-www.jamipraha.cz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8" b="6978"/>
          <a:stretch/>
        </p:blipFill>
        <p:spPr bwMode="auto">
          <a:xfrm>
            <a:off x="4896667" y="3275463"/>
            <a:ext cx="3918354" cy="328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03420" y="6555851"/>
            <a:ext cx="103105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www.jamipraha.cz</a:t>
            </a:r>
          </a:p>
        </p:txBody>
      </p:sp>
    </p:spTree>
    <p:extLst>
      <p:ext uri="{BB962C8B-B14F-4D97-AF65-F5344CB8AC3E}">
        <p14:creationId xmlns:p14="http://schemas.microsoft.com/office/powerpoint/2010/main" val="2330373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Stříhačky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r>
              <a:rPr lang="cs-CZ" dirty="0"/>
              <a:t>v</a:t>
            </a:r>
            <a:r>
              <a:rPr lang="cs-CZ" dirty="0" smtClean="0"/>
              <a:t> </a:t>
            </a:r>
            <a:r>
              <a:rPr lang="cs-CZ" dirty="0"/>
              <a:t>současné době se </a:t>
            </a:r>
            <a:r>
              <a:rPr lang="cs-CZ" dirty="0" smtClean="0"/>
              <a:t>používá </a:t>
            </a:r>
            <a:r>
              <a:rPr lang="cs-CZ" dirty="0"/>
              <a:t>odměřovací a stříhací </a:t>
            </a:r>
            <a:r>
              <a:rPr lang="cs-CZ" dirty="0" smtClean="0"/>
              <a:t>zařízení</a:t>
            </a:r>
          </a:p>
          <a:p>
            <a:r>
              <a:rPr lang="cs-CZ" dirty="0" smtClean="0"/>
              <a:t>prut </a:t>
            </a:r>
            <a:r>
              <a:rPr lang="cs-CZ" dirty="0"/>
              <a:t>je přiváděn ze zásobníku </a:t>
            </a:r>
            <a:r>
              <a:rPr lang="cs-CZ" dirty="0" smtClean="0"/>
              <a:t>, po najetí </a:t>
            </a:r>
            <a:r>
              <a:rPr lang="cs-CZ" dirty="0"/>
              <a:t>prutu na zarážku je pomocí snímače odeslán signál, který spustí </a:t>
            </a:r>
            <a:r>
              <a:rPr lang="cs-CZ" dirty="0" smtClean="0"/>
              <a:t>nůžky</a:t>
            </a:r>
          </a:p>
          <a:p>
            <a:r>
              <a:rPr lang="cs-CZ" dirty="0" smtClean="0"/>
              <a:t>řídící </a:t>
            </a:r>
            <a:r>
              <a:rPr lang="cs-CZ" dirty="0"/>
              <a:t>systém je vybaven řídící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jednotkou </a:t>
            </a:r>
            <a:r>
              <a:rPr lang="cs-CZ" dirty="0"/>
              <a:t>s přesným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programem </a:t>
            </a:r>
            <a:r>
              <a:rPr lang="cs-CZ" dirty="0"/>
              <a:t>pro měření </a:t>
            </a:r>
            <a:r>
              <a:rPr lang="cs-CZ" dirty="0" smtClean="0"/>
              <a:t>délky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2530" name="Picture 2" descr="C:\Users\Pája\Downloads\obrPb-pedax.mahill.h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767" y="3588698"/>
            <a:ext cx="3797779" cy="284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778448" y="6437032"/>
            <a:ext cx="113524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www.pedax.mahill.hu</a:t>
            </a:r>
          </a:p>
        </p:txBody>
      </p:sp>
    </p:spTree>
    <p:extLst>
      <p:ext uri="{BB962C8B-B14F-4D97-AF65-F5344CB8AC3E}">
        <p14:creationId xmlns:p14="http://schemas.microsoft.com/office/powerpoint/2010/main" val="368115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Stříhačky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r>
              <a:rPr lang="cs-CZ" dirty="0" smtClean="0"/>
              <a:t>výkonnost </a:t>
            </a:r>
            <a:r>
              <a:rPr lang="cs-CZ" dirty="0"/>
              <a:t>25 až 70 t oceli za </a:t>
            </a:r>
            <a:r>
              <a:rPr lang="cs-CZ" dirty="0" smtClean="0"/>
              <a:t>směnu</a:t>
            </a:r>
          </a:p>
          <a:p>
            <a:r>
              <a:rPr lang="cs-CZ" dirty="0" smtClean="0"/>
              <a:t>linka </a:t>
            </a:r>
            <a:r>
              <a:rPr lang="cs-CZ" dirty="0"/>
              <a:t>dokáže zpracovat ocel </a:t>
            </a:r>
            <a:r>
              <a:rPr lang="cs-CZ" dirty="0" smtClean="0"/>
              <a:t>dodávanou </a:t>
            </a:r>
            <a:r>
              <a:rPr lang="cs-CZ" dirty="0"/>
              <a:t>ve svazcích max. hmotnosti 6 t a max. délce 14 </a:t>
            </a:r>
            <a:r>
              <a:rPr lang="cs-CZ" dirty="0" smtClean="0"/>
              <a:t>m</a:t>
            </a:r>
          </a:p>
          <a:p>
            <a:r>
              <a:rPr lang="cs-CZ" dirty="0"/>
              <a:t>s</a:t>
            </a:r>
            <a:r>
              <a:rPr lang="cs-CZ" dirty="0" smtClean="0"/>
              <a:t>tříhací </a:t>
            </a:r>
            <a:r>
              <a:rPr lang="cs-CZ" dirty="0"/>
              <a:t>zařízení dokáže ustřihnout jeden prut o Ø 40 mm a pevnosti 850 </a:t>
            </a:r>
            <a:r>
              <a:rPr lang="cs-CZ" dirty="0" err="1"/>
              <a:t>MPa</a:t>
            </a:r>
            <a:r>
              <a:rPr lang="cs-CZ" dirty="0"/>
              <a:t>, případně odpovídající počet prutů menšího průřezu nebo </a:t>
            </a:r>
            <a:r>
              <a:rPr lang="cs-CZ" dirty="0" smtClean="0"/>
              <a:t>pevností</a:t>
            </a:r>
          </a:p>
          <a:p>
            <a:r>
              <a:rPr lang="cs-CZ" dirty="0" smtClean="0"/>
              <a:t>k </a:t>
            </a:r>
            <a:r>
              <a:rPr lang="cs-CZ" dirty="0"/>
              <a:t>obsluze linky je zapotřebí 2 </a:t>
            </a:r>
            <a:r>
              <a:rPr lang="cs-CZ" dirty="0" smtClean="0"/>
              <a:t>pracovníků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29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Ohýbačky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dosažení požadovaného tvaru prutu je nutné jej ohnout, k tomu se používají strojní </a:t>
            </a:r>
            <a:r>
              <a:rPr lang="cs-CZ" dirty="0" smtClean="0"/>
              <a:t>ohýbačky</a:t>
            </a:r>
          </a:p>
          <a:p>
            <a:r>
              <a:rPr lang="cs-CZ" dirty="0"/>
              <a:t>o</a:t>
            </a:r>
            <a:r>
              <a:rPr lang="cs-CZ" dirty="0" smtClean="0"/>
              <a:t>hýbat lze pruty </a:t>
            </a:r>
            <a:r>
              <a:rPr lang="cs-CZ" dirty="0"/>
              <a:t>o průměru 6 až 55 </a:t>
            </a:r>
            <a:r>
              <a:rPr lang="cs-CZ" dirty="0" smtClean="0"/>
              <a:t>mm</a:t>
            </a:r>
          </a:p>
          <a:p>
            <a:pPr marL="0" indent="0">
              <a:buNone/>
            </a:pPr>
            <a:r>
              <a:rPr lang="cs-CZ" dirty="0" smtClean="0"/>
              <a:t>Ohýbat </a:t>
            </a:r>
            <a:r>
              <a:rPr lang="cs-CZ" dirty="0"/>
              <a:t>ocel lze pomocí:</a:t>
            </a:r>
          </a:p>
          <a:p>
            <a:r>
              <a:rPr lang="cs-CZ" b="1" dirty="0"/>
              <a:t>Ohýbání trnem</a:t>
            </a:r>
            <a:endParaRPr lang="cs-CZ" dirty="0"/>
          </a:p>
          <a:p>
            <a:pPr lvl="1"/>
            <a:r>
              <a:rPr lang="cs-CZ" dirty="0"/>
              <a:t>ohýbání se provádí pomocí ohýbacího kotouče s vloženým ohýbacím trnem</a:t>
            </a:r>
          </a:p>
          <a:p>
            <a:pPr lvl="1"/>
            <a:r>
              <a:rPr lang="cs-CZ" dirty="0" smtClean="0"/>
              <a:t>prut </a:t>
            </a:r>
            <a:r>
              <a:rPr lang="cs-CZ" dirty="0"/>
              <a:t>se při ohýbání musí opírat o opěrný </a:t>
            </a:r>
            <a:r>
              <a:rPr lang="cs-CZ" dirty="0" smtClean="0"/>
              <a:t>trn, </a:t>
            </a:r>
            <a:r>
              <a:rPr lang="cs-CZ" dirty="0"/>
              <a:t>v opačném případě by </a:t>
            </a:r>
            <a:r>
              <a:rPr lang="cs-CZ" dirty="0" smtClean="0"/>
              <a:t>docházelo k </a:t>
            </a:r>
            <a:r>
              <a:rPr lang="cs-CZ" dirty="0"/>
              <a:t>otáčení </a:t>
            </a:r>
            <a:r>
              <a:rPr lang="cs-CZ" dirty="0" smtClean="0"/>
              <a:t>prutu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280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3554" name="Picture 2" descr="C:\Users\Pája\Downloads\obrPa-www.directindustry.c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8680"/>
            <a:ext cx="9144000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7952693" y="6001712"/>
            <a:ext cx="121860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www.directindustry.com</a:t>
            </a:r>
          </a:p>
        </p:txBody>
      </p:sp>
    </p:spTree>
    <p:extLst>
      <p:ext uri="{BB962C8B-B14F-4D97-AF65-F5344CB8AC3E}">
        <p14:creationId xmlns:p14="http://schemas.microsoft.com/office/powerpoint/2010/main" val="252456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Ohýbačky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r>
              <a:rPr lang="cs-CZ" b="1" dirty="0" smtClean="0"/>
              <a:t>Ohýbání </a:t>
            </a:r>
            <a:r>
              <a:rPr lang="cs-CZ" b="1" dirty="0"/>
              <a:t>ramenem o opěrnou lištu</a:t>
            </a:r>
            <a:endParaRPr lang="cs-CZ" dirty="0"/>
          </a:p>
          <a:p>
            <a:pPr lvl="1"/>
            <a:r>
              <a:rPr lang="cs-CZ" dirty="0"/>
              <a:t>tímto typem lze vytvořit 2 ohyby najednou</a:t>
            </a:r>
          </a:p>
          <a:p>
            <a:pPr lvl="1"/>
            <a:r>
              <a:rPr lang="cs-CZ" dirty="0"/>
              <a:t>ohýbání se provádí pomocí ohýbacího kotouče, ohýbacího ramene s ohýbacím trnem, opěrného trnu a opěrné lišty</a:t>
            </a:r>
          </a:p>
          <a:p>
            <a:pPr lvl="1"/>
            <a:r>
              <a:rPr lang="cs-CZ" dirty="0" smtClean="0"/>
              <a:t>prut </a:t>
            </a:r>
            <a:r>
              <a:rPr lang="cs-CZ" dirty="0"/>
              <a:t>se musí opírat o opěrný trn jinak by nedocházelo k </a:t>
            </a:r>
            <a:r>
              <a:rPr lang="cs-CZ" dirty="0" smtClean="0"/>
              <a:t>ohybu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5601" name="Picture 1" descr="C:\Users\Pája\Downloads\obrPd-www.holendasro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234" y="3616657"/>
            <a:ext cx="4209515" cy="282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652360" y="6425917"/>
            <a:ext cx="10743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www.holendasro.cz</a:t>
            </a:r>
          </a:p>
        </p:txBody>
      </p:sp>
    </p:spTree>
    <p:extLst>
      <p:ext uri="{BB962C8B-B14F-4D97-AF65-F5344CB8AC3E}">
        <p14:creationId xmlns:p14="http://schemas.microsoft.com/office/powerpoint/2010/main" val="392038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Ohýbačky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r>
              <a:rPr lang="cs-CZ" b="1" dirty="0" smtClean="0"/>
              <a:t>Ohýbání </a:t>
            </a:r>
            <a:r>
              <a:rPr lang="cs-CZ" b="1" dirty="0"/>
              <a:t>navíjením na tvarovací přípravek</a:t>
            </a:r>
            <a:endParaRPr lang="cs-CZ" dirty="0"/>
          </a:p>
          <a:p>
            <a:pPr lvl="1"/>
            <a:r>
              <a:rPr lang="cs-CZ" dirty="0"/>
              <a:t>ohýbání probíhá pomocí ohýbacího přípravku s kapsou pro vložení prutu, který je osazen na ohýbací kotouč</a:t>
            </a:r>
          </a:p>
          <a:p>
            <a:pPr lvl="1"/>
            <a:r>
              <a:rPr lang="cs-CZ" dirty="0" smtClean="0"/>
              <a:t>při </a:t>
            </a:r>
            <a:r>
              <a:rPr lang="cs-CZ" dirty="0"/>
              <a:t>tomto typu ohýbání je potřeba počítat se zpětným pružením oceli po vyjmutí z přípravku, kvůli tomu je třeba ohýbací úhly </a:t>
            </a:r>
            <a:r>
              <a:rPr lang="cs-CZ" dirty="0" smtClean="0"/>
              <a:t>zvětšit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05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Svářečky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r>
              <a:rPr lang="cs-CZ" dirty="0"/>
              <a:t>p</a:t>
            </a:r>
            <a:r>
              <a:rPr lang="cs-CZ" dirty="0" smtClean="0"/>
              <a:t>ro </a:t>
            </a:r>
            <a:r>
              <a:rPr lang="cs-CZ" dirty="0"/>
              <a:t>spojování prutů do plošných nebo výztužných prvků se používá </a:t>
            </a:r>
            <a:r>
              <a:rPr lang="cs-CZ" dirty="0" smtClean="0"/>
              <a:t>svařování</a:t>
            </a:r>
          </a:p>
          <a:p>
            <a:r>
              <a:rPr lang="cs-CZ" dirty="0" smtClean="0"/>
              <a:t>nejčastěji </a:t>
            </a:r>
            <a:r>
              <a:rPr lang="cs-CZ" dirty="0"/>
              <a:t>se používá svařování odporové, elektrickým obloukem nebo v ochranné </a:t>
            </a:r>
            <a:r>
              <a:rPr lang="cs-CZ" dirty="0" smtClean="0"/>
              <a:t>atmosféře</a:t>
            </a:r>
          </a:p>
          <a:p>
            <a:r>
              <a:rPr lang="cs-CZ" dirty="0" smtClean="0"/>
              <a:t>pro </a:t>
            </a:r>
            <a:r>
              <a:rPr lang="cs-CZ" dirty="0"/>
              <a:t>dosažení dokonalého svařování je nutné dodržet čistotu povrchu svařovaných </a:t>
            </a:r>
            <a:r>
              <a:rPr lang="cs-CZ" dirty="0" smtClean="0"/>
              <a:t>prutů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3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Drtiče </a:t>
            </a:r>
            <a:r>
              <a:rPr lang="cs-CZ" dirty="0" smtClean="0"/>
              <a:t>kameniva - Čelisťové </a:t>
            </a:r>
            <a:r>
              <a:rPr lang="cs-CZ" dirty="0" smtClean="0"/>
              <a:t>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d</a:t>
            </a:r>
            <a:r>
              <a:rPr lang="cs-CZ" dirty="0" smtClean="0"/>
              <a:t>rcení </a:t>
            </a:r>
            <a:r>
              <a:rPr lang="cs-CZ" dirty="0"/>
              <a:t>kamene probíhá mezi dvěma </a:t>
            </a:r>
            <a:r>
              <a:rPr lang="cs-CZ" dirty="0" smtClean="0"/>
              <a:t>čelistmi (jedna </a:t>
            </a:r>
            <a:r>
              <a:rPr lang="cs-CZ" dirty="0"/>
              <a:t>je </a:t>
            </a:r>
            <a:r>
              <a:rPr lang="cs-CZ" dirty="0" smtClean="0"/>
              <a:t>pevná, druhá pohyblivá)</a:t>
            </a:r>
          </a:p>
          <a:p>
            <a:r>
              <a:rPr lang="cs-CZ" dirty="0" smtClean="0"/>
              <a:t>čelisti </a:t>
            </a:r>
            <a:r>
              <a:rPr lang="cs-CZ" dirty="0"/>
              <a:t>jsou zhotoveny z tvrdé a otěruvzdorné manganové oceli a mohou být opatřeny </a:t>
            </a:r>
            <a:r>
              <a:rPr lang="cs-CZ" dirty="0" smtClean="0"/>
              <a:t>rýhováním</a:t>
            </a:r>
          </a:p>
          <a:p>
            <a:r>
              <a:rPr lang="cs-CZ" dirty="0"/>
              <a:t>p</a:t>
            </a:r>
            <a:r>
              <a:rPr lang="cs-CZ" dirty="0" smtClean="0"/>
              <a:t>oužívají se pro primární i sekundární drcení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2050" name="Picture 2" descr="C:\Users\Pája\Downloads\obr10a-geologie.vsb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480" y="4019010"/>
            <a:ext cx="5142059" cy="2418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46250" y="6437032"/>
            <a:ext cx="11256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www.geologie.vsb.cz</a:t>
            </a:r>
          </a:p>
        </p:txBody>
      </p:sp>
    </p:spTree>
    <p:extLst>
      <p:ext uri="{BB962C8B-B14F-4D97-AF65-F5344CB8AC3E}">
        <p14:creationId xmlns:p14="http://schemas.microsoft.com/office/powerpoint/2010/main" val="199122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Pája\Downloads\obrPa-www.broco-rankin.c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2"/>
          <a:stretch/>
        </p:blipFill>
        <p:spPr bwMode="auto">
          <a:xfrm>
            <a:off x="1542195" y="3100482"/>
            <a:ext cx="5800299" cy="368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Svářečky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 </a:t>
            </a:r>
            <a:r>
              <a:rPr lang="cs-CZ" dirty="0"/>
              <a:t>svařování se používají následující stroje:</a:t>
            </a:r>
          </a:p>
          <a:p>
            <a:r>
              <a:rPr lang="cs-CZ" b="1" dirty="0"/>
              <a:t>Závěsná jednobodová svářečka</a:t>
            </a:r>
            <a:endParaRPr lang="cs-CZ" dirty="0"/>
          </a:p>
          <a:p>
            <a:pPr lvl="1"/>
            <a:r>
              <a:rPr lang="cs-CZ" dirty="0" smtClean="0"/>
              <a:t>používá se </a:t>
            </a:r>
            <a:r>
              <a:rPr lang="cs-CZ" dirty="0"/>
              <a:t>pro svařování plošných i prostorových výztuží</a:t>
            </a:r>
          </a:p>
          <a:p>
            <a:pPr lvl="1"/>
            <a:r>
              <a:rPr lang="cs-CZ" dirty="0"/>
              <a:t>jsou stabilní nebo </a:t>
            </a:r>
            <a:r>
              <a:rPr lang="cs-CZ" dirty="0" smtClean="0"/>
              <a:t>přenosné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814190" y="6673334"/>
            <a:ext cx="11897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www.broco-rankin.com</a:t>
            </a:r>
          </a:p>
        </p:txBody>
      </p:sp>
    </p:spTree>
    <p:extLst>
      <p:ext uri="{BB962C8B-B14F-4D97-AF65-F5344CB8AC3E}">
        <p14:creationId xmlns:p14="http://schemas.microsoft.com/office/powerpoint/2010/main" val="3387356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Stroje a zařízení pro úpravu </a:t>
            </a:r>
            <a:r>
              <a:rPr lang="cs-CZ" dirty="0" smtClean="0"/>
              <a:t>výztuže</a:t>
            </a: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Svářečky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4163" y="1549400"/>
            <a:ext cx="8574087" cy="47620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Pro svařování se používají následující stroje:</a:t>
            </a:r>
          </a:p>
          <a:p>
            <a:r>
              <a:rPr lang="cs-CZ" b="1" dirty="0"/>
              <a:t>Vícebodový svařovací agregát</a:t>
            </a:r>
            <a:endParaRPr lang="cs-CZ" dirty="0"/>
          </a:p>
          <a:p>
            <a:pPr lvl="1"/>
            <a:r>
              <a:rPr lang="cs-CZ" dirty="0" smtClean="0"/>
              <a:t>výhodné pro </a:t>
            </a:r>
            <a:r>
              <a:rPr lang="cs-CZ" dirty="0"/>
              <a:t>svařování plošných výztužných prvků (síťovin a mřížovin)</a:t>
            </a:r>
          </a:p>
          <a:p>
            <a:pPr lvl="1"/>
            <a:r>
              <a:rPr lang="cs-CZ" dirty="0"/>
              <a:t>mohou být 4 - 18-ti bodové</a:t>
            </a:r>
          </a:p>
          <a:p>
            <a:pPr lvl="1"/>
            <a:r>
              <a:rPr lang="cs-CZ" dirty="0" smtClean="0"/>
              <a:t>automatické </a:t>
            </a:r>
            <a:r>
              <a:rPr lang="cs-CZ" dirty="0"/>
              <a:t>vkládání podélných i příčných prutů</a:t>
            </a:r>
          </a:p>
          <a:p>
            <a:pPr lvl="1"/>
            <a:r>
              <a:rPr lang="cs-CZ" dirty="0"/>
              <a:t>maximálně lze vytvořit spoj ze dvou prutů Ø 32 mm</a:t>
            </a:r>
          </a:p>
          <a:p>
            <a:pPr lvl="1"/>
            <a:r>
              <a:rPr lang="cs-CZ" dirty="0"/>
              <a:t>svařování je řízeno </a:t>
            </a:r>
            <a:r>
              <a:rPr lang="cs-CZ" dirty="0" smtClean="0"/>
              <a:t>elektronicky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5814190" y="6673334"/>
            <a:ext cx="118974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www.broco-rankin.com</a:t>
            </a:r>
          </a:p>
        </p:txBody>
      </p:sp>
    </p:spTree>
    <p:extLst>
      <p:ext uri="{BB962C8B-B14F-4D97-AF65-F5344CB8AC3E}">
        <p14:creationId xmlns:p14="http://schemas.microsoft.com/office/powerpoint/2010/main" val="2878651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33794" name="Picture 2" descr="C:\Users\Pája\Downloads\obrPb-www.chinalianhuan.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8990"/>
            <a:ext cx="9167300" cy="515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7945502" y="6120528"/>
            <a:ext cx="123944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www.chinalianhuan.com</a:t>
            </a:r>
          </a:p>
        </p:txBody>
      </p:sp>
    </p:spTree>
    <p:extLst>
      <p:ext uri="{BB962C8B-B14F-4D97-AF65-F5344CB8AC3E}">
        <p14:creationId xmlns:p14="http://schemas.microsoft.com/office/powerpoint/2010/main" val="266449510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pozornost!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734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ája\Downloads\obr10d-stavebni-technika.cz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939" y="3325556"/>
            <a:ext cx="3314609" cy="353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Drtiče </a:t>
            </a:r>
            <a:r>
              <a:rPr lang="cs-CZ" dirty="0" smtClean="0"/>
              <a:t>kameniva - Čelisťové </a:t>
            </a:r>
            <a:r>
              <a:rPr lang="cs-CZ" dirty="0" smtClean="0"/>
              <a:t>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velikost </a:t>
            </a:r>
            <a:r>
              <a:rPr lang="cs-CZ" b="1" dirty="0"/>
              <a:t>vstupní</a:t>
            </a:r>
            <a:r>
              <a:rPr lang="cs-CZ" dirty="0"/>
              <a:t> </a:t>
            </a:r>
            <a:r>
              <a:rPr lang="cs-CZ" dirty="0" smtClean="0"/>
              <a:t>štěrbiny</a:t>
            </a:r>
          </a:p>
          <a:p>
            <a:pPr lvl="1"/>
            <a:r>
              <a:rPr lang="cs-CZ" dirty="0" smtClean="0"/>
              <a:t>pro </a:t>
            </a:r>
            <a:r>
              <a:rPr lang="cs-CZ" dirty="0"/>
              <a:t>primární drcení </a:t>
            </a:r>
            <a:r>
              <a:rPr lang="cs-CZ" dirty="0" smtClean="0"/>
              <a:t>má rozměry </a:t>
            </a:r>
            <a:r>
              <a:rPr lang="cs-CZ" dirty="0"/>
              <a:t>až 1500 x 200 </a:t>
            </a:r>
            <a:r>
              <a:rPr lang="cs-CZ" dirty="0" smtClean="0"/>
              <a:t>mm</a:t>
            </a:r>
          </a:p>
          <a:p>
            <a:pPr lvl="1"/>
            <a:r>
              <a:rPr lang="cs-CZ" dirty="0" smtClean="0"/>
              <a:t>pro </a:t>
            </a:r>
            <a:r>
              <a:rPr lang="cs-CZ" dirty="0"/>
              <a:t>sekundární drcení má </a:t>
            </a:r>
            <a:r>
              <a:rPr lang="cs-CZ" dirty="0" smtClean="0"/>
              <a:t>rozměry až </a:t>
            </a:r>
            <a:r>
              <a:rPr lang="cs-CZ" dirty="0"/>
              <a:t>200 x 800 </a:t>
            </a:r>
            <a:r>
              <a:rPr lang="cs-CZ" dirty="0" smtClean="0"/>
              <a:t>mm</a:t>
            </a:r>
          </a:p>
          <a:p>
            <a:r>
              <a:rPr lang="cs-CZ" dirty="0" smtClean="0"/>
              <a:t>velikost </a:t>
            </a:r>
            <a:r>
              <a:rPr lang="cs-CZ" b="1" dirty="0" smtClean="0"/>
              <a:t>výstupní</a:t>
            </a:r>
            <a:r>
              <a:rPr lang="cs-CZ" dirty="0" smtClean="0"/>
              <a:t> štěrbiny lze nastavit pomocí posuvného klínu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4808207" y="6617491"/>
            <a:ext cx="1292341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www.stavebni-technika.cz</a:t>
            </a:r>
          </a:p>
        </p:txBody>
      </p:sp>
    </p:spTree>
    <p:extLst>
      <p:ext uri="{BB962C8B-B14F-4D97-AF65-F5344CB8AC3E}">
        <p14:creationId xmlns:p14="http://schemas.microsoft.com/office/powerpoint/2010/main" val="392513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ája\Downloads\obr10a-geologie.vsb.cz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830" y="2397567"/>
            <a:ext cx="4313511" cy="3376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Drtiče </a:t>
            </a:r>
            <a:r>
              <a:rPr lang="cs-CZ" dirty="0" smtClean="0"/>
              <a:t>kameniva - Kuželové </a:t>
            </a:r>
            <a:r>
              <a:rPr lang="cs-CZ" dirty="0" smtClean="0"/>
              <a:t>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skládají se z </a:t>
            </a:r>
            <a:r>
              <a:rPr lang="cs-CZ" dirty="0"/>
              <a:t>vnějšího pevného prstencového pláště a z vnitřního otočného komolého </a:t>
            </a:r>
            <a:r>
              <a:rPr lang="cs-CZ" dirty="0" smtClean="0"/>
              <a:t>kužele</a:t>
            </a:r>
          </a:p>
          <a:p>
            <a:pPr lvl="1"/>
            <a:r>
              <a:rPr lang="cs-CZ" dirty="0" smtClean="0"/>
              <a:t>vnější </a:t>
            </a:r>
            <a:r>
              <a:rPr lang="cs-CZ" dirty="0"/>
              <a:t>kuželový </a:t>
            </a:r>
            <a:r>
              <a:rPr lang="cs-CZ" dirty="0" smtClean="0"/>
              <a:t>plášť </a:t>
            </a:r>
          </a:p>
          <a:p>
            <a:pPr lvl="2"/>
            <a:r>
              <a:rPr lang="cs-CZ" dirty="0"/>
              <a:t>n</a:t>
            </a:r>
            <a:r>
              <a:rPr lang="cs-CZ" dirty="0" smtClean="0"/>
              <a:t>eotáčivý</a:t>
            </a:r>
          </a:p>
          <a:p>
            <a:pPr lvl="2"/>
            <a:r>
              <a:rPr lang="cs-CZ" dirty="0" smtClean="0"/>
              <a:t>má </a:t>
            </a:r>
            <a:r>
              <a:rPr lang="cs-CZ" dirty="0"/>
              <a:t>svislou </a:t>
            </a:r>
            <a:r>
              <a:rPr lang="cs-CZ" dirty="0" smtClean="0"/>
              <a:t>osou</a:t>
            </a:r>
          </a:p>
          <a:p>
            <a:pPr lvl="2"/>
            <a:r>
              <a:rPr lang="cs-CZ" dirty="0" smtClean="0"/>
              <a:t>vnitřní </a:t>
            </a:r>
            <a:r>
              <a:rPr lang="cs-CZ" dirty="0"/>
              <a:t>povrch je obložen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litinovými deskami</a:t>
            </a:r>
          </a:p>
          <a:p>
            <a:pPr lvl="1"/>
            <a:r>
              <a:rPr lang="cs-CZ" dirty="0"/>
              <a:t>v</a:t>
            </a:r>
            <a:r>
              <a:rPr lang="cs-CZ" dirty="0" smtClean="0"/>
              <a:t>nitřní kužel</a:t>
            </a:r>
          </a:p>
          <a:p>
            <a:pPr lvl="2"/>
            <a:r>
              <a:rPr lang="cs-CZ" dirty="0" smtClean="0"/>
              <a:t>otáčivý</a:t>
            </a:r>
          </a:p>
          <a:p>
            <a:pPr lvl="2"/>
            <a:r>
              <a:rPr lang="cs-CZ" dirty="0" smtClean="0"/>
              <a:t>osa </a:t>
            </a:r>
            <a:r>
              <a:rPr lang="cs-CZ" dirty="0"/>
              <a:t>je odkloněna o 2 - 5° </a:t>
            </a:r>
            <a:endParaRPr lang="cs-CZ" dirty="0" smtClean="0"/>
          </a:p>
          <a:p>
            <a:pPr lvl="2"/>
            <a:r>
              <a:rPr lang="cs-CZ" dirty="0" smtClean="0"/>
              <a:t>povrch </a:t>
            </a:r>
            <a:r>
              <a:rPr lang="cs-CZ" dirty="0"/>
              <a:t>je opatřen </a:t>
            </a:r>
            <a:r>
              <a:rPr lang="cs-CZ" dirty="0" smtClean="0"/>
              <a:t>rýhováním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sp>
        <p:nvSpPr>
          <p:cNvPr id="6" name="TextovéPole 5"/>
          <p:cNvSpPr txBox="1"/>
          <p:nvPr/>
        </p:nvSpPr>
        <p:spPr>
          <a:xfrm>
            <a:off x="7882712" y="5589596"/>
            <a:ext cx="112562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www.geologie.vsb.cz</a:t>
            </a:r>
          </a:p>
        </p:txBody>
      </p:sp>
    </p:spTree>
    <p:extLst>
      <p:ext uri="{BB962C8B-B14F-4D97-AF65-F5344CB8AC3E}">
        <p14:creationId xmlns:p14="http://schemas.microsoft.com/office/powerpoint/2010/main" val="1609774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Drtiče </a:t>
            </a:r>
            <a:r>
              <a:rPr lang="cs-CZ" dirty="0" smtClean="0"/>
              <a:t>kameniva - Kuželové </a:t>
            </a:r>
            <a:r>
              <a:rPr lang="cs-CZ" dirty="0" smtClean="0"/>
              <a:t>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 </a:t>
            </a:r>
            <a:r>
              <a:rPr lang="cs-CZ" dirty="0"/>
              <a:t>drcení dochází mezi plášti těchto </a:t>
            </a:r>
            <a:r>
              <a:rPr lang="cs-CZ" dirty="0" smtClean="0"/>
              <a:t>kuželů</a:t>
            </a:r>
          </a:p>
          <a:p>
            <a:r>
              <a:rPr lang="cs-CZ" dirty="0" smtClean="0"/>
              <a:t>při </a:t>
            </a:r>
            <a:r>
              <a:rPr lang="cs-CZ" dirty="0"/>
              <a:t>mimostředném otáčení se na jedné straně mezera zmenšuje a dochází tím k drcení </a:t>
            </a:r>
            <a:r>
              <a:rPr lang="cs-CZ" dirty="0" smtClean="0"/>
              <a:t>materiálu</a:t>
            </a:r>
          </a:p>
          <a:p>
            <a:r>
              <a:rPr lang="cs-CZ" dirty="0" smtClean="0"/>
              <a:t>drcení </a:t>
            </a:r>
            <a:r>
              <a:rPr lang="cs-CZ" dirty="0"/>
              <a:t>podporuje vtlačování zrn do rýhování </a:t>
            </a:r>
            <a:r>
              <a:rPr lang="cs-CZ" dirty="0" smtClean="0"/>
              <a:t>→ </a:t>
            </a:r>
            <a:br>
              <a:rPr lang="cs-CZ" dirty="0" smtClean="0"/>
            </a:br>
            <a:r>
              <a:rPr lang="cs-CZ" dirty="0" smtClean="0"/>
              <a:t>zrna </a:t>
            </a:r>
            <a:r>
              <a:rPr lang="cs-CZ" dirty="0"/>
              <a:t>takto drceného kamene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jsou ostrohranná</a:t>
            </a:r>
          </a:p>
          <a:p>
            <a:r>
              <a:rPr lang="cs-CZ" dirty="0" smtClean="0"/>
              <a:t>tento </a:t>
            </a:r>
            <a:r>
              <a:rPr lang="cs-CZ" dirty="0"/>
              <a:t>typ drtiče se používá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pro </a:t>
            </a:r>
            <a:r>
              <a:rPr lang="cs-CZ" dirty="0"/>
              <a:t>primární </a:t>
            </a:r>
            <a:r>
              <a:rPr lang="cs-CZ" dirty="0" smtClean="0"/>
              <a:t>drcení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  <p:pic>
        <p:nvPicPr>
          <p:cNvPr id="5122" name="Picture 2" descr="C:\Users\Pája\Downloads\obr10d-www.resta.cz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42" y="3625025"/>
            <a:ext cx="3858527" cy="289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896936" y="6531899"/>
            <a:ext cx="861133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600" dirty="0" smtClean="0">
                <a:latin typeface="Helvetica" panose="020B0604020202020204" pitchFamily="34" charset="0"/>
                <a:cs typeface="Helvetica" panose="020B0604020202020204" pitchFamily="34" charset="0"/>
              </a:rPr>
              <a:t>Zdroj: www.resta.cz</a:t>
            </a:r>
          </a:p>
        </p:txBody>
      </p:sp>
    </p:spTree>
    <p:extLst>
      <p:ext uri="{BB962C8B-B14F-4D97-AF65-F5344CB8AC3E}">
        <p14:creationId xmlns:p14="http://schemas.microsoft.com/office/powerpoint/2010/main" val="2041759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Drtiče </a:t>
            </a:r>
            <a:r>
              <a:rPr lang="cs-CZ" dirty="0" smtClean="0"/>
              <a:t>kameniva - Odrazové </a:t>
            </a:r>
            <a:r>
              <a:rPr lang="cs-CZ" dirty="0" smtClean="0"/>
              <a:t>drtiče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u</a:t>
            </a:r>
            <a:r>
              <a:rPr lang="cs-CZ" dirty="0" smtClean="0"/>
              <a:t>vnitř </a:t>
            </a:r>
            <a:r>
              <a:rPr lang="cs-CZ" dirty="0"/>
              <a:t>odrazového drtiče se </a:t>
            </a:r>
            <a:r>
              <a:rPr lang="cs-CZ" dirty="0" smtClean="0"/>
              <a:t>nachází rotor </a:t>
            </a:r>
            <a:r>
              <a:rPr lang="cs-CZ" dirty="0"/>
              <a:t>s lopatkami, který rotuje vysokými </a:t>
            </a:r>
            <a:r>
              <a:rPr lang="cs-CZ" dirty="0" smtClean="0"/>
              <a:t>otáčkami</a:t>
            </a:r>
          </a:p>
          <a:p>
            <a:r>
              <a:rPr lang="cs-CZ" dirty="0" smtClean="0"/>
              <a:t>plášť </a:t>
            </a:r>
            <a:r>
              <a:rPr lang="cs-CZ" dirty="0"/>
              <a:t>odrazového drtiče je osazen vyměnitelnými nárazovými deskami z manganové </a:t>
            </a:r>
            <a:r>
              <a:rPr lang="cs-CZ" dirty="0" smtClean="0"/>
              <a:t>oceli</a:t>
            </a:r>
          </a:p>
          <a:p>
            <a:r>
              <a:rPr lang="cs-CZ" dirty="0"/>
              <a:t>d</a:t>
            </a:r>
            <a:r>
              <a:rPr lang="cs-CZ" dirty="0" smtClean="0"/>
              <a:t>rcení probíhá </a:t>
            </a:r>
            <a:r>
              <a:rPr lang="cs-CZ" dirty="0"/>
              <a:t>nárazy na lopatky rotoru, nárazové desky a vzájemnými nárazy mezi zrny </a:t>
            </a:r>
            <a:r>
              <a:rPr lang="cs-CZ" dirty="0" smtClean="0"/>
              <a:t>horniny</a:t>
            </a:r>
          </a:p>
          <a:p>
            <a:r>
              <a:rPr lang="cs-CZ" dirty="0"/>
              <a:t>v</a:t>
            </a:r>
            <a:r>
              <a:rPr lang="cs-CZ" dirty="0" smtClean="0"/>
              <a:t>elikost </a:t>
            </a:r>
            <a:r>
              <a:rPr lang="cs-CZ" dirty="0"/>
              <a:t>výstupní štěrbiny je nastavitelná dle </a:t>
            </a:r>
            <a:r>
              <a:rPr lang="cs-CZ" dirty="0" smtClean="0"/>
              <a:t>potřeby</a:t>
            </a:r>
          </a:p>
          <a:p>
            <a:r>
              <a:rPr lang="cs-CZ" dirty="0" smtClean="0"/>
              <a:t>vhodné </a:t>
            </a:r>
            <a:r>
              <a:rPr lang="cs-CZ" dirty="0"/>
              <a:t>pro drcení všech druhů </a:t>
            </a:r>
            <a:r>
              <a:rPr lang="cs-CZ" dirty="0" smtClean="0"/>
              <a:t>hornin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BW03 - STROJNÍ ZAŘÍZENÍ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847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FAST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pectrum">
      <a:majorFont>
        <a:latin typeface="Corbe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Calibri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Projekt FAST.thmx</Template>
  <TotalTime>1765</TotalTime>
  <Words>2379</Words>
  <Application>Microsoft Macintosh PowerPoint</Application>
  <PresentationFormat>On-screen Show (4:3)</PresentationFormat>
  <Paragraphs>340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Projekt FAST</vt:lpstr>
      <vt:lpstr>Stroje a zařízení pro přípravu materiálů k výrobě betonové směsi</vt:lpstr>
      <vt:lpstr>Stroje a zařízení pro přípravu materiálů k výrobě betonové směsi</vt:lpstr>
      <vt:lpstr>Stroje na úpravu kameniva</vt:lpstr>
      <vt:lpstr>Drtiče kameniva</vt:lpstr>
      <vt:lpstr>Drtiče kameniva - Čelisťové drtiče</vt:lpstr>
      <vt:lpstr>Drtiče kameniva - Čelisťové drtiče</vt:lpstr>
      <vt:lpstr>Drtiče kameniva - Kuželové drtiče</vt:lpstr>
      <vt:lpstr>Drtiče kameniva - Kuželové drtiče</vt:lpstr>
      <vt:lpstr>Drtiče kameniva - Odrazové drtiče</vt:lpstr>
      <vt:lpstr>Drtiče kameniva - Odrazové drtiče</vt:lpstr>
      <vt:lpstr>Drtiče kameniva - Kladivové drtiče</vt:lpstr>
      <vt:lpstr>Drtiče kameniva - Válcové drtiče</vt:lpstr>
      <vt:lpstr>Drtiče kameniva - Válcové drtiče</vt:lpstr>
      <vt:lpstr>Třídiče kameniva</vt:lpstr>
      <vt:lpstr>Třídiče kameniva</vt:lpstr>
      <vt:lpstr>Třídiče kameniva - Roštové třídiče</vt:lpstr>
      <vt:lpstr>Třídiče kameniva - Roštové třídiče</vt:lpstr>
      <vt:lpstr>Třídiče kameniva - Válcové třídiče</vt:lpstr>
      <vt:lpstr>Třídiče kameniva - Válcové třídiče</vt:lpstr>
      <vt:lpstr>Třídiče kameniva - Vibrační třídiče</vt:lpstr>
      <vt:lpstr>Třídiče kameniva - Vibrační třídiče</vt:lpstr>
      <vt:lpstr>Třídiče kameniva - Vodní třídiče</vt:lpstr>
      <vt:lpstr>Třídiče kameniva - Vodní třídiče</vt:lpstr>
      <vt:lpstr>Odstraňování nečistot z kameniva - praní</vt:lpstr>
      <vt:lpstr>Odstraňování nečistot z kameniva Korýtková pračka</vt:lpstr>
      <vt:lpstr>Odstraňování nečistot z kameniva Bubnová pračka</vt:lpstr>
      <vt:lpstr>Odstraňování nečistot z kameniva Bubnová pračka</vt:lpstr>
      <vt:lpstr>Odstraňování nečistot z kameniva Nožový rozplavovač</vt:lpstr>
      <vt:lpstr>Odstraňování nečistot z kameniva Nožový rozplavovač</vt:lpstr>
      <vt:lpstr>Odvodňování kameniva</vt:lpstr>
      <vt:lpstr>Odvodňování kameniva Šnekový vynášeč</vt:lpstr>
      <vt:lpstr>Odvodňování kameniva Šnekový vynášeč</vt:lpstr>
      <vt:lpstr>Odvodňování kameniva Hrabičkový vynášeč</vt:lpstr>
      <vt:lpstr>Odvodňování kameniva Kolesový vynášeč</vt:lpstr>
      <vt:lpstr>Odvodňování kameniva Korečkový vynášeč</vt:lpstr>
      <vt:lpstr>Stroje a zařízení pro úpravu výztuže</vt:lpstr>
      <vt:lpstr>Stroje a zařízení pro úpravu výztuže Rovnačky</vt:lpstr>
      <vt:lpstr>PowerPoint Presentation</vt:lpstr>
      <vt:lpstr>Stroje a zařízení pro úpravu výztuže Rovnačky</vt:lpstr>
      <vt:lpstr>PowerPoint Presentation</vt:lpstr>
      <vt:lpstr>Stroje a zařízení pro úpravu výztuže Rovnačky</vt:lpstr>
      <vt:lpstr>Stroje a zařízení pro úpravu výztuže Stříhačky</vt:lpstr>
      <vt:lpstr>Stroje a zařízení pro úpravu výztuže Stříhačky</vt:lpstr>
      <vt:lpstr>Stroje a zařízení pro úpravu výztuže Stříhačky</vt:lpstr>
      <vt:lpstr>Stroje a zařízení pro úpravu výztuže Ohýbačky</vt:lpstr>
      <vt:lpstr>PowerPoint Presentation</vt:lpstr>
      <vt:lpstr>Stroje a zařízení pro úpravu výztuže Ohýbačky</vt:lpstr>
      <vt:lpstr>Stroje a zařízení pro úpravu výztuže Ohýbačky</vt:lpstr>
      <vt:lpstr>Stroje a zařízení pro úpravu výztuže Svářečky</vt:lpstr>
      <vt:lpstr>Stroje a zařízení pro úpravu výztuže Svářečky</vt:lpstr>
      <vt:lpstr>Stroje a zařízení pro úpravu výztuže Svářečky</vt:lpstr>
      <vt:lpstr>PowerPoint Presentation</vt:lpstr>
      <vt:lpstr>Děkuji za pozornost!</vt:lpstr>
    </vt:vector>
  </TitlesOfParts>
  <Company>VUT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Steeve Zimmermann</cp:lastModifiedBy>
  <cp:revision>114</cp:revision>
  <dcterms:created xsi:type="dcterms:W3CDTF">2014-09-05T08:12:48Z</dcterms:created>
  <dcterms:modified xsi:type="dcterms:W3CDTF">2014-11-16T16:06:14Z</dcterms:modified>
</cp:coreProperties>
</file>