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72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6" r:id="rId17"/>
    <p:sldId id="277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6" r:id="rId27"/>
    <p:sldId id="287" r:id="rId28"/>
    <p:sldId id="288" r:id="rId29"/>
    <p:sldId id="282" r:id="rId30"/>
    <p:sldId id="283" r:id="rId31"/>
    <p:sldId id="284" r:id="rId32"/>
    <p:sldId id="289" r:id="rId33"/>
    <p:sldId id="290" r:id="rId34"/>
    <p:sldId id="291" r:id="rId35"/>
    <p:sldId id="292" r:id="rId36"/>
    <p:sldId id="285" r:id="rId37"/>
    <p:sldId id="293" r:id="rId38"/>
    <p:sldId id="294" r:id="rId39"/>
    <p:sldId id="348" r:id="rId40"/>
    <p:sldId id="295" r:id="rId41"/>
    <p:sldId id="349" r:id="rId42"/>
    <p:sldId id="296" r:id="rId43"/>
    <p:sldId id="350" r:id="rId44"/>
    <p:sldId id="297" r:id="rId45"/>
    <p:sldId id="351" r:id="rId46"/>
    <p:sldId id="298" r:id="rId47"/>
    <p:sldId id="352" r:id="rId48"/>
    <p:sldId id="303" r:id="rId49"/>
    <p:sldId id="353" r:id="rId50"/>
    <p:sldId id="299" r:id="rId51"/>
    <p:sldId id="304" r:id="rId52"/>
    <p:sldId id="305" r:id="rId53"/>
    <p:sldId id="306" r:id="rId54"/>
    <p:sldId id="307" r:id="rId55"/>
    <p:sldId id="309" r:id="rId56"/>
    <p:sldId id="310" r:id="rId57"/>
    <p:sldId id="311" r:id="rId58"/>
    <p:sldId id="312" r:id="rId59"/>
    <p:sldId id="354" r:id="rId60"/>
    <p:sldId id="313" r:id="rId61"/>
    <p:sldId id="314" r:id="rId62"/>
    <p:sldId id="339" r:id="rId63"/>
    <p:sldId id="340" r:id="rId64"/>
    <p:sldId id="341" r:id="rId65"/>
    <p:sldId id="342" r:id="rId66"/>
    <p:sldId id="343" r:id="rId67"/>
    <p:sldId id="344" r:id="rId68"/>
    <p:sldId id="347" r:id="rId69"/>
    <p:sldId id="345" r:id="rId70"/>
    <p:sldId id="34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DE08-759B-4BFC-9F81-CD3C0C13719C}" type="datetimeFigureOut">
              <a:rPr lang="cs-CZ" smtClean="0"/>
              <a:t>21.11.2014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7E62-6EBF-4482-9B94-2DB15D781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0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 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568892" cy="365125"/>
          </a:xfrm>
        </p:spPr>
        <p:txBody>
          <a:bodyPr/>
          <a:lstStyle/>
          <a:p>
            <a:r>
              <a:rPr lang="en-US" dirty="0" smtClean="0"/>
              <a:t>BW0</a:t>
            </a:r>
            <a:r>
              <a:rPr lang="cs-CZ" dirty="0" smtClean="0"/>
              <a:t>3</a:t>
            </a:r>
            <a:r>
              <a:rPr lang="en-US" dirty="0" smtClean="0"/>
              <a:t> </a:t>
            </a:r>
            <a:r>
              <a:rPr lang="en-US" dirty="0"/>
              <a:t>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Stroje </a:t>
            </a:r>
            <a:r>
              <a:rPr lang="pl-PL" b="1" dirty="0" smtClean="0"/>
              <a:t>a zařízení pro těžbu </a:t>
            </a:r>
            <a:br>
              <a:rPr lang="pl-PL" b="1" dirty="0" smtClean="0"/>
            </a:br>
            <a:r>
              <a:rPr lang="pl-PL" b="1" dirty="0" smtClean="0"/>
              <a:t>a lomařství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</a:t>
            </a:r>
            <a:r>
              <a:rPr lang="cs-CZ" dirty="0" smtClean="0"/>
              <a:t>.Přednáška</a:t>
            </a:r>
            <a:endParaRPr lang="cs-CZ" dirty="0"/>
          </a:p>
        </p:txBody>
      </p:sp>
      <p:pic>
        <p:nvPicPr>
          <p:cNvPr id="1031" name="Picture 7" descr="C:\Users\Pája\Downloads\hitachi_excavators_lar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/>
          <a:stretch/>
        </p:blipFill>
        <p:spPr bwMode="auto">
          <a:xfrm>
            <a:off x="0" y="1598319"/>
            <a:ext cx="9144000" cy="46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 - Buldozery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ejčastěji </a:t>
            </a:r>
            <a:r>
              <a:rPr lang="cs-CZ" dirty="0"/>
              <a:t>používané </a:t>
            </a:r>
            <a:r>
              <a:rPr lang="cs-CZ" dirty="0" smtClean="0"/>
              <a:t>dozery, výhodné </a:t>
            </a:r>
            <a:r>
              <a:rPr lang="cs-CZ" dirty="0"/>
              <a:t>při velkých objemech skrývky ornice a podorniční vrstvy</a:t>
            </a:r>
          </a:p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radlici kolmou na směr pohybu, která je pohyblivá ve svislé </a:t>
            </a:r>
            <a:r>
              <a:rPr lang="cs-CZ" dirty="0" smtClean="0"/>
              <a:t>rovině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2050" name="Picture 2" descr="C:\Users\Pája\Downloads\obr5c-buldozer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29264" r="6282" b="14505"/>
          <a:stretch/>
        </p:blipFill>
        <p:spPr bwMode="auto">
          <a:xfrm>
            <a:off x="1689810" y="3371745"/>
            <a:ext cx="5639245" cy="30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72532" y="640221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32708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clip_image002_thum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442766" y="3352795"/>
            <a:ext cx="4440040" cy="30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 - Angldozery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radlici pohyblivou ve svislém směru </a:t>
            </a:r>
            <a:r>
              <a:rPr lang="cs-CZ" dirty="0" smtClean="0"/>
              <a:t>osazenou na svislém </a:t>
            </a:r>
            <a:r>
              <a:rPr lang="cs-CZ" dirty="0"/>
              <a:t>čepu, kolem kterého se může otáčet o 20 - 30</a:t>
            </a:r>
            <a:r>
              <a:rPr lang="cs-CZ" dirty="0" smtClean="0"/>
              <a:t>°</a:t>
            </a:r>
          </a:p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tam, kde je nutno hrnutý materiál odsouvat do </a:t>
            </a:r>
            <a:r>
              <a:rPr lang="cs-CZ" dirty="0" smtClean="0"/>
              <a:t>strany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/>
          <a:stretch/>
        </p:blipFill>
        <p:spPr bwMode="auto">
          <a:xfrm>
            <a:off x="6001182" y="3546756"/>
            <a:ext cx="2250390" cy="27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99644" y="6210300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www.civilgeeks.com</a:t>
            </a:r>
          </a:p>
        </p:txBody>
      </p:sp>
    </p:spTree>
    <p:extLst>
      <p:ext uri="{BB962C8B-B14F-4D97-AF65-F5344CB8AC3E}">
        <p14:creationId xmlns:p14="http://schemas.microsoft.com/office/powerpoint/2010/main" val="20562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ája\Downloads\obr5-tiltdozer-bagry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66" y="3140735"/>
            <a:ext cx="5595916" cy="36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 - </a:t>
            </a:r>
            <a:r>
              <a:rPr lang="cs-CZ" dirty="0" err="1" smtClean="0"/>
              <a:t>Tiltdozery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mají </a:t>
            </a:r>
            <a:r>
              <a:rPr lang="cs-CZ" dirty="0"/>
              <a:t>radlici otočnou kolem svislé i vodorovné </a:t>
            </a:r>
            <a:r>
              <a:rPr lang="cs-CZ" dirty="0" smtClean="0"/>
              <a:t>osy, může např. rýpat </a:t>
            </a:r>
            <a:r>
              <a:rPr lang="cs-CZ" dirty="0"/>
              <a:t>jedním sníženým koncem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při zahájení záběru do svahu, dobývání pařezů a stromů, při hloubení </a:t>
            </a:r>
            <a:r>
              <a:rPr lang="cs-CZ" dirty="0" smtClean="0"/>
              <a:t>rýh,…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ája\Downloads\obr5a-grejdr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3" b="5646"/>
          <a:stretch/>
        </p:blipFill>
        <p:spPr bwMode="auto">
          <a:xfrm>
            <a:off x="771235" y="2337217"/>
            <a:ext cx="7790873" cy="41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traktorové stroje na kolovém podvozku opatřené radlicí, která je umístěna mezi přední a zadní </a:t>
            </a:r>
            <a:r>
              <a:rPr lang="cs-CZ" dirty="0" smtClean="0"/>
              <a:t>nápravou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6903098" y="602563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971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lavním </a:t>
            </a:r>
            <a:r>
              <a:rPr lang="pl-PL" dirty="0"/>
              <a:t>pracovním nástrojem je </a:t>
            </a:r>
            <a:r>
              <a:rPr lang="pl-PL" dirty="0" smtClean="0"/>
              <a:t>radlice </a:t>
            </a:r>
            <a:r>
              <a:rPr lang="cs-CZ" dirty="0" smtClean="0"/>
              <a:t>a </a:t>
            </a:r>
            <a:r>
              <a:rPr lang="cs-CZ" dirty="0"/>
              <a:t>lze s ní otáčet ve vodorovné rovině (360</a:t>
            </a:r>
            <a:r>
              <a:rPr lang="cs-CZ" dirty="0" smtClean="0"/>
              <a:t>°)</a:t>
            </a:r>
          </a:p>
          <a:p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/>
              <a:t>některých typů lze radlici vysouvat mimo stroj, naklánět a </a:t>
            </a:r>
            <a:r>
              <a:rPr lang="cs-CZ" dirty="0" smtClean="0"/>
              <a:t>zvedat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6146" name="Picture 2" descr="C:\Users\Pája\Downloads\obr5f-grejdr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5646"/>
          <a:stretch/>
        </p:blipFill>
        <p:spPr bwMode="auto">
          <a:xfrm>
            <a:off x="1976581" y="3413106"/>
            <a:ext cx="5310909" cy="30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72532" y="640221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34514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ohon </a:t>
            </a:r>
            <a:r>
              <a:rPr lang="cs-CZ" dirty="0"/>
              <a:t>je zajištěn vznětovým </a:t>
            </a:r>
            <a:r>
              <a:rPr lang="cs-CZ" dirty="0" smtClean="0"/>
              <a:t>motorem</a:t>
            </a:r>
          </a:p>
          <a:p>
            <a:r>
              <a:rPr lang="cs-CZ" dirty="0" smtClean="0"/>
              <a:t>zadní </a:t>
            </a:r>
            <a:r>
              <a:rPr lang="cs-CZ" dirty="0"/>
              <a:t>nápravy jsou hnané, přední náprava je určena pouze pro řízení </a:t>
            </a:r>
            <a:r>
              <a:rPr lang="cs-CZ" dirty="0" smtClean="0"/>
              <a:t>grejdru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7170" name="Picture 2" descr="C:\Users\Pája\Downloads\obr5g-grejdr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22284" r="11390" b="16803"/>
          <a:stretch/>
        </p:blipFill>
        <p:spPr bwMode="auto">
          <a:xfrm>
            <a:off x="1704140" y="3079383"/>
            <a:ext cx="5805055" cy="32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48062" y="625236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826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Využití:</a:t>
            </a:r>
          </a:p>
          <a:p>
            <a:r>
              <a:rPr lang="cs-CZ" dirty="0"/>
              <a:t>údržba a stavba cest, skladovacích ploch a letišť</a:t>
            </a:r>
          </a:p>
          <a:p>
            <a:r>
              <a:rPr lang="cs-CZ" dirty="0"/>
              <a:t>plošný přesun zemin a přesné vyrovnávání plání</a:t>
            </a:r>
          </a:p>
          <a:p>
            <a:r>
              <a:rPr lang="cs-CZ" dirty="0"/>
              <a:t>rozprostírání horniny z hromady</a:t>
            </a:r>
          </a:p>
          <a:p>
            <a:r>
              <a:rPr lang="cs-CZ" dirty="0"/>
              <a:t>dokončovací práce na směrových a plošných stavbách</a:t>
            </a:r>
          </a:p>
          <a:p>
            <a:r>
              <a:rPr lang="cs-CZ" dirty="0"/>
              <a:t>srovnávání povrchů bočních svahů (kolem silnic)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Grejdry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+ urovnání terénu do hladké plochy po několika </a:t>
            </a:r>
            <a:r>
              <a:rPr lang="cs-CZ" dirty="0" smtClean="0"/>
              <a:t>přejezdech</a:t>
            </a:r>
          </a:p>
          <a:p>
            <a:r>
              <a:rPr lang="cs-CZ" dirty="0"/>
              <a:t>+ nivelační grejdry - vedení laserovým paprskem (přesnost ± 3mm</a:t>
            </a:r>
            <a:r>
              <a:rPr lang="cs-CZ" dirty="0" smtClean="0"/>
              <a:t>)</a:t>
            </a:r>
          </a:p>
          <a:p>
            <a:r>
              <a:rPr lang="cs-CZ" dirty="0"/>
              <a:t>+ operativnost nasazení v rámci rozsáhlé stavby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− nemůže těžit horninu a vyhrnovat ji na skládky jako </a:t>
            </a:r>
            <a:r>
              <a:rPr lang="cs-CZ" dirty="0" smtClean="0"/>
              <a:t>dozer</a:t>
            </a:r>
          </a:p>
          <a:p>
            <a:r>
              <a:rPr lang="cs-CZ" dirty="0"/>
              <a:t>− nesmí se pohybovat po veřejných komunikacích (musí být přepravován</a:t>
            </a:r>
            <a:r>
              <a:rPr lang="cs-CZ" dirty="0" smtClean="0"/>
              <a:t>)</a:t>
            </a:r>
          </a:p>
          <a:p>
            <a:r>
              <a:rPr lang="cs-CZ" dirty="0"/>
              <a:t>− nedokáže rozpojovat horninu 3. třídy a vyšší třídy rozpojitelnosti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ája\Downloads\obr5-skrejp-cat.c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73" y="2745282"/>
            <a:ext cx="6777182" cy="38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vořeny </a:t>
            </a:r>
            <a:r>
              <a:rPr lang="cs-CZ" dirty="0"/>
              <a:t>traktorovým tahačem a ocelovou, zespodu otevíratelnou, korbou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racují cyklicky a jsou </a:t>
            </a:r>
            <a:r>
              <a:rPr lang="cs-CZ" dirty="0"/>
              <a:t>určené pro plošnou těžbu </a:t>
            </a:r>
            <a:r>
              <a:rPr lang="cs-CZ" dirty="0" smtClean="0"/>
              <a:t>zemin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903098" y="6309881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3694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pracovním </a:t>
            </a:r>
            <a:r>
              <a:rPr lang="pl-PL" dirty="0"/>
              <a:t>nástrojem skrejpru je korba </a:t>
            </a:r>
            <a:r>
              <a:rPr lang="pl-PL" dirty="0" smtClean="0"/>
              <a:t>(zespodu opatřena břitem) s </a:t>
            </a:r>
            <a:r>
              <a:rPr lang="pl-PL" dirty="0"/>
              <a:t>objemem 2 - 30 </a:t>
            </a:r>
            <a:r>
              <a:rPr lang="pl-PL" dirty="0" smtClean="0"/>
              <a:t>m</a:t>
            </a:r>
            <a:r>
              <a:rPr lang="pl-PL" baseline="30000" dirty="0" smtClean="0"/>
              <a:t>3</a:t>
            </a:r>
            <a:endParaRPr lang="pl-PL" dirty="0" smtClean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pojezdu se korba sklopí 10 - 30 cm pod úroveň terénu a působením břitu korby se hornina rozpojuje a nahrnuje do </a:t>
            </a:r>
            <a:r>
              <a:rPr lang="cs-CZ" dirty="0" smtClean="0"/>
              <a:t>korby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9219" name="Picture 3" descr="C:\Users\Pája\Downloads\obr5f-skrejpr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13943"/>
          <a:stretch/>
        </p:blipFill>
        <p:spPr bwMode="auto">
          <a:xfrm>
            <a:off x="2178810" y="3560618"/>
            <a:ext cx="4901669" cy="28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0852" y="640221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4074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 pro zemní a skalní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 </a:t>
            </a:r>
            <a:r>
              <a:rPr lang="cs-CZ" dirty="0" smtClean="0"/>
              <a:t>současnosti</a:t>
            </a:r>
            <a:r>
              <a:rPr lang="cs-CZ" dirty="0"/>
              <a:t> se zemní práce provádějí převážně strojním </a:t>
            </a:r>
            <a:r>
              <a:rPr lang="cs-CZ" dirty="0" smtClean="0"/>
              <a:t>způsobem.</a:t>
            </a:r>
          </a:p>
          <a:p>
            <a:pPr marL="0" indent="0">
              <a:buNone/>
            </a:pPr>
            <a:r>
              <a:rPr lang="cs-CZ" b="1" dirty="0" smtClean="0"/>
              <a:t>Druhy strojů pro zemní a skalní práce:</a:t>
            </a:r>
          </a:p>
          <a:p>
            <a:r>
              <a:rPr lang="cs-CZ" dirty="0"/>
              <a:t>d</a:t>
            </a:r>
            <a:r>
              <a:rPr lang="cs-CZ" dirty="0" smtClean="0"/>
              <a:t>ozery</a:t>
            </a:r>
          </a:p>
          <a:p>
            <a:r>
              <a:rPr lang="cs-CZ" dirty="0"/>
              <a:t>g</a:t>
            </a:r>
            <a:r>
              <a:rPr lang="cs-CZ" dirty="0" smtClean="0"/>
              <a:t>rejdry</a:t>
            </a:r>
          </a:p>
          <a:p>
            <a:r>
              <a:rPr lang="cs-CZ" dirty="0"/>
              <a:t>s</a:t>
            </a:r>
            <a:r>
              <a:rPr lang="cs-CZ" dirty="0" smtClean="0"/>
              <a:t>krejpry</a:t>
            </a:r>
          </a:p>
          <a:p>
            <a:r>
              <a:rPr lang="cs-CZ" dirty="0"/>
              <a:t>r</a:t>
            </a:r>
            <a:r>
              <a:rPr lang="cs-CZ" dirty="0" smtClean="0"/>
              <a:t>ypadla</a:t>
            </a:r>
          </a:p>
          <a:p>
            <a:r>
              <a:rPr lang="cs-CZ" dirty="0"/>
              <a:t>z</a:t>
            </a:r>
            <a:r>
              <a:rPr lang="cs-CZ" dirty="0" smtClean="0"/>
              <a:t>hutňovací stroje</a:t>
            </a:r>
          </a:p>
          <a:p>
            <a:r>
              <a:rPr lang="cs-CZ" dirty="0"/>
              <a:t>s</a:t>
            </a:r>
            <a:r>
              <a:rPr lang="cs-CZ" dirty="0" smtClean="0"/>
              <a:t>troje pro rozrývání a vrtání hornin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Způsoby plnění a vyprazdňování korby</a:t>
            </a:r>
          </a:p>
          <a:p>
            <a:r>
              <a:rPr lang="cs-CZ" b="1" dirty="0"/>
              <a:t>způsoby plnění</a:t>
            </a:r>
          </a:p>
          <a:p>
            <a:pPr lvl="1"/>
            <a:r>
              <a:rPr lang="cs-CZ" sz="2000" dirty="0"/>
              <a:t>působením tažné síly tahače, který překonává odpory zaplňování korby</a:t>
            </a:r>
          </a:p>
          <a:p>
            <a:pPr lvl="1"/>
            <a:r>
              <a:rPr lang="cs-CZ" sz="2000" dirty="0"/>
              <a:t>mechanické plnění korby pomocí elevátoru</a:t>
            </a:r>
          </a:p>
          <a:p>
            <a:r>
              <a:rPr lang="cs-CZ" b="1" dirty="0"/>
              <a:t>způsoby vyprazdňování</a:t>
            </a:r>
          </a:p>
          <a:p>
            <a:pPr lvl="1"/>
            <a:r>
              <a:rPr lang="cs-CZ" sz="2000" dirty="0"/>
              <a:t>volné - zemina se vysypává samovolně (obtížné u vlhkých zemin)</a:t>
            </a:r>
          </a:p>
          <a:p>
            <a:pPr lvl="1"/>
            <a:r>
              <a:rPr lang="cs-CZ" sz="2000" dirty="0" err="1"/>
              <a:t>polonucené</a:t>
            </a:r>
            <a:r>
              <a:rPr lang="cs-CZ" sz="2000" dirty="0"/>
              <a:t> - zvedá se dno korby a zemina se snadněji vysype</a:t>
            </a:r>
          </a:p>
          <a:p>
            <a:pPr lvl="1"/>
            <a:r>
              <a:rPr lang="cs-CZ" sz="2000" dirty="0"/>
              <a:t>nucené - zemina je vytlačena ven z korby posunem zadní </a:t>
            </a:r>
            <a:r>
              <a:rPr lang="cs-CZ" sz="2000" dirty="0" smtClean="0"/>
              <a:t>stěn</a:t>
            </a:r>
            <a:r>
              <a:rPr lang="cs-CZ" sz="2000" dirty="0"/>
              <a:t>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jednomotorové (</a:t>
            </a:r>
            <a:r>
              <a:rPr lang="pl-PL" dirty="0"/>
              <a:t>při těžbě tlačeny pomocným </a:t>
            </a:r>
            <a:r>
              <a:rPr lang="pl-PL" dirty="0" smtClean="0"/>
              <a:t>traktorem)</a:t>
            </a:r>
            <a:r>
              <a:rPr lang="cs-CZ" dirty="0" smtClean="0"/>
              <a:t> </a:t>
            </a:r>
            <a:r>
              <a:rPr lang="cs-CZ" dirty="0"/>
              <a:t>nebo dvoumotorové (vznětový motor</a:t>
            </a:r>
            <a:r>
              <a:rPr lang="cs-CZ" dirty="0" smtClean="0"/>
              <a:t>)</a:t>
            </a:r>
          </a:p>
          <a:p>
            <a:r>
              <a:rPr lang="cs-CZ" dirty="0"/>
              <a:t>p</a:t>
            </a:r>
            <a:r>
              <a:rPr lang="cs-CZ" dirty="0" smtClean="0"/>
              <a:t>odvozky </a:t>
            </a:r>
            <a:r>
              <a:rPr lang="cs-CZ" dirty="0"/>
              <a:t>jsou kolové dvounápravové s velkorozměrovými </a:t>
            </a:r>
            <a:r>
              <a:rPr lang="cs-CZ" dirty="0" smtClean="0"/>
              <a:t>pneumatikami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5" name="Picture 2" descr="C:\Users\Pája\Downloads\obr5d-skrejpr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b="9551"/>
          <a:stretch/>
        </p:blipFill>
        <p:spPr bwMode="auto">
          <a:xfrm>
            <a:off x="2196545" y="3410853"/>
            <a:ext cx="4800000" cy="292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67722" y="629137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966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Využití:</a:t>
            </a:r>
          </a:p>
          <a:p>
            <a:r>
              <a:rPr lang="cs-CZ" dirty="0"/>
              <a:t>skrývkové a zemní práce na velkých plochách</a:t>
            </a:r>
          </a:p>
          <a:p>
            <a:pPr lvl="1"/>
            <a:r>
              <a:rPr lang="cs-CZ" dirty="0"/>
              <a:t>stavby dálnic, silnic a letišť</a:t>
            </a:r>
          </a:p>
          <a:p>
            <a:r>
              <a:rPr lang="cs-CZ" dirty="0"/>
              <a:t>při výstavbě teras</a:t>
            </a:r>
          </a:p>
          <a:p>
            <a:r>
              <a:rPr lang="cs-CZ" dirty="0"/>
              <a:t>při provádění zářezů a náspů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10242" name="Picture 2" descr="C:\Users\Pája\Downloads\obr5e-skrejpr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23544"/>
          <a:stretch/>
        </p:blipFill>
        <p:spPr bwMode="auto">
          <a:xfrm>
            <a:off x="1736437" y="4305428"/>
            <a:ext cx="5772726" cy="21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80357" y="640221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5934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Skrejpry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Klady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+ jeden pracovní cyklus spojuje těžení, dopravu, vyprazdňování, rozprostírání a hutnění </a:t>
            </a:r>
            <a:r>
              <a:rPr lang="cs-CZ" dirty="0" smtClean="0"/>
              <a:t>horniny</a:t>
            </a:r>
          </a:p>
          <a:p>
            <a:r>
              <a:rPr lang="pl-PL" dirty="0"/>
              <a:t>+ snadná ovladatelnost a jednoduchá </a:t>
            </a:r>
            <a:r>
              <a:rPr lang="pl-PL" dirty="0" smtClean="0"/>
              <a:t>konstrukce</a:t>
            </a:r>
          </a:p>
          <a:p>
            <a:r>
              <a:rPr lang="cs-CZ" dirty="0"/>
              <a:t>+ vyšší přesnost při těžbě než u rypadel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Zápory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− nesmí se pohybovat po veřejných komunikacích (musí být přepravován</a:t>
            </a:r>
            <a:r>
              <a:rPr lang="cs-CZ" dirty="0" smtClean="0"/>
              <a:t>)</a:t>
            </a:r>
          </a:p>
          <a:p>
            <a:r>
              <a:rPr lang="cs-CZ" dirty="0"/>
              <a:t>− problémy při jízdě po málo nosných </a:t>
            </a:r>
            <a:r>
              <a:rPr lang="cs-CZ" dirty="0" smtClean="0"/>
              <a:t>terénech</a:t>
            </a:r>
          </a:p>
          <a:p>
            <a:r>
              <a:rPr lang="cs-CZ" dirty="0"/>
              <a:t> − neschopnost těžit horniny vyšší třídy </a:t>
            </a:r>
            <a:r>
              <a:rPr lang="cs-CZ" dirty="0" smtClean="0"/>
              <a:t>rozpojitelnosti a </a:t>
            </a:r>
            <a:r>
              <a:rPr lang="cs-CZ" dirty="0"/>
              <a:t>horniny s obsahem velkých balvanů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6" name="Picture 22" descr="C:\Users\Pája\Downloads\obr5-rypad-cat.c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5" y="2083793"/>
            <a:ext cx="7130305" cy="43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atří </a:t>
            </a:r>
            <a:r>
              <a:rPr lang="cs-CZ" dirty="0"/>
              <a:t>mezi nejrozšířenější stroje ve stavební činnosti určené pro těžení zemin nebo hloubení </a:t>
            </a:r>
            <a:r>
              <a:rPr lang="cs-CZ" dirty="0" smtClean="0"/>
              <a:t>rýpáním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30" name="TextovéPole 29"/>
          <p:cNvSpPr txBox="1"/>
          <p:nvPr/>
        </p:nvSpPr>
        <p:spPr>
          <a:xfrm>
            <a:off x="7054423" y="6309881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38035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Dělí se podle:</a:t>
            </a:r>
          </a:p>
          <a:p>
            <a:r>
              <a:rPr lang="cs-CZ" b="1" dirty="0" smtClean="0"/>
              <a:t>Pracovního nástroje:</a:t>
            </a:r>
          </a:p>
          <a:p>
            <a:pPr lvl="1"/>
            <a:r>
              <a:rPr lang="cs-CZ" dirty="0" smtClean="0"/>
              <a:t>lopatová</a:t>
            </a:r>
            <a:endParaRPr lang="cs-CZ" dirty="0"/>
          </a:p>
          <a:p>
            <a:pPr lvl="1"/>
            <a:r>
              <a:rPr lang="cs-CZ" dirty="0"/>
              <a:t>korečková, </a:t>
            </a:r>
            <a:r>
              <a:rPr lang="cs-CZ" dirty="0" smtClean="0"/>
              <a:t>kolesová</a:t>
            </a:r>
          </a:p>
          <a:p>
            <a:pPr lvl="1"/>
            <a:r>
              <a:rPr lang="cs-CZ" dirty="0" smtClean="0"/>
              <a:t>sací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15362" name="Picture 2" descr="C:\Users\Pája\Downloads\obr5-rypad-cat.co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/>
          <a:stretch/>
        </p:blipFill>
        <p:spPr bwMode="auto">
          <a:xfrm>
            <a:off x="5226040" y="2395039"/>
            <a:ext cx="3094347" cy="18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ája\Downloads\obr5-koles-konstrukce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90" y="4616802"/>
            <a:ext cx="3287097" cy="18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Pája\Downloads\obr5-apaulgroup.c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782" b="8276"/>
          <a:stretch/>
        </p:blipFill>
        <p:spPr bwMode="auto">
          <a:xfrm>
            <a:off x="1238637" y="4616803"/>
            <a:ext cx="2949174" cy="18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459254" y="4215268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11985" y="6344699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www.konstrukce.cz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049578" y="6406089"/>
            <a:ext cx="1148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www.apaulgroup.com</a:t>
            </a:r>
          </a:p>
        </p:txBody>
      </p:sp>
    </p:spTree>
    <p:extLst>
      <p:ext uri="{BB962C8B-B14F-4D97-AF65-F5344CB8AC3E}">
        <p14:creationId xmlns:p14="http://schemas.microsoft.com/office/powerpoint/2010/main" val="4543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Dělí se podle:</a:t>
            </a:r>
          </a:p>
          <a:p>
            <a:r>
              <a:rPr lang="cs-CZ" b="1" dirty="0" smtClean="0"/>
              <a:t>Typu podvozku</a:t>
            </a:r>
          </a:p>
          <a:p>
            <a:pPr lvl="1"/>
            <a:r>
              <a:rPr lang="cs-CZ" dirty="0"/>
              <a:t>kolový</a:t>
            </a:r>
          </a:p>
          <a:p>
            <a:pPr lvl="1"/>
            <a:r>
              <a:rPr lang="cs-CZ" dirty="0"/>
              <a:t>pásový</a:t>
            </a:r>
          </a:p>
          <a:p>
            <a:pPr lvl="1"/>
            <a:r>
              <a:rPr lang="cs-CZ" dirty="0"/>
              <a:t>kolejový</a:t>
            </a:r>
          </a:p>
          <a:p>
            <a:pPr lvl="1"/>
            <a:r>
              <a:rPr lang="cs-CZ" dirty="0"/>
              <a:t>kráčivý</a:t>
            </a:r>
          </a:p>
          <a:p>
            <a:r>
              <a:rPr lang="cs-CZ" b="1" dirty="0" smtClean="0"/>
              <a:t>Typu práce</a:t>
            </a:r>
          </a:p>
          <a:p>
            <a:pPr lvl="1"/>
            <a:r>
              <a:rPr lang="cs-CZ" dirty="0"/>
              <a:t>cyklický - přetržitý způsob práce</a:t>
            </a:r>
          </a:p>
          <a:p>
            <a:pPr lvl="1"/>
            <a:r>
              <a:rPr lang="cs-CZ" dirty="0"/>
              <a:t>kontinuální - nepřetržitý způsob práce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1026" name="Picture 2" descr="C:\Users\Pája\Downloads\obr5e-stred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10" y="2250001"/>
            <a:ext cx="3939309" cy="26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17586" y="483927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0438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Dělí se podle:</a:t>
            </a:r>
          </a:p>
          <a:p>
            <a:r>
              <a:rPr lang="cs-CZ" b="1" dirty="0" smtClean="0"/>
              <a:t>Pohonu</a:t>
            </a:r>
          </a:p>
          <a:p>
            <a:pPr lvl="1"/>
            <a:r>
              <a:rPr lang="cs-CZ" dirty="0"/>
              <a:t>spalovací motor</a:t>
            </a:r>
          </a:p>
          <a:p>
            <a:pPr lvl="1"/>
            <a:r>
              <a:rPr lang="cs-CZ" dirty="0"/>
              <a:t>elektrický motor</a:t>
            </a:r>
          </a:p>
          <a:p>
            <a:pPr lvl="1"/>
            <a:r>
              <a:rPr lang="cs-CZ" dirty="0"/>
              <a:t>kombinovaný pohon</a:t>
            </a:r>
          </a:p>
          <a:p>
            <a:r>
              <a:rPr lang="cs-CZ" b="1" dirty="0" smtClean="0"/>
              <a:t>Přenosu síly</a:t>
            </a:r>
          </a:p>
          <a:p>
            <a:pPr lvl="1"/>
            <a:r>
              <a:rPr lang="cs-CZ" dirty="0"/>
              <a:t>mechanický</a:t>
            </a:r>
          </a:p>
          <a:p>
            <a:pPr lvl="1"/>
            <a:r>
              <a:rPr lang="cs-CZ" dirty="0"/>
              <a:t>hydraulický</a:t>
            </a:r>
          </a:p>
          <a:p>
            <a:pPr lvl="1"/>
            <a:r>
              <a:rPr lang="cs-CZ" dirty="0"/>
              <a:t>pneumatický</a:t>
            </a:r>
          </a:p>
          <a:p>
            <a:pPr lvl="1"/>
            <a:r>
              <a:rPr lang="cs-CZ" dirty="0"/>
              <a:t>kombinovaný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Dělí se podle:</a:t>
            </a:r>
          </a:p>
          <a:p>
            <a:r>
              <a:rPr lang="cs-CZ" b="1" dirty="0" smtClean="0"/>
              <a:t>Uložení kabiny</a:t>
            </a:r>
          </a:p>
          <a:p>
            <a:pPr lvl="1"/>
            <a:r>
              <a:rPr lang="cs-CZ" dirty="0"/>
              <a:t>otočné</a:t>
            </a:r>
          </a:p>
          <a:p>
            <a:pPr lvl="1"/>
            <a:r>
              <a:rPr lang="cs-CZ" dirty="0"/>
              <a:t>částečně otočné</a:t>
            </a:r>
          </a:p>
          <a:p>
            <a:pPr lvl="1"/>
            <a:r>
              <a:rPr lang="cs-CZ" dirty="0" smtClean="0"/>
              <a:t>neotočné</a:t>
            </a:r>
          </a:p>
          <a:p>
            <a:r>
              <a:rPr lang="cs-CZ" b="1" dirty="0" smtClean="0"/>
              <a:t>Směru rýpání</a:t>
            </a:r>
          </a:p>
          <a:p>
            <a:pPr lvl="1"/>
            <a:r>
              <a:rPr lang="cs-CZ" dirty="0"/>
              <a:t>příčné rýpání</a:t>
            </a:r>
          </a:p>
          <a:p>
            <a:pPr lvl="1"/>
            <a:r>
              <a:rPr lang="cs-CZ" dirty="0"/>
              <a:t>podélné rýpání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2050" name="Picture 2" descr="C:\Users\Pája\Downloads\obr5c-velka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6112" r="8938" b="12758"/>
          <a:stretch/>
        </p:blipFill>
        <p:spPr bwMode="auto">
          <a:xfrm>
            <a:off x="3837709" y="2244436"/>
            <a:ext cx="4422497" cy="31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99073" y="5369753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075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ája\Downloads\agrotec.h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0415"/>
          <a:stretch/>
        </p:blipFill>
        <p:spPr bwMode="auto">
          <a:xfrm>
            <a:off x="2243569" y="3362019"/>
            <a:ext cx="4822248" cy="31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stroje </a:t>
            </a:r>
            <a:r>
              <a:rPr lang="cs-CZ" dirty="0"/>
              <a:t>s vlastním pohonem pro rozpojování a přemisťování výkopku v dosahu pracovního </a:t>
            </a:r>
            <a:r>
              <a:rPr lang="cs-CZ" dirty="0" smtClean="0"/>
              <a:t>nástroje</a:t>
            </a:r>
          </a:p>
          <a:p>
            <a:r>
              <a:rPr lang="cs-CZ" dirty="0"/>
              <a:t>p</a:t>
            </a:r>
            <a:r>
              <a:rPr lang="cs-CZ" dirty="0" smtClean="0"/>
              <a:t>racují </a:t>
            </a:r>
            <a:r>
              <a:rPr lang="cs-CZ" dirty="0"/>
              <a:t>cyklickým způsobem pomocí jednoho pracovního zařízení - </a:t>
            </a:r>
            <a:r>
              <a:rPr lang="cs-CZ" dirty="0" smtClean="0"/>
              <a:t>lopaty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72691" y="6272191"/>
            <a:ext cx="9573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www.agrotec.hu</a:t>
            </a:r>
          </a:p>
        </p:txBody>
      </p:sp>
    </p:spTree>
    <p:extLst>
      <p:ext uri="{BB962C8B-B14F-4D97-AF65-F5344CB8AC3E}">
        <p14:creationId xmlns:p14="http://schemas.microsoft.com/office/powerpoint/2010/main" val="4631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ája\Downloads\obr5-dozer-cat.c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4182"/>
          <a:stretch/>
        </p:blipFill>
        <p:spPr bwMode="auto">
          <a:xfrm>
            <a:off x="1213427" y="2702524"/>
            <a:ext cx="6475845" cy="37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ozery </a:t>
            </a:r>
            <a:r>
              <a:rPr lang="cs-CZ" dirty="0"/>
              <a:t>(shrnovače) jsou traktorové stroje, které slouží k </a:t>
            </a:r>
            <a:r>
              <a:rPr lang="cs-CZ" dirty="0" smtClean="0"/>
              <a:t>rozhrnování, hrnutí zeminy nebo připravují </a:t>
            </a:r>
            <a:r>
              <a:rPr lang="cs-CZ" dirty="0"/>
              <a:t>otevření prostoru pro těžbu </a:t>
            </a:r>
            <a:r>
              <a:rPr lang="cs-CZ" dirty="0" smtClean="0"/>
              <a:t>hornin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545242" y="6051977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373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Jednoúčelová rypadla </a:t>
            </a:r>
            <a:r>
              <a:rPr lang="cs-CZ" dirty="0"/>
              <a:t>- stabilně namontována na jeden druh pracovního zařízení (např. pro rýpání a </a:t>
            </a:r>
            <a:r>
              <a:rPr lang="cs-CZ" dirty="0" smtClean="0"/>
              <a:t>nakládání).</a:t>
            </a:r>
          </a:p>
          <a:p>
            <a:r>
              <a:rPr lang="cs-CZ" b="1" dirty="0" smtClean="0"/>
              <a:t>Víceúčelová </a:t>
            </a:r>
            <a:r>
              <a:rPr lang="cs-CZ" b="1" dirty="0"/>
              <a:t>(univerzální) rypadla </a:t>
            </a:r>
            <a:r>
              <a:rPr lang="cs-CZ" dirty="0"/>
              <a:t>- je možné přimontovat různé druhy pracovních zařízení (např. jeřáb, hák,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drapák, …).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2" y="3434601"/>
            <a:ext cx="4003242" cy="30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77110"/>
            <a:ext cx="8574087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Základní části lopatových rypadel:</a:t>
            </a:r>
          </a:p>
          <a:p>
            <a:r>
              <a:rPr lang="cs-CZ" dirty="0"/>
              <a:t>podvozek</a:t>
            </a:r>
          </a:p>
          <a:p>
            <a:pPr lvl="1"/>
            <a:r>
              <a:rPr lang="cs-CZ" dirty="0"/>
              <a:t>kolový</a:t>
            </a:r>
          </a:p>
          <a:p>
            <a:pPr lvl="1"/>
            <a:r>
              <a:rPr lang="cs-CZ" dirty="0"/>
              <a:t>pásový</a:t>
            </a:r>
          </a:p>
          <a:p>
            <a:pPr lvl="1"/>
            <a:r>
              <a:rPr lang="cs-CZ" dirty="0"/>
              <a:t>automobilní</a:t>
            </a:r>
          </a:p>
          <a:p>
            <a:pPr lvl="1"/>
            <a:r>
              <a:rPr lang="cs-CZ" dirty="0"/>
              <a:t>kolejový</a:t>
            </a:r>
          </a:p>
          <a:p>
            <a:pPr lvl="1"/>
            <a:r>
              <a:rPr lang="cs-CZ" dirty="0"/>
              <a:t>kráčivý</a:t>
            </a:r>
          </a:p>
          <a:p>
            <a:r>
              <a:rPr lang="cs-CZ" dirty="0"/>
              <a:t>svršek - tvoří otočnou část </a:t>
            </a:r>
            <a:r>
              <a:rPr lang="cs-CZ" dirty="0" smtClean="0"/>
              <a:t>rypadla</a:t>
            </a:r>
          </a:p>
          <a:p>
            <a:r>
              <a:rPr lang="cs-CZ" dirty="0"/>
              <a:t>s</a:t>
            </a:r>
            <a:r>
              <a:rPr lang="cs-CZ" dirty="0" smtClean="0"/>
              <a:t>trojovna – zde je umístěna </a:t>
            </a:r>
            <a:r>
              <a:rPr lang="cs-CZ" dirty="0"/>
              <a:t>hnací jednotka, převodové a pomocné zařízení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části lopatových rypadel:</a:t>
            </a:r>
          </a:p>
          <a:p>
            <a:r>
              <a:rPr lang="cs-CZ" dirty="0"/>
              <a:t>kabina řidiče - slouží k řízení stroje</a:t>
            </a:r>
          </a:p>
          <a:p>
            <a:r>
              <a:rPr lang="cs-CZ" dirty="0"/>
              <a:t>výložník - sklopné ramenou sloužící k nesení pracovního nářadí (lopaty, drapáky)</a:t>
            </a:r>
          </a:p>
          <a:p>
            <a:r>
              <a:rPr lang="cs-CZ" dirty="0"/>
              <a:t>násada - část pracovního zařízení, která je uložena na výložníku otočně nebo otočně a </a:t>
            </a:r>
            <a:r>
              <a:rPr lang="cs-CZ" dirty="0" smtClean="0"/>
              <a:t>posuvně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části lopatových rypadel:</a:t>
            </a:r>
          </a:p>
          <a:p>
            <a:r>
              <a:rPr lang="cs-CZ" dirty="0"/>
              <a:t>pracovní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 smtClean="0"/>
              <a:t>lopaty </a:t>
            </a:r>
            <a:r>
              <a:rPr lang="cs-CZ" dirty="0"/>
              <a:t>- rýpací nádoba pro rozpojování zeminy zuby nebo břitem</a:t>
            </a:r>
          </a:p>
          <a:p>
            <a:pPr lvl="2"/>
            <a:r>
              <a:rPr lang="cs-CZ" dirty="0"/>
              <a:t>standardní těžební</a:t>
            </a:r>
          </a:p>
          <a:p>
            <a:pPr lvl="2"/>
            <a:r>
              <a:rPr lang="cs-CZ" dirty="0"/>
              <a:t>skalní</a:t>
            </a:r>
          </a:p>
          <a:p>
            <a:pPr lvl="2"/>
            <a:r>
              <a:rPr lang="cs-CZ" dirty="0"/>
              <a:t>drenážní</a:t>
            </a:r>
          </a:p>
          <a:p>
            <a:pPr lvl="2"/>
            <a:r>
              <a:rPr lang="cs-CZ" dirty="0" err="1"/>
              <a:t>rozrývací</a:t>
            </a:r>
            <a:r>
              <a:rPr lang="cs-CZ" dirty="0"/>
              <a:t> hák</a:t>
            </a:r>
          </a:p>
          <a:p>
            <a:pPr lvl="2"/>
            <a:r>
              <a:rPr lang="cs-CZ" dirty="0"/>
              <a:t>příkopové</a:t>
            </a:r>
          </a:p>
          <a:p>
            <a:pPr lvl="2"/>
            <a:r>
              <a:rPr lang="cs-CZ" dirty="0"/>
              <a:t>profilové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ája\Downloads\obr5-drap-cat.c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82" y="3009899"/>
            <a:ext cx="4008582" cy="30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části lopatových rypadel:</a:t>
            </a:r>
          </a:p>
          <a:p>
            <a:r>
              <a:rPr lang="cs-CZ" dirty="0"/>
              <a:t>pracovní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/>
              <a:t>drapáky - používají se jak pro těžbu, tak pro přemisťování kusových materiálů</a:t>
            </a:r>
          </a:p>
          <a:p>
            <a:pPr lvl="2"/>
            <a:r>
              <a:rPr lang="cs-CZ" dirty="0"/>
              <a:t>úzkoprofilové</a:t>
            </a:r>
          </a:p>
          <a:p>
            <a:pPr lvl="2"/>
            <a:r>
              <a:rPr lang="cs-CZ" dirty="0"/>
              <a:t>standardní těžební</a:t>
            </a:r>
          </a:p>
          <a:p>
            <a:pPr lvl="2"/>
            <a:r>
              <a:rPr lang="cs-CZ" dirty="0"/>
              <a:t>kruhové těžební</a:t>
            </a:r>
          </a:p>
          <a:p>
            <a:pPr lvl="2"/>
            <a:r>
              <a:rPr lang="cs-CZ" dirty="0"/>
              <a:t>čelisťové na dřevo</a:t>
            </a:r>
          </a:p>
          <a:p>
            <a:pPr lvl="2"/>
            <a:r>
              <a:rPr lang="cs-CZ" dirty="0"/>
              <a:t>polypové na kusové materiály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33296" y="5831670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8290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Pája\Downloads\obr5-klad-cat.co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r="21859"/>
          <a:stretch/>
        </p:blipFill>
        <p:spPr bwMode="auto">
          <a:xfrm>
            <a:off x="6231635" y="2121341"/>
            <a:ext cx="2912365" cy="4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Pája\Downloads\obr5-bour-cat.co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28" y="3342408"/>
            <a:ext cx="4285673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části lopatových rypadel:</a:t>
            </a:r>
          </a:p>
          <a:p>
            <a:r>
              <a:rPr lang="cs-CZ" dirty="0"/>
              <a:t>pracovní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/>
              <a:t>další přídavná zařízení</a:t>
            </a:r>
          </a:p>
          <a:p>
            <a:pPr lvl="2"/>
            <a:r>
              <a:rPr lang="cs-CZ" dirty="0"/>
              <a:t>bourací kleště</a:t>
            </a:r>
          </a:p>
          <a:p>
            <a:pPr lvl="2"/>
            <a:r>
              <a:rPr lang="cs-CZ" dirty="0"/>
              <a:t>bourací kladivo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483914" y="6371997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74997" y="6371997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42768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funkční pohyby:</a:t>
            </a:r>
          </a:p>
          <a:p>
            <a:r>
              <a:rPr lang="cs-CZ" dirty="0"/>
              <a:t>pojezd</a:t>
            </a:r>
          </a:p>
          <a:p>
            <a:r>
              <a:rPr lang="cs-CZ" dirty="0"/>
              <a:t>otočení svršku</a:t>
            </a:r>
          </a:p>
          <a:p>
            <a:r>
              <a:rPr lang="cs-CZ" dirty="0"/>
              <a:t>zdvih výložníku</a:t>
            </a:r>
          </a:p>
          <a:p>
            <a:r>
              <a:rPr lang="cs-CZ" dirty="0"/>
              <a:t>ovládání násady</a:t>
            </a:r>
          </a:p>
          <a:p>
            <a:r>
              <a:rPr lang="cs-CZ" dirty="0"/>
              <a:t>ovládání lopaty nebo drapáku</a:t>
            </a:r>
          </a:p>
          <a:p>
            <a:r>
              <a:rPr lang="cs-CZ" dirty="0"/>
              <a:t>otočení pracovního zařízení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technické parametry pro výběr vhodného stroje:</a:t>
            </a:r>
          </a:p>
          <a:p>
            <a:r>
              <a:rPr lang="cs-CZ" dirty="0"/>
              <a:t>provozní hmotnost</a:t>
            </a:r>
          </a:p>
          <a:p>
            <a:r>
              <a:rPr lang="cs-CZ" dirty="0"/>
              <a:t>energetická náročnost</a:t>
            </a:r>
          </a:p>
          <a:p>
            <a:r>
              <a:rPr lang="cs-CZ" dirty="0"/>
              <a:t>objem lopaty</a:t>
            </a:r>
          </a:p>
          <a:p>
            <a:r>
              <a:rPr lang="cs-CZ" dirty="0"/>
              <a:t>dosah pracovních nástrojů</a:t>
            </a:r>
          </a:p>
          <a:p>
            <a:r>
              <a:rPr lang="cs-CZ" dirty="0"/>
              <a:t>výsypná výška</a:t>
            </a:r>
          </a:p>
          <a:p>
            <a:r>
              <a:rPr lang="cs-CZ" dirty="0"/>
              <a:t>rypná síla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r="5111"/>
          <a:stretch/>
        </p:blipFill>
        <p:spPr bwMode="auto">
          <a:xfrm>
            <a:off x="4724399" y="2176181"/>
            <a:ext cx="3962401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Mikro</a:t>
            </a:r>
          </a:p>
          <a:p>
            <a:pPr lvl="1"/>
            <a:r>
              <a:rPr lang="cs-CZ" dirty="0"/>
              <a:t>provozní hmotnost 0,6 - 1,2 t</a:t>
            </a:r>
          </a:p>
          <a:p>
            <a:pPr lvl="1"/>
            <a:r>
              <a:rPr lang="cs-CZ" dirty="0"/>
              <a:t>objem lopaty 0,02 - 0,06 m</a:t>
            </a:r>
            <a:r>
              <a:rPr lang="cs-CZ" baseline="30000" dirty="0"/>
              <a:t>3</a:t>
            </a:r>
            <a:endParaRPr lang="cs-CZ" dirty="0"/>
          </a:p>
          <a:p>
            <a:pPr lvl="1"/>
            <a:r>
              <a:rPr lang="cs-CZ" dirty="0"/>
              <a:t>výkon motoru 5 - 10 kW</a:t>
            </a:r>
          </a:p>
          <a:p>
            <a:pPr lvl="1"/>
            <a:r>
              <a:rPr lang="cs-CZ" dirty="0"/>
              <a:t>podvozek </a:t>
            </a:r>
            <a:r>
              <a:rPr lang="cs-CZ" dirty="0" smtClean="0"/>
              <a:t>jednoosý </a:t>
            </a:r>
            <a:r>
              <a:rPr lang="cs-CZ" dirty="0"/>
              <a:t>s </a:t>
            </a:r>
            <a:r>
              <a:rPr lang="cs-CZ" dirty="0" err="1"/>
              <a:t>dvěmi</a:t>
            </a:r>
            <a:r>
              <a:rPr lang="cs-CZ" dirty="0"/>
              <a:t> pneumatikami</a:t>
            </a:r>
          </a:p>
          <a:p>
            <a:pPr lvl="1"/>
            <a:r>
              <a:rPr lang="cs-CZ" dirty="0"/>
              <a:t>hloubkový dosah až 2,2 m</a:t>
            </a:r>
          </a:p>
          <a:p>
            <a:pPr lvl="1"/>
            <a:r>
              <a:rPr lang="cs-CZ" dirty="0"/>
              <a:t>přesouvání pomocí podpor</a:t>
            </a:r>
          </a:p>
          <a:p>
            <a:pPr lvl="1"/>
            <a:r>
              <a:rPr lang="cs-CZ" dirty="0"/>
              <a:t>dobrá průchodnost (šířka 0,78 m)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ája\Downloads\obr5-mikro-heusser.ch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15097"/>
          <a:stretch/>
        </p:blipFill>
        <p:spPr bwMode="auto">
          <a:xfrm>
            <a:off x="2099270" y="1164908"/>
            <a:ext cx="5146657" cy="5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2469206" y="271315"/>
            <a:ext cx="42055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Mikro lopatové rypadlo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78498" y="6422084"/>
            <a:ext cx="970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www.heusser.ch</a:t>
            </a:r>
          </a:p>
        </p:txBody>
      </p:sp>
    </p:spTree>
    <p:extLst>
      <p:ext uri="{BB962C8B-B14F-4D97-AF65-F5344CB8AC3E}">
        <p14:creationId xmlns:p14="http://schemas.microsoft.com/office/powerpoint/2010/main" val="216110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obr5a-buldozer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0" b="5645"/>
          <a:stretch/>
        </p:blipFill>
        <p:spPr bwMode="auto">
          <a:xfrm>
            <a:off x="2355273" y="4024239"/>
            <a:ext cx="4178483" cy="24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ozery </a:t>
            </a:r>
            <a:r>
              <a:rPr lang="cs-CZ" dirty="0"/>
              <a:t>jsou nejčastěji poháněny </a:t>
            </a:r>
            <a:r>
              <a:rPr lang="cs-CZ" dirty="0" smtClean="0"/>
              <a:t>vznětovým </a:t>
            </a:r>
            <a:r>
              <a:rPr lang="cs-CZ" dirty="0"/>
              <a:t>motorem, větší typy jsou vybaveny pomocným startovacím dvouválcovým motorem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ejich </a:t>
            </a:r>
            <a:r>
              <a:rPr lang="cs-CZ" dirty="0"/>
              <a:t>pracovním nástrojem je </a:t>
            </a:r>
            <a:r>
              <a:rPr lang="cs-CZ" b="1" dirty="0"/>
              <a:t>radlice</a:t>
            </a:r>
            <a:r>
              <a:rPr lang="cs-CZ" dirty="0"/>
              <a:t> (vydutý tvar a </a:t>
            </a:r>
            <a:r>
              <a:rPr lang="cs-CZ" dirty="0" smtClean="0"/>
              <a:t>je </a:t>
            </a:r>
            <a:r>
              <a:rPr lang="cs-CZ" dirty="0"/>
              <a:t>opatřena řeznou hranou </a:t>
            </a:r>
            <a:r>
              <a:rPr lang="cs-CZ" dirty="0" smtClean="0"/>
              <a:t>- nožem </a:t>
            </a:r>
            <a:r>
              <a:rPr lang="cs-CZ" dirty="0"/>
              <a:t>s řezným úhlem až 50</a:t>
            </a:r>
            <a:r>
              <a:rPr lang="cs-CZ" dirty="0" smtClean="0"/>
              <a:t>°) </a:t>
            </a:r>
            <a:r>
              <a:rPr lang="cs-CZ" dirty="0"/>
              <a:t>a někdy </a:t>
            </a:r>
            <a:r>
              <a:rPr lang="cs-CZ" dirty="0" smtClean="0"/>
              <a:t>i rozrývač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367606" y="6317643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627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Mini</a:t>
            </a:r>
          </a:p>
          <a:p>
            <a:pPr lvl="1"/>
            <a:r>
              <a:rPr lang="cs-CZ" dirty="0"/>
              <a:t>objem lopaty 0,04 - 0,08 m</a:t>
            </a:r>
            <a:r>
              <a:rPr lang="cs-CZ" baseline="30000" dirty="0"/>
              <a:t>3</a:t>
            </a:r>
            <a:endParaRPr lang="cs-CZ" dirty="0"/>
          </a:p>
          <a:p>
            <a:pPr lvl="1"/>
            <a:r>
              <a:rPr lang="cs-CZ" dirty="0"/>
              <a:t>pohon pomocí vznětového motoru</a:t>
            </a:r>
          </a:p>
          <a:p>
            <a:pPr lvl="1"/>
            <a:r>
              <a:rPr lang="cs-CZ" dirty="0"/>
              <a:t>podvozek pásový nebo kolový</a:t>
            </a:r>
          </a:p>
          <a:p>
            <a:pPr lvl="1"/>
            <a:r>
              <a:rPr lang="cs-CZ" dirty="0"/>
              <a:t>hloubkový dosah 2,3 - 3,4 m</a:t>
            </a:r>
          </a:p>
          <a:p>
            <a:pPr lvl="1"/>
            <a:r>
              <a:rPr lang="cs-CZ" dirty="0"/>
              <a:t>ovládání pomocí hydraulických systémů, dobrá manévrovatelnost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4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Pája\Downloads\obr5a-mini-royfrancisplantsales.co.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" y="404862"/>
            <a:ext cx="7647708" cy="62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90433" y="271315"/>
            <a:ext cx="3963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Mini lopatové rypadlo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52108" y="6252366"/>
            <a:ext cx="14814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www.royfrancisplantsales.co.uk</a:t>
            </a:r>
          </a:p>
        </p:txBody>
      </p:sp>
    </p:spTree>
    <p:extLst>
      <p:ext uri="{BB962C8B-B14F-4D97-AF65-F5344CB8AC3E}">
        <p14:creationId xmlns:p14="http://schemas.microsoft.com/office/powerpoint/2010/main" val="3251380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Malá</a:t>
            </a:r>
          </a:p>
          <a:p>
            <a:pPr lvl="1"/>
            <a:r>
              <a:rPr lang="cs-CZ" dirty="0"/>
              <a:t>objem lopat 0,03 - 1 m</a:t>
            </a:r>
            <a:r>
              <a:rPr lang="cs-CZ" baseline="30000" dirty="0"/>
              <a:t>3</a:t>
            </a:r>
            <a:endParaRPr lang="cs-CZ" dirty="0"/>
          </a:p>
          <a:p>
            <a:pPr lvl="1"/>
            <a:r>
              <a:rPr lang="cs-CZ" dirty="0"/>
              <a:t>podvozek většinou traktorový, případně dvounápravový, kolový nebo pásový</a:t>
            </a:r>
          </a:p>
          <a:p>
            <a:pPr lvl="1"/>
            <a:r>
              <a:rPr lang="cs-CZ" dirty="0"/>
              <a:t>nazývají se také rypadlo - nakladač nebo </a:t>
            </a:r>
            <a:r>
              <a:rPr lang="cs-CZ" dirty="0" err="1"/>
              <a:t>buldobagr</a:t>
            </a:r>
            <a:endParaRPr lang="cs-CZ" dirty="0"/>
          </a:p>
          <a:p>
            <a:pPr lvl="1"/>
            <a:r>
              <a:rPr lang="cs-CZ" dirty="0"/>
              <a:t>vpředu je umístěna radlice nebo nakládací lopata</a:t>
            </a:r>
          </a:p>
          <a:p>
            <a:pPr lvl="1"/>
            <a:r>
              <a:rPr lang="cs-CZ" dirty="0"/>
              <a:t>vzadu je připevněno rypadlové zařízení </a:t>
            </a:r>
          </a:p>
          <a:p>
            <a:pPr lvl="2"/>
            <a:r>
              <a:rPr lang="cs-CZ" dirty="0"/>
              <a:t>skládá z výložníku, násady a lopaty</a:t>
            </a:r>
          </a:p>
          <a:p>
            <a:pPr lvl="2"/>
            <a:r>
              <a:rPr lang="cs-CZ" dirty="0"/>
              <a:t>na spodní části má lopata jeřábový hák (pro ukládání trub)</a:t>
            </a:r>
          </a:p>
          <a:p>
            <a:pPr lvl="1"/>
            <a:r>
              <a:rPr lang="cs-CZ" dirty="0"/>
              <a:t>použití je víceúčelové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25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546352" y="271315"/>
            <a:ext cx="4051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Malé lopatové rypadlo</a:t>
            </a:r>
            <a:endParaRPr lang="cs-CZ" sz="3200" b="1" dirty="0"/>
          </a:p>
        </p:txBody>
      </p:sp>
      <p:pic>
        <p:nvPicPr>
          <p:cNvPr id="48130" name="Picture 2" descr="C:\Users\Pája\Downloads\obr5b-ma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6" y="969818"/>
            <a:ext cx="8495599" cy="53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6798" y="622889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2290976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77110"/>
            <a:ext cx="8574087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Střední</a:t>
            </a:r>
          </a:p>
          <a:p>
            <a:pPr lvl="1"/>
            <a:r>
              <a:rPr lang="cs-CZ" dirty="0"/>
              <a:t>pohon zajišťuje vznětový motor</a:t>
            </a:r>
          </a:p>
          <a:p>
            <a:pPr lvl="1"/>
            <a:r>
              <a:rPr lang="cs-CZ" dirty="0"/>
              <a:t>podvozek je kolový nebo pásový, popř. automobilový</a:t>
            </a:r>
          </a:p>
          <a:p>
            <a:pPr lvl="1"/>
            <a:r>
              <a:rPr lang="cs-CZ" dirty="0"/>
              <a:t>výložníky rypadel</a:t>
            </a:r>
          </a:p>
          <a:p>
            <a:pPr lvl="2"/>
            <a:r>
              <a:rPr lang="cs-CZ" dirty="0"/>
              <a:t>skříňové</a:t>
            </a:r>
          </a:p>
          <a:p>
            <a:pPr lvl="2"/>
            <a:r>
              <a:rPr lang="cs-CZ" dirty="0"/>
              <a:t>jednodílné</a:t>
            </a:r>
          </a:p>
          <a:p>
            <a:pPr lvl="2"/>
            <a:r>
              <a:rPr lang="cs-CZ" dirty="0"/>
              <a:t>dvojdílné</a:t>
            </a:r>
          </a:p>
          <a:p>
            <a:pPr lvl="2"/>
            <a:r>
              <a:rPr lang="cs-CZ" dirty="0"/>
              <a:t>teleskopické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/>
              <a:t>rypadel typu </a:t>
            </a:r>
            <a:r>
              <a:rPr lang="cs-CZ" dirty="0" err="1"/>
              <a:t>Broyt</a:t>
            </a:r>
            <a:r>
              <a:rPr lang="cs-CZ" dirty="0"/>
              <a:t> jsou přední kola ocelová a zadní kola </a:t>
            </a:r>
            <a:r>
              <a:rPr lang="cs-CZ" dirty="0" err="1" smtClean="0"/>
              <a:t>pneumatiková</a:t>
            </a:r>
            <a:r>
              <a:rPr lang="cs-CZ" dirty="0"/>
              <a:t> </a:t>
            </a:r>
            <a:r>
              <a:rPr lang="cs-CZ" dirty="0" smtClean="0"/>
              <a:t>- pohybují se </a:t>
            </a:r>
            <a:r>
              <a:rPr lang="cs-CZ" dirty="0"/>
              <a:t>přísunem pomocí lopaty (</a:t>
            </a:r>
            <a:r>
              <a:rPr lang="cs-CZ" dirty="0" smtClean="0"/>
              <a:t>nemají </a:t>
            </a:r>
            <a:r>
              <a:rPr lang="cs-CZ" dirty="0"/>
              <a:t>vlastní pojezd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Pája\Downloads\obr5a-str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18029" r="13994" b="13943"/>
          <a:stretch/>
        </p:blipFill>
        <p:spPr bwMode="auto">
          <a:xfrm>
            <a:off x="585433" y="894114"/>
            <a:ext cx="7973146" cy="55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365714" y="271315"/>
            <a:ext cx="4412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Střední lopatové rypadlo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22781" y="5609997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265652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77110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Těžká</a:t>
            </a:r>
          </a:p>
          <a:p>
            <a:pPr lvl="1"/>
            <a:r>
              <a:rPr lang="cs-CZ" dirty="0"/>
              <a:t>objem lopaty 2 - 4 m</a:t>
            </a:r>
            <a:r>
              <a:rPr lang="cs-CZ" baseline="30000" dirty="0"/>
              <a:t>3</a:t>
            </a:r>
            <a:endParaRPr lang="cs-CZ" dirty="0"/>
          </a:p>
          <a:p>
            <a:pPr lvl="1"/>
            <a:r>
              <a:rPr lang="cs-CZ" dirty="0"/>
              <a:t>pohon diesel-hydraulický</a:t>
            </a:r>
          </a:p>
          <a:p>
            <a:pPr lvl="1"/>
            <a:r>
              <a:rPr lang="cs-CZ" dirty="0"/>
              <a:t>podvozky pásové, příp. kolejové s elektrickým pohonem</a:t>
            </a:r>
          </a:p>
          <a:p>
            <a:pPr lvl="1"/>
            <a:r>
              <a:rPr lang="cs-CZ" dirty="0"/>
              <a:t>přídavná těžká pracovní zařízení</a:t>
            </a:r>
          </a:p>
          <a:p>
            <a:pPr lvl="2"/>
            <a:r>
              <a:rPr lang="cs-CZ" dirty="0"/>
              <a:t>beranidla</a:t>
            </a:r>
          </a:p>
          <a:p>
            <a:pPr lvl="2"/>
            <a:r>
              <a:rPr lang="cs-CZ" dirty="0"/>
              <a:t>bourací kladiva</a:t>
            </a:r>
          </a:p>
          <a:p>
            <a:pPr lvl="2"/>
            <a:r>
              <a:rPr lang="cs-CZ" dirty="0"/>
              <a:t>vrtací soupravy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yužívají </a:t>
            </a:r>
            <a:r>
              <a:rPr lang="cs-CZ" dirty="0"/>
              <a:t>se při těžbě surovin a jsou určena pro stabilní pracoviště (lomy, </a:t>
            </a:r>
            <a:r>
              <a:rPr lang="cs-CZ" dirty="0" smtClean="0"/>
              <a:t>hliníky)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Pája\Downloads\obr5a-vel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7" y="786816"/>
            <a:ext cx="7596146" cy="56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492450" y="271315"/>
            <a:ext cx="4159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Těžké lopatové rypadlo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53347" y="6187331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3246508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Dělení podle velikostních tříd:</a:t>
            </a:r>
          </a:p>
          <a:p>
            <a:r>
              <a:rPr lang="cs-CZ" b="1" dirty="0" smtClean="0"/>
              <a:t>Velkorypadla</a:t>
            </a:r>
          </a:p>
          <a:p>
            <a:pPr lvl="1"/>
            <a:r>
              <a:rPr lang="cs-CZ" dirty="0"/>
              <a:t>objem lopaty </a:t>
            </a:r>
            <a:r>
              <a:rPr lang="cs-CZ" dirty="0" smtClean="0"/>
              <a:t>6 </a:t>
            </a:r>
            <a:r>
              <a:rPr lang="cs-CZ" dirty="0"/>
              <a:t>- </a:t>
            </a:r>
            <a:r>
              <a:rPr lang="cs-CZ" dirty="0" smtClean="0"/>
              <a:t>34 </a:t>
            </a:r>
            <a:r>
              <a:rPr lang="cs-CZ" dirty="0"/>
              <a:t>m</a:t>
            </a:r>
            <a:r>
              <a:rPr lang="cs-CZ" baseline="30000" dirty="0"/>
              <a:t>3</a:t>
            </a:r>
            <a:endParaRPr lang="cs-CZ" dirty="0"/>
          </a:p>
          <a:p>
            <a:pPr lvl="1"/>
            <a:r>
              <a:rPr lang="cs-CZ" dirty="0"/>
              <a:t>pohon diesel-hydraulický</a:t>
            </a:r>
          </a:p>
          <a:p>
            <a:pPr lvl="1"/>
            <a:r>
              <a:rPr lang="cs-CZ" dirty="0"/>
              <a:t>podvozky </a:t>
            </a:r>
            <a:r>
              <a:rPr lang="cs-CZ" dirty="0" smtClean="0"/>
              <a:t>pásové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yužívají </a:t>
            </a:r>
            <a:r>
              <a:rPr lang="cs-CZ" dirty="0"/>
              <a:t>se při těžbě </a:t>
            </a:r>
            <a:r>
              <a:rPr lang="cs-CZ" dirty="0" smtClean="0"/>
              <a:t>dobře rozpojitelných hornin a </a:t>
            </a:r>
            <a:r>
              <a:rPr lang="cs-CZ" dirty="0"/>
              <a:t>jsou určena pro stabilní pracoviště </a:t>
            </a:r>
            <a:r>
              <a:rPr lang="cs-CZ" dirty="0" smtClean="0"/>
              <a:t>(velké lomy)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343541" y="271315"/>
            <a:ext cx="2456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Velkorypadlo</a:t>
            </a:r>
            <a:endParaRPr lang="cs-CZ" sz="3200" b="1" dirty="0"/>
          </a:p>
        </p:txBody>
      </p:sp>
      <p:pic>
        <p:nvPicPr>
          <p:cNvPr id="51202" name="Picture 2" descr="C:\Users\Pája\Downloads\obr5e-mega-tractors.wikia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/>
          <a:stretch/>
        </p:blipFill>
        <p:spPr bwMode="auto">
          <a:xfrm>
            <a:off x="180111" y="1049810"/>
            <a:ext cx="8783782" cy="53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02760" y="6409322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3798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ozery </a:t>
            </a:r>
            <a:r>
              <a:rPr lang="cs-CZ" dirty="0"/>
              <a:t>na </a:t>
            </a:r>
            <a:r>
              <a:rPr lang="cs-CZ" b="1" dirty="0"/>
              <a:t>pásových podvozcích </a:t>
            </a:r>
            <a:r>
              <a:rPr lang="cs-CZ" dirty="0"/>
              <a:t>jsou stabilnější a lépe pracují v nezpevněném </a:t>
            </a:r>
            <a:r>
              <a:rPr lang="cs-CZ" dirty="0" smtClean="0"/>
              <a:t>terénu</a:t>
            </a:r>
            <a:r>
              <a:rPr lang="cs-CZ" dirty="0"/>
              <a:t> </a:t>
            </a:r>
            <a:r>
              <a:rPr lang="cs-CZ" dirty="0" smtClean="0"/>
              <a:t>(v extrémních podmínkách se používají podvozky typu delta)</a:t>
            </a:r>
          </a:p>
          <a:p>
            <a:r>
              <a:rPr lang="cs-CZ" dirty="0" smtClean="0"/>
              <a:t>dozery </a:t>
            </a:r>
            <a:r>
              <a:rPr lang="cs-CZ" dirty="0"/>
              <a:t>na </a:t>
            </a:r>
            <a:r>
              <a:rPr lang="cs-CZ" b="1" dirty="0"/>
              <a:t>kolových podvozcích </a:t>
            </a:r>
            <a:r>
              <a:rPr lang="cs-CZ" dirty="0"/>
              <a:t>mají vyšší pracovní rychlost při těžbě a hrnutí zeminy.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4099" name="Picture 3" descr="C:\Users\Pája\Downloads\C8327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 b="13909"/>
          <a:stretch/>
        </p:blipFill>
        <p:spPr bwMode="auto">
          <a:xfrm>
            <a:off x="820899" y="4269059"/>
            <a:ext cx="3579594" cy="21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7" y="4269060"/>
            <a:ext cx="3649952" cy="217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0925" y="646251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96051" y="6437032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2067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Lopatová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Využití:</a:t>
            </a:r>
          </a:p>
          <a:p>
            <a:r>
              <a:rPr lang="cs-CZ" dirty="0" smtClean="0"/>
              <a:t>výkop </a:t>
            </a:r>
            <a:r>
              <a:rPr lang="cs-CZ" dirty="0"/>
              <a:t>rýh</a:t>
            </a:r>
          </a:p>
          <a:p>
            <a:r>
              <a:rPr lang="cs-CZ" dirty="0"/>
              <a:t>obtížné podmínky</a:t>
            </a:r>
          </a:p>
          <a:p>
            <a:r>
              <a:rPr lang="cs-CZ" dirty="0"/>
              <a:t>výkop šachet</a:t>
            </a:r>
          </a:p>
          <a:p>
            <a:r>
              <a:rPr lang="cs-CZ" dirty="0"/>
              <a:t>speciální práce</a:t>
            </a:r>
          </a:p>
          <a:p>
            <a:r>
              <a:rPr lang="cs-CZ" dirty="0"/>
              <a:t>svahování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Sací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yužívají </a:t>
            </a:r>
            <a:r>
              <a:rPr lang="cs-CZ" dirty="0"/>
              <a:t>se k těžbě písku a štěrku z </a:t>
            </a:r>
            <a:r>
              <a:rPr lang="cs-CZ" dirty="0" smtClean="0"/>
              <a:t>vody</a:t>
            </a:r>
          </a:p>
          <a:p>
            <a:r>
              <a:rPr lang="cs-CZ" dirty="0"/>
              <a:t>c</a:t>
            </a:r>
            <a:r>
              <a:rPr lang="cs-CZ" dirty="0" smtClean="0"/>
              <a:t>elé </a:t>
            </a:r>
            <a:r>
              <a:rPr lang="cs-CZ" dirty="0"/>
              <a:t>zařízení je umístěno na plovoucím </a:t>
            </a:r>
            <a:r>
              <a:rPr lang="cs-CZ" dirty="0" smtClean="0"/>
              <a:t>pontonu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19458" name="Picture 2" descr="C:\Users\Pája\Downloads\obr5-suck-ihcbeaverdredgers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/>
          <a:stretch/>
        </p:blipFill>
        <p:spPr bwMode="auto">
          <a:xfrm>
            <a:off x="1898073" y="2729344"/>
            <a:ext cx="5291289" cy="36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06430" y="6344699"/>
            <a:ext cx="1422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</a:t>
            </a:r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ihcbeaverdredgers.com</a:t>
            </a:r>
          </a:p>
        </p:txBody>
      </p:sp>
    </p:spTree>
    <p:extLst>
      <p:ext uri="{BB962C8B-B14F-4D97-AF65-F5344CB8AC3E}">
        <p14:creationId xmlns:p14="http://schemas.microsoft.com/office/powerpoint/2010/main" val="41398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ája\Downloads\obr5-betterarchitecture.files.wordpress.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5" y="3200395"/>
            <a:ext cx="5180408" cy="30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Sací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ěžený </a:t>
            </a:r>
            <a:r>
              <a:rPr lang="cs-CZ" dirty="0"/>
              <a:t>materiál je nasáván do potrubí pomocí těžebního </a:t>
            </a:r>
            <a:r>
              <a:rPr lang="cs-CZ" dirty="0" smtClean="0"/>
              <a:t>čerpadla</a:t>
            </a:r>
          </a:p>
          <a:p>
            <a:r>
              <a:rPr lang="cs-CZ" dirty="0"/>
              <a:t>p</a:t>
            </a:r>
            <a:r>
              <a:rPr lang="cs-CZ" dirty="0" smtClean="0"/>
              <a:t>ohon </a:t>
            </a:r>
            <a:r>
              <a:rPr lang="cs-CZ" dirty="0"/>
              <a:t>je zajištěn vznětovým motorem nebo </a:t>
            </a:r>
            <a:r>
              <a:rPr lang="cs-CZ" dirty="0" smtClean="0"/>
              <a:t>elektromotorem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293795" y="6344699"/>
            <a:ext cx="19175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</a:t>
            </a:r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betterarchitecture.files.wordpress.com</a:t>
            </a:r>
          </a:p>
        </p:txBody>
      </p:sp>
    </p:spTree>
    <p:extLst>
      <p:ext uri="{BB962C8B-B14F-4D97-AF65-F5344CB8AC3E}">
        <p14:creationId xmlns:p14="http://schemas.microsoft.com/office/powerpoint/2010/main" val="41466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ája\Downloads\obr5-ivorylake.co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 b="3237"/>
          <a:stretch/>
        </p:blipFill>
        <p:spPr bwMode="auto">
          <a:xfrm>
            <a:off x="1448836" y="3380509"/>
            <a:ext cx="6266206" cy="30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Sací rypadla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 </a:t>
            </a:r>
            <a:r>
              <a:rPr lang="cs-CZ" dirty="0"/>
              <a:t>rozrušování soudržného dna se používají vodní trysky nebo mechanický </a:t>
            </a:r>
            <a:r>
              <a:rPr lang="cs-CZ" dirty="0" err="1" smtClean="0"/>
              <a:t>rozrušovač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oužívají se k </a:t>
            </a:r>
            <a:r>
              <a:rPr lang="cs-CZ" dirty="0"/>
              <a:t>těžení sedimentů v přístavech nebo k těžbě písku u </a:t>
            </a:r>
            <a:r>
              <a:rPr lang="cs-CZ" dirty="0" smtClean="0"/>
              <a:t>pobřeží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6670394" y="6431700"/>
            <a:ext cx="10647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www.ivorylake.com</a:t>
            </a:r>
          </a:p>
        </p:txBody>
      </p:sp>
    </p:spTree>
    <p:extLst>
      <p:ext uri="{BB962C8B-B14F-4D97-AF65-F5344CB8AC3E}">
        <p14:creationId xmlns:p14="http://schemas.microsoft.com/office/powerpoint/2010/main" val="18598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22530" name="Picture 2" descr="C:\Users\Pája\Downloads\obr5-apaulgroup.co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4875"/>
          <a:stretch/>
        </p:blipFill>
        <p:spPr bwMode="auto">
          <a:xfrm>
            <a:off x="0" y="1025235"/>
            <a:ext cx="9144000" cy="54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46432" y="271315"/>
            <a:ext cx="22511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Sací rypadlo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01043" y="6437032"/>
            <a:ext cx="1148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www.apaulgroup.com</a:t>
            </a:r>
          </a:p>
        </p:txBody>
      </p:sp>
    </p:spTree>
    <p:extLst>
      <p:ext uri="{BB962C8B-B14F-4D97-AF65-F5344CB8AC3E}">
        <p14:creationId xmlns:p14="http://schemas.microsoft.com/office/powerpoint/2010/main" val="5090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ája\Downloads\obr5-koles-konstrukce.cz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2781433"/>
            <a:ext cx="7107382" cy="39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nejpoužívanější stroje pro těžbu </a:t>
            </a:r>
            <a:r>
              <a:rPr lang="cs-CZ" dirty="0" smtClean="0"/>
              <a:t>surovin</a:t>
            </a:r>
          </a:p>
          <a:p>
            <a:r>
              <a:rPr lang="cs-CZ" dirty="0"/>
              <a:t>p</a:t>
            </a:r>
            <a:r>
              <a:rPr lang="cs-CZ" dirty="0" smtClean="0"/>
              <a:t>racují </a:t>
            </a:r>
            <a:r>
              <a:rPr lang="cs-CZ" dirty="0"/>
              <a:t>kontinuálně a jsou využívány pro plošnou těžbu a hloubení příkopů nebo drenážních </a:t>
            </a:r>
            <a:r>
              <a:rPr lang="cs-CZ" dirty="0" smtClean="0"/>
              <a:t>rýh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682494" y="6344699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www.konstrukce.cz</a:t>
            </a:r>
          </a:p>
        </p:txBody>
      </p:sp>
    </p:spTree>
    <p:extLst>
      <p:ext uri="{BB962C8B-B14F-4D97-AF65-F5344CB8AC3E}">
        <p14:creationId xmlns:p14="http://schemas.microsoft.com/office/powerpoint/2010/main" val="22200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jsou </a:t>
            </a:r>
            <a:r>
              <a:rPr lang="cs-CZ" dirty="0" smtClean="0"/>
              <a:t>korečky (objem </a:t>
            </a:r>
            <a:r>
              <a:rPr lang="cs-CZ" dirty="0"/>
              <a:t>16, 25, 50, 100 nebo 200 </a:t>
            </a:r>
            <a:r>
              <a:rPr lang="cs-CZ" dirty="0" smtClean="0"/>
              <a:t>l), </a:t>
            </a:r>
            <a:r>
              <a:rPr lang="cs-CZ" dirty="0"/>
              <a:t>které jsou upevněny na nekonečném řetězu nebo na obvodu </a:t>
            </a:r>
            <a:r>
              <a:rPr lang="cs-CZ" dirty="0" smtClean="0"/>
              <a:t>koles</a:t>
            </a:r>
          </a:p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kolejový nebo pásový </a:t>
            </a:r>
            <a:r>
              <a:rPr lang="cs-CZ" dirty="0" smtClean="0"/>
              <a:t>podvozek, velká rypadla kráčivý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24578" name="Picture 2" descr="C:\Users\Pája\Downloads\geologie.vsb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95" y="3390001"/>
            <a:ext cx="4561425" cy="30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70188" y="6427052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www.geologie.vsb.cz</a:t>
            </a:r>
          </a:p>
        </p:txBody>
      </p:sp>
    </p:spTree>
    <p:extLst>
      <p:ext uri="{BB962C8B-B14F-4D97-AF65-F5344CB8AC3E}">
        <p14:creationId xmlns:p14="http://schemas.microsoft.com/office/powerpoint/2010/main" val="2629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Korečková rypadla pro plošnou těžbu se dělí na:</a:t>
            </a:r>
            <a:endParaRPr lang="cs-CZ" dirty="0"/>
          </a:p>
          <a:p>
            <a:r>
              <a:rPr lang="cs-CZ" b="1" dirty="0"/>
              <a:t>ř</a:t>
            </a:r>
            <a:r>
              <a:rPr lang="cs-CZ" b="1" dirty="0" smtClean="0"/>
              <a:t>etězová</a:t>
            </a:r>
            <a:r>
              <a:rPr lang="cs-CZ" dirty="0" smtClean="0"/>
              <a:t> - </a:t>
            </a:r>
            <a:r>
              <a:rPr lang="cs-CZ" dirty="0"/>
              <a:t>korečky se pohybují kolmo na směr </a:t>
            </a:r>
            <a:r>
              <a:rPr lang="cs-CZ" dirty="0" smtClean="0"/>
              <a:t>pohybu</a:t>
            </a:r>
          </a:p>
          <a:p>
            <a:r>
              <a:rPr lang="cs-CZ" b="1" dirty="0" smtClean="0"/>
              <a:t>kolesová</a:t>
            </a:r>
            <a:r>
              <a:rPr lang="cs-CZ" dirty="0" smtClean="0"/>
              <a:t> - </a:t>
            </a:r>
            <a:r>
              <a:rPr lang="cs-CZ" dirty="0"/>
              <a:t>pracovním nástrojem je koleso, které má po svém obvodu pevné </a:t>
            </a:r>
            <a:r>
              <a:rPr lang="cs-CZ" dirty="0" smtClean="0"/>
              <a:t>korečky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 dirty="0"/>
          </a:p>
        </p:txBody>
      </p:sp>
      <p:pic>
        <p:nvPicPr>
          <p:cNvPr id="25602" name="Picture 2" descr="C:\Users\Pája\Downloads\obr5-korecek-bagry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67" y="3671455"/>
            <a:ext cx="3941862" cy="27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89181" y="6437032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www.bagry.cz</a:t>
            </a:r>
          </a:p>
        </p:txBody>
      </p:sp>
    </p:spTree>
    <p:extLst>
      <p:ext uri="{BB962C8B-B14F-4D97-AF65-F5344CB8AC3E}">
        <p14:creationId xmlns:p14="http://schemas.microsoft.com/office/powerpoint/2010/main" val="18743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Rýhovače - </a:t>
            </a:r>
            <a:r>
              <a:rPr lang="cs-CZ" dirty="0"/>
              <a:t>korečková rypadla pro hloubení rýh, čištění příkopů a svahů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3074" name="Picture 2" descr="C:\Users\Pája\Downloads\oprava\skrejpry\obr5-ryhkol-media.merchantcircle.co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6137"/>
          <a:stretch/>
        </p:blipFill>
        <p:spPr bwMode="auto">
          <a:xfrm>
            <a:off x="1122218" y="2390869"/>
            <a:ext cx="6899563" cy="39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01488" y="6385487"/>
            <a:ext cx="15151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</a:t>
            </a:r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media.merchantcircle.com</a:t>
            </a:r>
          </a:p>
        </p:txBody>
      </p:sp>
    </p:spTree>
    <p:extLst>
      <p:ext uri="{BB962C8B-B14F-4D97-AF65-F5344CB8AC3E}">
        <p14:creationId xmlns:p14="http://schemas.microsoft.com/office/powerpoint/2010/main" val="4562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oprava\skrejpry\obr5-ryh-techstory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33581"/>
            <a:ext cx="6248407" cy="292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řetězové s řeznými noži</a:t>
            </a:r>
          </a:p>
          <a:p>
            <a:pPr lvl="1"/>
            <a:r>
              <a:rPr lang="cs-CZ" dirty="0" smtClean="0"/>
              <a:t>umístěny na kolovém nebo pásovém podvozku</a:t>
            </a:r>
          </a:p>
          <a:p>
            <a:pPr lvl="1"/>
            <a:r>
              <a:rPr lang="cs-CZ" dirty="0" smtClean="0"/>
              <a:t>pracovním nástrojem je nekonečný článkový řetěz, na každém článku je přišroubován řezný nůž (hloubí drážky šířky 0,1 - 0,7 m do hloubky až 1,6 m)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686165" y="6493319"/>
            <a:ext cx="9941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www.techstory.ru</a:t>
            </a:r>
          </a:p>
        </p:txBody>
      </p:sp>
    </p:spTree>
    <p:extLst>
      <p:ext uri="{BB962C8B-B14F-4D97-AF65-F5344CB8AC3E}">
        <p14:creationId xmlns:p14="http://schemas.microsoft.com/office/powerpoint/2010/main" val="439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Použití dozerů:</a:t>
            </a:r>
          </a:p>
          <a:p>
            <a:r>
              <a:rPr lang="cs-CZ" dirty="0"/>
              <a:t>rozpojování horniny v tenkých vrstvách (20 - 40 cm)</a:t>
            </a:r>
          </a:p>
          <a:p>
            <a:r>
              <a:rPr lang="cs-CZ" dirty="0"/>
              <a:t>hrnutí výkopku na menší vzdálenost (20 - 100 m)</a:t>
            </a:r>
          </a:p>
          <a:p>
            <a:r>
              <a:rPr lang="cs-CZ" dirty="0"/>
              <a:t>ukládání výkopku a zarovnávání uložených vrstev</a:t>
            </a:r>
          </a:p>
          <a:p>
            <a:r>
              <a:rPr lang="cs-CZ" dirty="0" smtClean="0"/>
              <a:t>odkopávky</a:t>
            </a:r>
            <a:r>
              <a:rPr lang="cs-CZ" dirty="0"/>
              <a:t>, prokopávky</a:t>
            </a:r>
          </a:p>
          <a:p>
            <a:r>
              <a:rPr lang="cs-CZ" dirty="0"/>
              <a:t>hloubení plytkých jam</a:t>
            </a:r>
          </a:p>
          <a:p>
            <a:r>
              <a:rPr lang="cs-CZ" dirty="0"/>
              <a:t>budování násypů a hrází</a:t>
            </a:r>
          </a:p>
          <a:p>
            <a:r>
              <a:rPr lang="cs-CZ" dirty="0" smtClean="0"/>
              <a:t>urovnání </a:t>
            </a:r>
            <a:r>
              <a:rPr lang="cs-CZ" dirty="0"/>
              <a:t>zemských konstrukcí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řetězové </a:t>
            </a:r>
            <a:r>
              <a:rPr lang="cs-CZ" b="1" dirty="0"/>
              <a:t>s </a:t>
            </a:r>
            <a:r>
              <a:rPr lang="cs-CZ" b="1" dirty="0" smtClean="0"/>
              <a:t>korečky</a:t>
            </a:r>
          </a:p>
          <a:p>
            <a:pPr lvl="1"/>
            <a:r>
              <a:rPr lang="cs-CZ" dirty="0"/>
              <a:t>umístěny na kolovém nebo pásovém </a:t>
            </a:r>
            <a:r>
              <a:rPr lang="cs-CZ" dirty="0" smtClean="0"/>
              <a:t>podvozku</a:t>
            </a:r>
          </a:p>
          <a:p>
            <a:pPr lvl="1"/>
            <a:r>
              <a:rPr lang="cs-CZ" dirty="0" smtClean="0"/>
              <a:t>pracovním </a:t>
            </a:r>
            <a:r>
              <a:rPr lang="cs-CZ" dirty="0"/>
              <a:t>nástrojem je výložník opatřený řetězem, na kterém jsou připevněny </a:t>
            </a:r>
            <a:r>
              <a:rPr lang="cs-CZ" dirty="0" smtClean="0"/>
              <a:t>korečky (dosahují </a:t>
            </a:r>
            <a:r>
              <a:rPr lang="cs-CZ" dirty="0"/>
              <a:t>šířky rýhy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0,5 </a:t>
            </a:r>
            <a:r>
              <a:rPr lang="cs-CZ" dirty="0"/>
              <a:t>- 1,2 m do hloubky až 6 </a:t>
            </a:r>
            <a:r>
              <a:rPr lang="cs-CZ" dirty="0" smtClean="0"/>
              <a:t>m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hloubení drenážních rýh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4098" name="Picture 2" descr="C:\Users\Pája\Downloads\oprava\skrejpry\obr5-ryh-southernbins.co.a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4848"/>
          <a:stretch/>
        </p:blipFill>
        <p:spPr bwMode="auto">
          <a:xfrm>
            <a:off x="1454727" y="3946657"/>
            <a:ext cx="6317673" cy="24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12092" y="6406345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</a:t>
            </a:r>
            <a:r>
              <a:rPr lang="cs-CZ" sz="800" dirty="0"/>
              <a:t> </a:t>
            </a:r>
            <a:r>
              <a:rPr lang="cs-CZ" sz="800" dirty="0" smtClean="0"/>
              <a:t>southernbins.com.au</a:t>
            </a:r>
            <a:endParaRPr lang="cs-CZ" sz="800" dirty="0"/>
          </a:p>
          <a:p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ája\Downloads\oprava\skrejpry\obr5-ryh-profistroje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78" y="3266382"/>
            <a:ext cx="4225204" cy="31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Korečková rypadla a rýhovače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kolesové rýhovače</a:t>
            </a:r>
          </a:p>
          <a:p>
            <a:pPr lvl="1"/>
            <a:r>
              <a:rPr lang="cs-CZ" dirty="0" smtClean="0"/>
              <a:t>umístěny </a:t>
            </a:r>
            <a:r>
              <a:rPr lang="cs-CZ" dirty="0"/>
              <a:t>na pásových </a:t>
            </a:r>
            <a:r>
              <a:rPr lang="cs-CZ" dirty="0" smtClean="0"/>
              <a:t>podvozcích</a:t>
            </a:r>
          </a:p>
          <a:p>
            <a:pPr lvl="1"/>
            <a:r>
              <a:rPr lang="cs-CZ" dirty="0"/>
              <a:t>dosahují šířky 1,2 - 3,2 m a hloubky až 2,5 </a:t>
            </a:r>
            <a:r>
              <a:rPr lang="cs-CZ" dirty="0" smtClean="0"/>
              <a:t>m</a:t>
            </a:r>
          </a:p>
          <a:p>
            <a:pPr lvl="1"/>
            <a:r>
              <a:rPr lang="cs-CZ" dirty="0"/>
              <a:t>uplatnění nachází v silničním stavitelství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469135" y="6427052"/>
            <a:ext cx="10294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www.profistroje.cz</a:t>
            </a:r>
          </a:p>
        </p:txBody>
      </p:sp>
    </p:spTree>
    <p:extLst>
      <p:ext uri="{BB962C8B-B14F-4D97-AF65-F5344CB8AC3E}">
        <p14:creationId xmlns:p14="http://schemas.microsoft.com/office/powerpoint/2010/main" val="24384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ája\Downloads\obr5-vrtak-cat.c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1" y="2174449"/>
            <a:ext cx="5683444" cy="42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Rozrývání </a:t>
            </a:r>
            <a:r>
              <a:rPr lang="cs-CZ" dirty="0"/>
              <a:t>a vrtání hornin se používá hlavně v případech, kde je zemina třídy 6 </a:t>
            </a:r>
            <a:r>
              <a:rPr lang="cs-CZ" dirty="0" smtClean="0"/>
              <a:t>– 7 a </a:t>
            </a:r>
            <a:r>
              <a:rPr lang="cs-CZ" dirty="0"/>
              <a:t>je zákaz použít </a:t>
            </a:r>
            <a:r>
              <a:rPr lang="cs-CZ" dirty="0" smtClean="0"/>
              <a:t>trhaviny.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rozrývání</a:t>
            </a:r>
            <a:r>
              <a:rPr lang="cs-CZ" dirty="0" smtClean="0"/>
              <a:t> - používají se rozrývače </a:t>
            </a:r>
            <a:r>
              <a:rPr lang="cs-CZ" dirty="0"/>
              <a:t>umístěné na těžkých pásových dozerech. </a:t>
            </a:r>
            <a:r>
              <a:rPr lang="cs-CZ" dirty="0" smtClean="0"/>
              <a:t>Mají </a:t>
            </a:r>
            <a:r>
              <a:rPr lang="cs-CZ" dirty="0"/>
              <a:t>jeden nebo více </a:t>
            </a:r>
            <a:r>
              <a:rPr lang="cs-CZ" dirty="0" smtClean="0"/>
              <a:t>nožů různé délky a tvaru.</a:t>
            </a:r>
          </a:p>
          <a:p>
            <a:r>
              <a:rPr lang="cs-CZ" b="1" dirty="0"/>
              <a:t>v</a:t>
            </a:r>
            <a:r>
              <a:rPr lang="cs-CZ" b="1" dirty="0" smtClean="0"/>
              <a:t>rtání</a:t>
            </a:r>
            <a:r>
              <a:rPr lang="cs-CZ" dirty="0" smtClean="0"/>
              <a:t> - </a:t>
            </a:r>
            <a:r>
              <a:rPr lang="cs-CZ" dirty="0"/>
              <a:t>spočívá v rozpojování horniny na čele vrtu a následným vynášením horniny na </a:t>
            </a:r>
            <a:r>
              <a:rPr lang="cs-CZ" dirty="0" smtClean="0"/>
              <a:t>povrch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44034" name="Picture 2" descr="C:\Users\Pája\Downloads\bagry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 r="7273" b="9558"/>
          <a:stretch/>
        </p:blipFill>
        <p:spPr bwMode="auto">
          <a:xfrm>
            <a:off x="2457451" y="4149779"/>
            <a:ext cx="4469822" cy="22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Rozdělení technologie vrtání:</a:t>
            </a:r>
          </a:p>
          <a:p>
            <a:r>
              <a:rPr lang="cs-CZ" dirty="0"/>
              <a:t>podle způsobu rozpojování zeminy</a:t>
            </a:r>
          </a:p>
          <a:p>
            <a:pPr lvl="1"/>
            <a:r>
              <a:rPr lang="cs-CZ" dirty="0"/>
              <a:t>vrtání příklepové</a:t>
            </a:r>
          </a:p>
          <a:p>
            <a:pPr lvl="1"/>
            <a:r>
              <a:rPr lang="cs-CZ" dirty="0"/>
              <a:t>rotační</a:t>
            </a:r>
          </a:p>
          <a:p>
            <a:pPr lvl="1"/>
            <a:r>
              <a:rPr lang="cs-CZ" dirty="0"/>
              <a:t>řezné</a:t>
            </a:r>
          </a:p>
          <a:p>
            <a:pPr lvl="1"/>
            <a:r>
              <a:rPr lang="cs-CZ" dirty="0"/>
              <a:t>rotačně valivé</a:t>
            </a:r>
          </a:p>
          <a:p>
            <a:r>
              <a:rPr lang="cs-CZ" dirty="0"/>
              <a:t>podle způsobu přenosu energie k rozpojení horniny</a:t>
            </a:r>
          </a:p>
          <a:p>
            <a:r>
              <a:rPr lang="cs-CZ" dirty="0"/>
              <a:t>podle způsobu vynesení rozpojené horniny z vrtu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Hlavní části vrtných souprav:</a:t>
            </a:r>
          </a:p>
          <a:p>
            <a:r>
              <a:rPr lang="cs-CZ" dirty="0"/>
              <a:t>vrtací stroj s vrtným nářadím</a:t>
            </a:r>
          </a:p>
          <a:p>
            <a:r>
              <a:rPr lang="cs-CZ" dirty="0"/>
              <a:t>energetický zdroj</a:t>
            </a:r>
          </a:p>
          <a:p>
            <a:r>
              <a:rPr lang="cs-CZ" dirty="0"/>
              <a:t>vyplachovací a odprašovací zařízení</a:t>
            </a:r>
          </a:p>
          <a:p>
            <a:r>
              <a:rPr lang="cs-CZ" dirty="0"/>
              <a:t>zařízení pro uchycení a manipulaci vrtacího stroje</a:t>
            </a:r>
          </a:p>
          <a:p>
            <a:r>
              <a:rPr lang="cs-CZ" dirty="0"/>
              <a:t>podvozek</a:t>
            </a:r>
          </a:p>
          <a:p>
            <a:r>
              <a:rPr lang="cs-CZ" dirty="0"/>
              <a:t>ovládací zařízení</a:t>
            </a:r>
          </a:p>
          <a:p>
            <a:r>
              <a:rPr lang="cs-CZ" dirty="0"/>
              <a:t>manipulační zařízení pro výměnu vrtných tyčí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Princip vrtání:</a:t>
            </a:r>
          </a:p>
          <a:p>
            <a:r>
              <a:rPr lang="cs-CZ" dirty="0" smtClean="0"/>
              <a:t>vrtná </a:t>
            </a:r>
            <a:r>
              <a:rPr lang="cs-CZ" dirty="0"/>
              <a:t>jednotka má svou údernou část:</a:t>
            </a:r>
          </a:p>
          <a:p>
            <a:pPr lvl="1"/>
            <a:r>
              <a:rPr lang="cs-CZ" b="1" dirty="0"/>
              <a:t>vně vrtu </a:t>
            </a:r>
            <a:r>
              <a:rPr lang="cs-CZ" dirty="0"/>
              <a:t>- úderná část (kladivo) je naráží příklepný píst na koncovku, která slouží k přenosu energie na vrtný nástroj; tímto způsobem lze provádět vrty o průměru 70 - 150 mm do hloubky až 40 </a:t>
            </a:r>
            <a:r>
              <a:rPr lang="cs-CZ" dirty="0" smtClean="0"/>
              <a:t>m</a:t>
            </a:r>
            <a:endParaRPr lang="cs-CZ" dirty="0"/>
          </a:p>
          <a:p>
            <a:pPr lvl="1"/>
            <a:r>
              <a:rPr lang="cs-CZ" b="1" dirty="0"/>
              <a:t>uvnitř vrtu </a:t>
            </a:r>
            <a:r>
              <a:rPr lang="cs-CZ" dirty="0"/>
              <a:t>- úderná část působí přímo uvnitř vrtu a díky tomu lze provádět vrty o průměru 100 - 300 mm do hloubky až 200 </a:t>
            </a:r>
            <a:r>
              <a:rPr lang="cs-CZ" dirty="0" smtClean="0"/>
              <a:t>m</a:t>
            </a:r>
            <a:endParaRPr lang="cs-CZ" dirty="0"/>
          </a:p>
          <a:p>
            <a:pPr marL="460375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Vrtné soupravy jsou umístěny na </a:t>
            </a:r>
            <a:r>
              <a:rPr lang="cs-CZ" dirty="0" smtClean="0"/>
              <a:t>kolovém </a:t>
            </a:r>
            <a:r>
              <a:rPr lang="cs-CZ" dirty="0"/>
              <a:t>nebo pásovém podvozku, </a:t>
            </a:r>
            <a:r>
              <a:rPr lang="cs-CZ" dirty="0" smtClean="0"/>
              <a:t>lze </a:t>
            </a:r>
            <a:r>
              <a:rPr lang="cs-CZ" dirty="0"/>
              <a:t>je však zavěšovat i na </a:t>
            </a:r>
            <a:r>
              <a:rPr lang="cs-CZ" dirty="0" smtClean="0"/>
              <a:t>podvozky </a:t>
            </a:r>
            <a:r>
              <a:rPr lang="cs-CZ" dirty="0"/>
              <a:t>automobilové.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pic>
        <p:nvPicPr>
          <p:cNvPr id="45058" name="Picture 2" descr="C:\Users\Pája\Downloads\cz.all.biz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37" y="2435379"/>
            <a:ext cx="3001240" cy="40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Dělení podle provedení podvozku:</a:t>
            </a:r>
          </a:p>
          <a:p>
            <a:r>
              <a:rPr lang="cs-CZ" b="1" dirty="0"/>
              <a:t>lehké přenosné</a:t>
            </a:r>
            <a:r>
              <a:rPr lang="cs-CZ" dirty="0"/>
              <a:t> - jsou umístěné na vlečném kolovém podvozku, vrtací kladivo je ponorné, posuvné po </a:t>
            </a:r>
            <a:r>
              <a:rPr lang="cs-CZ" dirty="0" smtClean="0"/>
              <a:t>lafetě. Dokážou </a:t>
            </a:r>
            <a:r>
              <a:rPr lang="cs-CZ" dirty="0"/>
              <a:t>provádět vrty o průměru 48 - 140 mm do hloubky až 60 m. </a:t>
            </a:r>
          </a:p>
          <a:p>
            <a:r>
              <a:rPr lang="cs-CZ" b="1" dirty="0"/>
              <a:t>střední samohybné</a:t>
            </a:r>
          </a:p>
          <a:p>
            <a:r>
              <a:rPr lang="cs-CZ" b="1" dirty="0"/>
              <a:t>těžké samohybné</a:t>
            </a:r>
            <a:r>
              <a:rPr lang="cs-CZ" dirty="0"/>
              <a:t> - zpravidla se umisťují na pásové podvozky. Pohon vrtacího zařízení je hydraulický (u starších souprav pneumatický). Odsávání prachu z vrtu je pneumatické pomocí šroubového kompresoru</a:t>
            </a:r>
            <a:r>
              <a:rPr lang="cs-CZ" dirty="0" smtClean="0"/>
              <a:t>. </a:t>
            </a:r>
            <a:r>
              <a:rPr lang="cs-CZ" dirty="0"/>
              <a:t>Provádí vrty o průměru 76 - 127 mm v hloubce 30 - 40 </a:t>
            </a:r>
            <a:r>
              <a:rPr lang="cs-CZ" dirty="0" smtClean="0"/>
              <a:t>m.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Rozrývání a vrtání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Využití:</a:t>
            </a:r>
          </a:p>
          <a:p>
            <a:r>
              <a:rPr lang="cs-CZ" dirty="0" smtClean="0"/>
              <a:t>otvory pro trhací práce v lomu</a:t>
            </a:r>
          </a:p>
          <a:p>
            <a:r>
              <a:rPr lang="cs-CZ" dirty="0" smtClean="0"/>
              <a:t>otvory </a:t>
            </a:r>
            <a:r>
              <a:rPr lang="cs-CZ" dirty="0"/>
              <a:t>pro sloupy vedení, sadbu stromů, dopravní značení,…</a:t>
            </a:r>
          </a:p>
          <a:p>
            <a:r>
              <a:rPr lang="cs-CZ" dirty="0"/>
              <a:t>horizontální vrtání pro položení sítí pod objekty, pod komunikacemi</a:t>
            </a:r>
          </a:p>
          <a:p>
            <a:r>
              <a:rPr lang="cs-CZ" dirty="0"/>
              <a:t>vrtané studny</a:t>
            </a:r>
          </a:p>
          <a:p>
            <a:r>
              <a:rPr lang="cs-CZ" dirty="0"/>
              <a:t>zapouštění podpěr mostů, pilotů</a:t>
            </a:r>
          </a:p>
          <a:p>
            <a:r>
              <a:rPr lang="cs-CZ" dirty="0"/>
              <a:t>geologické sondy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 b="2561"/>
          <a:stretch/>
        </p:blipFill>
        <p:spPr bwMode="auto">
          <a:xfrm>
            <a:off x="2170834" y="3415990"/>
            <a:ext cx="4507057" cy="30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urychlení a usnadnění práce dozerů se používají </a:t>
            </a:r>
            <a:r>
              <a:rPr lang="cs-CZ" dirty="0" smtClean="0"/>
              <a:t>rozrývače</a:t>
            </a:r>
            <a:r>
              <a:rPr lang="cs-CZ" dirty="0"/>
              <a:t> </a:t>
            </a:r>
            <a:r>
              <a:rPr lang="cs-CZ" dirty="0" smtClean="0"/>
              <a:t>(dlouhé 0,5 – 2 m) do hloubky až 1,5 m</a:t>
            </a:r>
          </a:p>
          <a:p>
            <a:r>
              <a:rPr lang="cs-CZ" dirty="0" smtClean="0"/>
              <a:t>jsou </a:t>
            </a:r>
            <a:r>
              <a:rPr lang="cs-CZ" dirty="0"/>
              <a:t>umístěny v zadní části rámu </a:t>
            </a:r>
            <a:r>
              <a:rPr lang="cs-CZ" dirty="0" smtClean="0"/>
              <a:t>dozeru a slouží k rozpojování horniny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1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600" b="1" dirty="0" smtClean="0"/>
              <a:t>Základní technické parametry:</a:t>
            </a:r>
          </a:p>
          <a:p>
            <a:pPr marL="0" indent="0">
              <a:lnSpc>
                <a:spcPct val="81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33124"/>
              </p:ext>
            </p:extLst>
          </p:nvPr>
        </p:nvGraphicFramePr>
        <p:xfrm>
          <a:off x="622591" y="2521529"/>
          <a:ext cx="7914720" cy="3504212"/>
        </p:xfrm>
        <a:graphic>
          <a:graphicData uri="http://schemas.openxmlformats.org/drawingml/2006/table">
            <a:tbl>
              <a:tblPr/>
              <a:tblGrid>
                <a:gridCol w="2638240"/>
                <a:gridCol w="2638240"/>
                <a:gridCol w="2638240"/>
              </a:tblGrid>
              <a:tr h="7532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Výkonová třída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>
                          <a:effectLst/>
                        </a:rPr>
                        <a:t>Tažná síla na háku F</a:t>
                      </a:r>
                      <a:r>
                        <a:rPr lang="pt-BR" sz="1700" baseline="-25000">
                          <a:effectLst/>
                        </a:rPr>
                        <a:t>t</a:t>
                      </a:r>
                      <a:r>
                        <a:rPr lang="pt-BR" sz="1700">
                          <a:effectLst/>
                        </a:rPr>
                        <a:t> [kN]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Výkon motoru P [kW]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1.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20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≤ 30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2.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30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50 - 65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3.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50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75 - 90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4.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100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100 - 160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5.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150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180 - 240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6.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>
                          <a:effectLst/>
                        </a:rPr>
                        <a:t>250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700" dirty="0">
                          <a:effectLst/>
                        </a:rPr>
                        <a:t>200 - 400</a:t>
                      </a:r>
                    </a:p>
                  </a:txBody>
                  <a:tcPr marL="73054" marR="73054" marT="73054" marB="73054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8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Dozery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Dělení podle postavení radlice:</a:t>
            </a:r>
          </a:p>
          <a:p>
            <a:r>
              <a:rPr lang="cs-CZ" dirty="0"/>
              <a:t>b</a:t>
            </a:r>
            <a:r>
              <a:rPr lang="cs-CZ" dirty="0" smtClean="0"/>
              <a:t>uldozery</a:t>
            </a:r>
          </a:p>
          <a:p>
            <a:r>
              <a:rPr lang="cs-CZ" dirty="0"/>
              <a:t>a</a:t>
            </a:r>
            <a:r>
              <a:rPr lang="cs-CZ" dirty="0" smtClean="0"/>
              <a:t>ngldozery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iltdozery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981</TotalTime>
  <Words>2117</Words>
  <Application>Microsoft Office PowerPoint</Application>
  <PresentationFormat>Předvádění na obrazovce (4:3)</PresentationFormat>
  <Paragraphs>486</Paragraphs>
  <Slides>70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Projekt FAST</vt:lpstr>
      <vt:lpstr>Stroje a zařízení pro těžbu  a lomařství</vt:lpstr>
      <vt:lpstr>Stroje pro zemní a skalní práce</vt:lpstr>
      <vt:lpstr>Dozery</vt:lpstr>
      <vt:lpstr>Dozery</vt:lpstr>
      <vt:lpstr>Dozery</vt:lpstr>
      <vt:lpstr>Dozery</vt:lpstr>
      <vt:lpstr>Dozery</vt:lpstr>
      <vt:lpstr>Dozery</vt:lpstr>
      <vt:lpstr>Dozery</vt:lpstr>
      <vt:lpstr>Dozery - Buldozery</vt:lpstr>
      <vt:lpstr>Dozery - Angldozery</vt:lpstr>
      <vt:lpstr>Dozery - Tiltdozery</vt:lpstr>
      <vt:lpstr>Grejdry</vt:lpstr>
      <vt:lpstr>Grejdry</vt:lpstr>
      <vt:lpstr>Grejdry</vt:lpstr>
      <vt:lpstr>Grejdry</vt:lpstr>
      <vt:lpstr>Grejdry</vt:lpstr>
      <vt:lpstr>Skrejpry</vt:lpstr>
      <vt:lpstr>Skrejpry</vt:lpstr>
      <vt:lpstr>Skrejpry</vt:lpstr>
      <vt:lpstr>Skrejpry</vt:lpstr>
      <vt:lpstr>Skrejpry</vt:lpstr>
      <vt:lpstr>Skrejpry</vt:lpstr>
      <vt:lpstr>Rypadla</vt:lpstr>
      <vt:lpstr>Rypadla</vt:lpstr>
      <vt:lpstr>Rypadla</vt:lpstr>
      <vt:lpstr>Rypadla</vt:lpstr>
      <vt:lpstr>Rypadla</vt:lpstr>
      <vt:lpstr>Lopatová rypadla</vt:lpstr>
      <vt:lpstr>Lopatová rypadla</vt:lpstr>
      <vt:lpstr>Lopatová rypadla</vt:lpstr>
      <vt:lpstr>Lopatová rypadla</vt:lpstr>
      <vt:lpstr>Lopatová rypadla</vt:lpstr>
      <vt:lpstr>Lopatová rypadla</vt:lpstr>
      <vt:lpstr>Lopatová rypadla</vt:lpstr>
      <vt:lpstr>Lopatová rypadla</vt:lpstr>
      <vt:lpstr>Lopatová rypadla</vt:lpstr>
      <vt:lpstr>Lopatová rypadla</vt:lpstr>
      <vt:lpstr>Prezentace aplikace PowerPoint</vt:lpstr>
      <vt:lpstr>Lopatová rypadla</vt:lpstr>
      <vt:lpstr>Prezentace aplikace PowerPoint</vt:lpstr>
      <vt:lpstr>Lopatová rypadla</vt:lpstr>
      <vt:lpstr>Prezentace aplikace PowerPoint</vt:lpstr>
      <vt:lpstr>Lopatová rypadla</vt:lpstr>
      <vt:lpstr>Prezentace aplikace PowerPoint</vt:lpstr>
      <vt:lpstr>Lopatová rypadla</vt:lpstr>
      <vt:lpstr>Prezentace aplikace PowerPoint</vt:lpstr>
      <vt:lpstr>Lopatová rypadla</vt:lpstr>
      <vt:lpstr>Prezentace aplikace PowerPoint</vt:lpstr>
      <vt:lpstr>Lopatová rypadla</vt:lpstr>
      <vt:lpstr>Sací rypadla</vt:lpstr>
      <vt:lpstr>Sací rypadla</vt:lpstr>
      <vt:lpstr>Sací rypadla</vt:lpstr>
      <vt:lpstr>Prezentace aplikace PowerPoint</vt:lpstr>
      <vt:lpstr>Korečková rypadla a rýhovače</vt:lpstr>
      <vt:lpstr>Korečková rypadla a rýhovače</vt:lpstr>
      <vt:lpstr>Korečková rypadla a rýhovače</vt:lpstr>
      <vt:lpstr>Korečková rypadla a rýhovače</vt:lpstr>
      <vt:lpstr>Korečková rypadla a rýhovače</vt:lpstr>
      <vt:lpstr>Korečková rypadla a rýhovače</vt:lpstr>
      <vt:lpstr>Korečková rypadla a rýhovače</vt:lpstr>
      <vt:lpstr>Rozrývání a vrtání hornin</vt:lpstr>
      <vt:lpstr>Rozrývání a vrtání hornin</vt:lpstr>
      <vt:lpstr>Rozrývání a vrtání hornin</vt:lpstr>
      <vt:lpstr>Rozrývání a vrtání hornin</vt:lpstr>
      <vt:lpstr>Rozrývání a vrtání hornin</vt:lpstr>
      <vt:lpstr>Rozrývání a vrtání hornin</vt:lpstr>
      <vt:lpstr>Rozrývání a vrtání hornin</vt:lpstr>
      <vt:lpstr>Rozrývání a vrtání hornin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Pája</cp:lastModifiedBy>
  <cp:revision>72</cp:revision>
  <dcterms:created xsi:type="dcterms:W3CDTF">2014-09-05T08:12:48Z</dcterms:created>
  <dcterms:modified xsi:type="dcterms:W3CDTF">2014-11-21T18:58:13Z</dcterms:modified>
</cp:coreProperties>
</file>