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18" r:id="rId1"/>
  </p:sldMasterIdLst>
  <p:notesMasterIdLst>
    <p:notesMasterId r:id="rId32"/>
  </p:notesMasterIdLst>
  <p:sldIdLst>
    <p:sldId id="256" r:id="rId2"/>
    <p:sldId id="277" r:id="rId3"/>
    <p:sldId id="279" r:id="rId4"/>
    <p:sldId id="278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93" r:id="rId15"/>
    <p:sldId id="292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289" r:id="rId26"/>
    <p:sldId id="290" r:id="rId27"/>
    <p:sldId id="291" r:id="rId28"/>
    <p:sldId id="303" r:id="rId29"/>
    <p:sldId id="304" r:id="rId30"/>
    <p:sldId id="271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6803" autoAdjust="0"/>
  </p:normalViewPr>
  <p:slideViewPr>
    <p:cSldViewPr snapToGrid="0" snapToObjects="1">
      <p:cViewPr>
        <p:scale>
          <a:sx n="100" d="100"/>
          <a:sy n="100" d="100"/>
        </p:scale>
        <p:origin x="-1416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DEF54-C5B8-462E-ABD5-87E158D9D443}" type="datetimeFigureOut">
              <a:rPr lang="cs-CZ" smtClean="0"/>
              <a:t>16.11.14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12BDB-C289-4427-AA5E-46DC23F88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18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A12BDB-C289-4427-AA5E-46DC23F8843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240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28.08.14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-1225"/>
            <a:ext cx="9144000" cy="1468437"/>
          </a:xfrm>
          <a:prstGeom prst="rect">
            <a:avLst/>
          </a:prstGeom>
          <a:pattFill prst="dkUpDiag">
            <a:fgClr>
              <a:schemeClr val="tx1">
                <a:lumMod val="75000"/>
                <a:lumOff val="25000"/>
              </a:schemeClr>
            </a:fgClr>
            <a:bgClr>
              <a:schemeClr val="tx1">
                <a:lumMod val="85000"/>
                <a:lumOff val="15000"/>
              </a:schemeClr>
            </a:bgClr>
          </a:patt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054" y="15752"/>
            <a:ext cx="8318545" cy="1088136"/>
          </a:xfrm>
          <a:noFill/>
        </p:spPr>
        <p:txBody>
          <a:bodyPr vert="horz" lIns="91440" tIns="45720" rIns="91440" bIns="45720" rtlCol="0" anchor="ctr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Helvetica"/>
                <a:ea typeface="+mj-ea"/>
                <a:cs typeface="Helvetica"/>
              </a:defRPr>
            </a:lvl1pPr>
          </a:lstStyle>
          <a:p>
            <a:r>
              <a:rPr lang="cs-CZ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919" y="1099174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Helvetica"/>
                <a:ea typeface="+mn-e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-7937" y="6288904"/>
            <a:ext cx="9151938" cy="14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4" name="Group 13"/>
          <p:cNvGrpSpPr/>
          <p:nvPr/>
        </p:nvGrpSpPr>
        <p:grpSpPr>
          <a:xfrm>
            <a:off x="0" y="1457921"/>
            <a:ext cx="9143999" cy="137411"/>
            <a:chOff x="284163" y="1577847"/>
            <a:chExt cx="8576373" cy="137411"/>
          </a:xfrm>
        </p:grpSpPr>
        <p:sp>
          <p:nvSpPr>
            <p:cNvPr id="15" name="Rectangle 14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647"/>
            <a:ext cx="9143999" cy="1133949"/>
          </a:xfrm>
          <a:prstGeom prst="rect">
            <a:avLst/>
          </a:prstGeom>
          <a:pattFill prst="dkUpDiag">
            <a:fgClr>
              <a:schemeClr val="tx1">
                <a:lumMod val="75000"/>
                <a:lumOff val="25000"/>
              </a:schemeClr>
            </a:fgClr>
            <a:bgClr>
              <a:schemeClr val="tx1">
                <a:lumMod val="85000"/>
                <a:lumOff val="1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1127721"/>
            <a:ext cx="9143999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877" y="180256"/>
            <a:ext cx="8574087" cy="967840"/>
          </a:xfrm>
          <a:noFill/>
        </p:spPr>
        <p:txBody>
          <a:bodyPr/>
          <a:lstStyle>
            <a:lvl1pPr algn="l">
              <a:defRPr/>
            </a:lvl1pPr>
          </a:lstStyle>
          <a:p>
            <a:r>
              <a:rPr lang="cs-CZ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549400"/>
            <a:ext cx="8574087" cy="466090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28.08.14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4028"/>
            <a:ext cx="9144000" cy="1468437"/>
          </a:xfrm>
          <a:prstGeom prst="rect">
            <a:avLst/>
          </a:prstGeom>
          <a:pattFill prst="dkUpDiag">
            <a:fgClr>
              <a:schemeClr val="tx1">
                <a:lumMod val="75000"/>
                <a:lumOff val="25000"/>
              </a:schemeClr>
            </a:fgClr>
            <a:bgClr>
              <a:schemeClr val="tx1">
                <a:lumMod val="85000"/>
                <a:lumOff val="15000"/>
              </a:schemeClr>
            </a:bgClr>
          </a:patt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28.08.14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6459" y="121162"/>
            <a:ext cx="630621" cy="359760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1890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0922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0" y="1465842"/>
            <a:ext cx="9143999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028"/>
            <a:ext cx="82808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cs-CZ" smtClean="0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7224"/>
            <a:ext cx="9143999" cy="1133949"/>
          </a:xfrm>
          <a:prstGeom prst="rect">
            <a:avLst/>
          </a:prstGeom>
          <a:pattFill prst="dkUpDiag">
            <a:fgClr>
              <a:schemeClr val="tx1">
                <a:lumMod val="75000"/>
                <a:lumOff val="25000"/>
              </a:schemeClr>
            </a:fgClr>
            <a:bgClr>
              <a:schemeClr val="tx1">
                <a:lumMod val="85000"/>
                <a:lumOff val="1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0" y="1129298"/>
            <a:ext cx="9143999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877" y="181833"/>
            <a:ext cx="8574087" cy="967840"/>
          </a:xfrm>
          <a:noFill/>
        </p:spPr>
        <p:txBody>
          <a:bodyPr/>
          <a:lstStyle>
            <a:lvl1pPr algn="l">
              <a:defRPr/>
            </a:lvl1pPr>
          </a:lstStyle>
          <a:p>
            <a:r>
              <a:rPr lang="cs-CZ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1630362"/>
            <a:ext cx="3931920" cy="4541837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1630363"/>
            <a:ext cx="3931920" cy="4541836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28.08.14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8810"/>
            <a:ext cx="9143999" cy="1133949"/>
          </a:xfrm>
          <a:prstGeom prst="rect">
            <a:avLst/>
          </a:prstGeom>
          <a:pattFill prst="dkUpDiag">
            <a:fgClr>
              <a:schemeClr val="tx1">
                <a:lumMod val="75000"/>
                <a:lumOff val="25000"/>
              </a:schemeClr>
            </a:fgClr>
            <a:bgClr>
              <a:schemeClr val="tx1">
                <a:lumMod val="85000"/>
                <a:lumOff val="1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0" y="1130884"/>
            <a:ext cx="9143999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63" y="183419"/>
            <a:ext cx="8574087" cy="967840"/>
          </a:xfrm>
          <a:noFill/>
        </p:spPr>
        <p:txBody>
          <a:bodyPr/>
          <a:lstStyle>
            <a:lvl1pPr algn="l">
              <a:defRPr/>
            </a:lvl1pPr>
          </a:lstStyle>
          <a:p>
            <a:r>
              <a:rPr lang="cs-CZ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5319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387600"/>
            <a:ext cx="3931920" cy="38608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5319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387600"/>
            <a:ext cx="3931920" cy="38608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28.08.14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360"/>
            <a:ext cx="9143999" cy="1133949"/>
          </a:xfrm>
          <a:prstGeom prst="rect">
            <a:avLst/>
          </a:prstGeom>
          <a:pattFill prst="dkUpDiag">
            <a:fgClr>
              <a:schemeClr val="tx1">
                <a:lumMod val="75000"/>
                <a:lumOff val="25000"/>
              </a:schemeClr>
            </a:fgClr>
            <a:bgClr>
              <a:schemeClr val="tx1">
                <a:lumMod val="85000"/>
                <a:lumOff val="1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0" y="1127434"/>
            <a:ext cx="9143999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63" y="179969"/>
            <a:ext cx="8574087" cy="967840"/>
          </a:xfrm>
          <a:noFill/>
        </p:spPr>
        <p:txBody>
          <a:bodyPr/>
          <a:lstStyle>
            <a:lvl1pPr algn="l">
              <a:defRPr/>
            </a:lvl1pPr>
          </a:lstStyle>
          <a:p>
            <a:r>
              <a:rPr lang="cs-CZ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28.08.14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28.08.14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0" y="-6226"/>
            <a:ext cx="9144000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360"/>
            <a:ext cx="9143999" cy="1133949"/>
          </a:xfrm>
          <a:prstGeom prst="rect">
            <a:avLst/>
          </a:prstGeom>
          <a:pattFill prst="dkUpDiag">
            <a:fgClr>
              <a:schemeClr val="tx1">
                <a:lumMod val="75000"/>
                <a:lumOff val="25000"/>
              </a:schemeClr>
            </a:fgClr>
            <a:bgClr>
              <a:schemeClr val="tx1">
                <a:lumMod val="85000"/>
                <a:lumOff val="1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0" y="1127434"/>
            <a:ext cx="9143999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4163" y="179969"/>
            <a:ext cx="8574087" cy="967840"/>
          </a:xfrm>
          <a:noFill/>
        </p:spPr>
        <p:txBody>
          <a:bodyPr/>
          <a:lstStyle>
            <a:lvl1pPr algn="l">
              <a:defRPr baseline="0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style!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28.08.14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loga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67100"/>
            <a:ext cx="9134352" cy="2235200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284163" y="2235200"/>
            <a:ext cx="8574087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 smtClean="0"/>
              <a:t>Tato studijní opora</a:t>
            </a:r>
            <a:r>
              <a:rPr lang="cs-CZ" sz="1900" baseline="0" dirty="0" smtClean="0"/>
              <a:t> byla vytvořena v rámci projektu středoevropské centrum pro vytváření a realizaci inovovaných </a:t>
            </a:r>
            <a:r>
              <a:rPr lang="cs-CZ" sz="1900" baseline="0" dirty="0" err="1" smtClean="0"/>
              <a:t>technicko-ekonomických</a:t>
            </a:r>
            <a:r>
              <a:rPr lang="cs-CZ" sz="1900" baseline="0" dirty="0" smtClean="0"/>
              <a:t> studijních programů </a:t>
            </a:r>
          </a:p>
          <a:p>
            <a:r>
              <a:rPr lang="cs-CZ" sz="1900" baseline="0" dirty="0" smtClean="0"/>
              <a:t>(CZ.1.07/2.2.00/28.0301) financovaného z Evropského fondu regionálního rozvoje.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77387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  <a:latin typeface="Helvetica"/>
                <a:cs typeface="Helvetica"/>
              </a:defRPr>
            </a:lvl1pPr>
          </a:lstStyle>
          <a:p>
            <a:r>
              <a:rPr lang="cs-CZ" smtClean="0"/>
              <a:t>28.08.14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4163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  <a:latin typeface="Helvetica"/>
                <a:cs typeface="Helvetica"/>
              </a:defRPr>
            </a:lvl1pPr>
          </a:lstStyle>
          <a:p>
            <a:r>
              <a:rPr lang="cs-CZ" noProof="0" smtClean="0"/>
              <a:t>BW03 - STROJNÍ ZAŘÍZENÍ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noProof="0" smtClean="0"/>
              <a:t>Click to edit Master title style</a:t>
            </a:r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19" r:id="rId1"/>
    <p:sldLayoutId id="2147484920" r:id="rId2"/>
    <p:sldLayoutId id="2147484921" r:id="rId3"/>
    <p:sldLayoutId id="2147484922" r:id="rId4"/>
    <p:sldLayoutId id="2147484923" r:id="rId5"/>
    <p:sldLayoutId id="2147484924" r:id="rId6"/>
    <p:sldLayoutId id="2147484925" r:id="rId7"/>
    <p:sldLayoutId id="2147484926" r:id="rId8"/>
  </p:sldLayoutIdLst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Helvetica"/>
          <a:ea typeface="+mj-ea"/>
          <a:cs typeface="Helvetica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accent4"/>
        </a:buClr>
        <a:buSzPct val="90000"/>
        <a:buFont typeface="Wingdings" charset="2"/>
        <a:buChar char="§"/>
        <a:defRPr sz="2400" kern="1200">
          <a:solidFill>
            <a:schemeClr val="tx1">
              <a:lumMod val="85000"/>
              <a:lumOff val="15000"/>
            </a:schemeClr>
          </a:solidFill>
          <a:latin typeface="Helvetica"/>
          <a:ea typeface="+mn-ea"/>
          <a:cs typeface="Helvetica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charset="2"/>
        <a:buChar char="§"/>
        <a:defRPr sz="2200" kern="1200">
          <a:solidFill>
            <a:schemeClr val="tx1">
              <a:lumMod val="85000"/>
              <a:lumOff val="15000"/>
            </a:schemeClr>
          </a:solidFill>
          <a:latin typeface="Helvetica"/>
          <a:ea typeface="+mn-ea"/>
          <a:cs typeface="Helvetica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accent4"/>
        </a:buClr>
        <a:buSzPct val="90000"/>
        <a:buFont typeface="Wingdings" charset="2"/>
        <a:buChar char="§"/>
        <a:defRPr sz="2000" kern="1200">
          <a:solidFill>
            <a:schemeClr val="tx1">
              <a:lumMod val="85000"/>
              <a:lumOff val="15000"/>
            </a:schemeClr>
          </a:solidFill>
          <a:latin typeface="Helvetica"/>
          <a:ea typeface="+mn-ea"/>
          <a:cs typeface="Helvetica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charset="2"/>
        <a:buChar char="§"/>
        <a:defRPr sz="1800" kern="1200">
          <a:solidFill>
            <a:schemeClr val="tx1">
              <a:lumMod val="85000"/>
              <a:lumOff val="15000"/>
            </a:schemeClr>
          </a:solidFill>
          <a:latin typeface="Helvetica"/>
          <a:ea typeface="+mn-ea"/>
          <a:cs typeface="Helvetica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accent4"/>
        </a:buClr>
        <a:buSzPct val="90000"/>
        <a:buFont typeface="Wingdings" charset="2"/>
        <a:buChar char="§"/>
        <a:defRPr sz="1800" kern="1200">
          <a:solidFill>
            <a:schemeClr val="tx1">
              <a:lumMod val="85000"/>
              <a:lumOff val="15000"/>
            </a:schemeClr>
          </a:solidFill>
          <a:latin typeface="Helvetica"/>
          <a:ea typeface="+mn-ea"/>
          <a:cs typeface="Helvetica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ája\Downloads\www\bozp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6"/>
          <a:stretch/>
        </p:blipFill>
        <p:spPr bwMode="auto">
          <a:xfrm>
            <a:off x="1435101" y="1590464"/>
            <a:ext cx="6146800" cy="468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84163" y="6437032"/>
            <a:ext cx="8721292" cy="365125"/>
          </a:xfrm>
        </p:spPr>
        <p:txBody>
          <a:bodyPr/>
          <a:lstStyle/>
          <a:p>
            <a:r>
              <a:rPr lang="en-US" dirty="0"/>
              <a:t>BW0</a:t>
            </a:r>
            <a:r>
              <a:rPr lang="cs-CZ" dirty="0"/>
              <a:t>3</a:t>
            </a:r>
            <a:r>
              <a:rPr lang="en-US" dirty="0"/>
              <a:t> - STROJNÍ ZAŘÍZENÍ</a:t>
            </a:r>
            <a:r>
              <a:rPr lang="cs-CZ" dirty="0"/>
              <a:t>						</a:t>
            </a:r>
            <a:r>
              <a:rPr lang="en-US" dirty="0" err="1"/>
              <a:t>Ing</a:t>
            </a:r>
            <a:r>
              <a:rPr lang="en-US" dirty="0"/>
              <a:t>. </a:t>
            </a:r>
            <a:r>
              <a:rPr lang="en-US" dirty="0" err="1"/>
              <a:t>Svatava</a:t>
            </a:r>
            <a:r>
              <a:rPr lang="en-US" dirty="0"/>
              <a:t> </a:t>
            </a:r>
            <a:r>
              <a:rPr lang="en-US" dirty="0" err="1"/>
              <a:t>Henková</a:t>
            </a:r>
            <a:r>
              <a:rPr lang="en-US" dirty="0"/>
              <a:t>, </a:t>
            </a:r>
            <a:r>
              <a:rPr lang="en-US" dirty="0" err="1"/>
              <a:t>CSc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b="1" dirty="0" smtClean="0"/>
              <a:t>Vliv na životní prostředí, bezpečnost práce, ergonomie</a:t>
            </a:r>
            <a:endParaRPr lang="cs-CZ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13.Přednáška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1865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Společná ustanovení o zabezpečení strojů při přerušení a ukončení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163" y="1549401"/>
            <a:ext cx="8574087" cy="5042468"/>
          </a:xfrm>
        </p:spPr>
        <p:txBody>
          <a:bodyPr>
            <a:normAutofit/>
          </a:bodyPr>
          <a:lstStyle/>
          <a:p>
            <a:r>
              <a:rPr lang="cs-CZ" dirty="0" smtClean="0"/>
              <a:t>závady </a:t>
            </a:r>
            <a:r>
              <a:rPr lang="cs-CZ" dirty="0"/>
              <a:t>a provozní odchylky stroje musí být pravidelně zaznamenávány a musí s nimi být seznámena i střídající se obsluha </a:t>
            </a:r>
            <a:r>
              <a:rPr lang="cs-CZ" dirty="0" smtClean="0"/>
              <a:t>stroje</a:t>
            </a:r>
            <a:endParaRPr lang="cs-CZ" dirty="0"/>
          </a:p>
          <a:p>
            <a:r>
              <a:rPr lang="cs-CZ" dirty="0"/>
              <a:t>s</a:t>
            </a:r>
            <a:r>
              <a:rPr lang="cs-CZ" dirty="0" smtClean="0"/>
              <a:t>troj a pracovní zařízení stroje musí </a:t>
            </a:r>
            <a:r>
              <a:rPr lang="cs-CZ" dirty="0"/>
              <a:t>být </a:t>
            </a:r>
            <a:r>
              <a:rPr lang="cs-CZ" dirty="0" smtClean="0"/>
              <a:t>zajištěno </a:t>
            </a:r>
            <a:r>
              <a:rPr lang="cs-CZ" dirty="0"/>
              <a:t>proti samovolnému </a:t>
            </a:r>
            <a:r>
              <a:rPr lang="cs-CZ" dirty="0" smtClean="0"/>
              <a:t>pohybu</a:t>
            </a:r>
          </a:p>
          <a:p>
            <a:r>
              <a:rPr lang="cs-CZ" dirty="0"/>
              <a:t>j</a:t>
            </a:r>
            <a:r>
              <a:rPr lang="cs-CZ" dirty="0" smtClean="0"/>
              <a:t>e </a:t>
            </a:r>
            <a:r>
              <a:rPr lang="cs-CZ" dirty="0"/>
              <a:t>nutné provést opatření, která zabrání samovolnému spuštění stroje a jeho neoprávněnému užití jinou fyzickou </a:t>
            </a:r>
            <a:r>
              <a:rPr lang="cs-CZ" dirty="0" smtClean="0"/>
              <a:t>osobou</a:t>
            </a: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o </a:t>
            </a:r>
            <a:r>
              <a:rPr lang="cs-CZ" dirty="0"/>
              <a:t>ukončení práce musí být stroj odstaven tak, aby nezasahoval do </a:t>
            </a:r>
            <a:r>
              <a:rPr lang="cs-CZ" dirty="0" smtClean="0"/>
              <a:t>komunikace a </a:t>
            </a:r>
            <a:r>
              <a:rPr lang="cs-CZ" dirty="0"/>
              <a:t>nebyla ohrožena stabilita </a:t>
            </a:r>
            <a:r>
              <a:rPr lang="cs-CZ" dirty="0" smtClean="0"/>
              <a:t>stroje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511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Přeprava strojů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stroje </a:t>
            </a:r>
            <a:r>
              <a:rPr lang="cs-CZ" dirty="0"/>
              <a:t>musí být zajištěny proti posunutí, aby nemohlo dojít ke zřícení z dopravního </a:t>
            </a:r>
            <a:r>
              <a:rPr lang="cs-CZ" dirty="0" smtClean="0"/>
              <a:t>prostředku</a:t>
            </a: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ři </a:t>
            </a:r>
            <a:r>
              <a:rPr lang="cs-CZ" dirty="0"/>
              <a:t>nakládání musí být dopravní prostředek zajištěn proti pohybu a musí stát na dostatečně pevné </a:t>
            </a:r>
            <a:r>
              <a:rPr lang="cs-CZ" dirty="0" smtClean="0"/>
              <a:t>ploše</a:t>
            </a:r>
          </a:p>
          <a:p>
            <a:r>
              <a:rPr lang="cs-CZ" dirty="0" smtClean="0"/>
              <a:t>všechny fyzické osoby se musí nacházet v dostatečné vzdálenosti, aby nemohlo dojít k jejich zranění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pic>
        <p:nvPicPr>
          <p:cNvPr id="11266" name="Picture 2" descr="C:\Users\Pája\Downloads\www\kopulety.cz (1)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259" b="22593"/>
          <a:stretch/>
        </p:blipFill>
        <p:spPr bwMode="auto">
          <a:xfrm>
            <a:off x="1346200" y="4350369"/>
            <a:ext cx="6413500" cy="2075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781547" y="6417900"/>
            <a:ext cx="97815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www.kopulety.cz</a:t>
            </a:r>
          </a:p>
        </p:txBody>
      </p:sp>
    </p:spTree>
    <p:extLst>
      <p:ext uri="{BB962C8B-B14F-4D97-AF65-F5344CB8AC3E}">
        <p14:creationId xmlns:p14="http://schemas.microsoft.com/office/powerpoint/2010/main" val="3126687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 vlády 378/2001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Tímto nařízením vlády se stanoví bližší požadavky na bezpečný provoz a používání strojů, technických zařízení, přístrojů a nářadí. Jedná se o jeden ze základních dokumentů týkajících se této problematiky.</a:t>
            </a:r>
          </a:p>
          <a:p>
            <a:pPr marL="0" indent="0">
              <a:buNone/>
            </a:pPr>
            <a:r>
              <a:rPr lang="cs-CZ" b="1" dirty="0"/>
              <a:t>Toto nařízení vlády se zabývá:</a:t>
            </a:r>
          </a:p>
          <a:p>
            <a:r>
              <a:rPr lang="cs-CZ" dirty="0"/>
              <a:t>používáním strojních zařízení – spouštění, zastavování, doprava, opravy, seřizování, manipulace, úpravy, údržba a čištění po celou dobu provozu</a:t>
            </a:r>
          </a:p>
          <a:p>
            <a:r>
              <a:rPr lang="cs-CZ" dirty="0"/>
              <a:t>nebezpečným prostorem uvnitř nebo vně zařízení</a:t>
            </a:r>
          </a:p>
          <a:p>
            <a:r>
              <a:rPr lang="cs-CZ" dirty="0"/>
              <a:t>ochranným </a:t>
            </a:r>
            <a:r>
              <a:rPr lang="cs-CZ" dirty="0" smtClean="0"/>
              <a:t>zařízením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84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 vlády 378/2001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obsluhou </a:t>
            </a:r>
            <a:r>
              <a:rPr lang="cs-CZ" dirty="0"/>
              <a:t>strojů</a:t>
            </a:r>
          </a:p>
          <a:p>
            <a:r>
              <a:rPr lang="cs-CZ" dirty="0"/>
              <a:t>průvodní dokumentací (návody výrobce)</a:t>
            </a:r>
          </a:p>
          <a:p>
            <a:r>
              <a:rPr lang="cs-CZ" dirty="0"/>
              <a:t>provozní dokumentací (revize, kontroly, apod.)</a:t>
            </a:r>
          </a:p>
          <a:p>
            <a:r>
              <a:rPr lang="cs-CZ" dirty="0"/>
              <a:t>minimálními požadavky na bezpečný provoz a používání strojů</a:t>
            </a:r>
          </a:p>
          <a:p>
            <a:r>
              <a:rPr lang="cs-CZ" dirty="0"/>
              <a:t>ochrannými zařízeními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pic>
        <p:nvPicPr>
          <p:cNvPr id="12290" name="Picture 2" descr="C:\Users\Pája\Downloads\www\psychologikaprawnika.files.wordpress.co (2)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400" y="3835398"/>
            <a:ext cx="372110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517129" y="6569264"/>
            <a:ext cx="205537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</a:t>
            </a:r>
            <a:r>
              <a:rPr lang="cs-CZ" sz="600" dirty="0">
                <a:latin typeface="Helvetica" panose="020B0604020202020204" pitchFamily="34" charset="0"/>
                <a:cs typeface="Helvetica" panose="020B0604020202020204" pitchFamily="34" charset="0"/>
              </a:rPr>
              <a:t>www.psychologikaprawnika.files.wordpress.com</a:t>
            </a:r>
            <a:endParaRPr lang="cs-CZ" sz="6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085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Požadavky na bezpečný provoz a používání zařízení  pro zdvihání břemen a zaměstnanců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163" y="1549400"/>
            <a:ext cx="8574087" cy="4787900"/>
          </a:xfrm>
        </p:spPr>
        <p:txBody>
          <a:bodyPr>
            <a:normAutofit/>
          </a:bodyPr>
          <a:lstStyle/>
          <a:p>
            <a:r>
              <a:rPr lang="cs-CZ" dirty="0" smtClean="0"/>
              <a:t>zabránění </a:t>
            </a:r>
            <a:r>
              <a:rPr lang="cs-CZ" dirty="0"/>
              <a:t>zranění zaměstnanců, zajištění jejich bezpečnosti</a:t>
            </a:r>
          </a:p>
          <a:p>
            <a:r>
              <a:rPr lang="cs-CZ" dirty="0"/>
              <a:t>zabránění pádu zařízení nebo </a:t>
            </a:r>
            <a:r>
              <a:rPr lang="cs-CZ" dirty="0" smtClean="0"/>
              <a:t>jeho </a:t>
            </a:r>
            <a:r>
              <a:rPr lang="cs-CZ" dirty="0"/>
              <a:t>posunu</a:t>
            </a:r>
          </a:p>
          <a:p>
            <a:r>
              <a:rPr lang="cs-CZ" dirty="0"/>
              <a:t>zabránění samovolnému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uvolnění </a:t>
            </a:r>
            <a:r>
              <a:rPr lang="cs-CZ" dirty="0"/>
              <a:t>pracovního zařízení</a:t>
            </a:r>
          </a:p>
          <a:p>
            <a:r>
              <a:rPr lang="cs-CZ" dirty="0" smtClean="0"/>
              <a:t>označení </a:t>
            </a:r>
            <a:r>
              <a:rPr lang="cs-CZ" dirty="0"/>
              <a:t>vázacích prostředků</a:t>
            </a:r>
          </a:p>
          <a:p>
            <a:r>
              <a:rPr lang="cs-CZ" dirty="0"/>
              <a:t>opatření, aby se zaměstnanci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nenacházeli </a:t>
            </a:r>
            <a:r>
              <a:rPr lang="cs-CZ" dirty="0"/>
              <a:t>pod zavěšeným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břemenem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pic>
        <p:nvPicPr>
          <p:cNvPr id="2050" name="Picture 2" descr="C:\Users\Pája\Downloads\www\obr8c-cbmontservis.cz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164" y="2984500"/>
            <a:ext cx="2705099" cy="3606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7351902" y="6567868"/>
            <a:ext cx="114486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www.cbmontservis.cz</a:t>
            </a:r>
            <a:endParaRPr lang="cs-CZ" sz="4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92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Požadavky na bezpečný provoz a používání zařízení  pro zdvihání břemen a zaměstnanců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volba </a:t>
            </a:r>
            <a:r>
              <a:rPr lang="cs-CZ" dirty="0"/>
              <a:t>vhodných vázacích prostředků s ohledem na manipulované břemeno</a:t>
            </a:r>
          </a:p>
          <a:p>
            <a:r>
              <a:rPr lang="cs-CZ" dirty="0"/>
              <a:t>skladování závěsných prostředků (nesmí docházet k jejich záměně či poškození)</a:t>
            </a:r>
          </a:p>
          <a:p>
            <a:r>
              <a:rPr lang="cs-CZ" dirty="0" smtClean="0"/>
              <a:t>zřetelné </a:t>
            </a:r>
            <a:r>
              <a:rPr lang="cs-CZ" dirty="0"/>
              <a:t>označení zařízení, které není určeno pro zdvihání zaměstnanců</a:t>
            </a:r>
          </a:p>
          <a:p>
            <a:r>
              <a:rPr lang="cs-CZ" dirty="0"/>
              <a:t>zvláštní požadavky na používání zařízení pro bezpečné zdvihání zaměstnanců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515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Požadavky na bezpečný provoz a používání zařízení  pro zdvihání a přemisťování břemen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zajištění </a:t>
            </a:r>
            <a:r>
              <a:rPr lang="cs-CZ" dirty="0"/>
              <a:t>bezpečnosti zaměstnanců</a:t>
            </a:r>
          </a:p>
          <a:p>
            <a:r>
              <a:rPr lang="cs-CZ" dirty="0"/>
              <a:t>ochrana proti sklopení, převrácení, posunutí nebo sklouznutí břemene</a:t>
            </a:r>
          </a:p>
          <a:p>
            <a:r>
              <a:rPr lang="cs-CZ" dirty="0"/>
              <a:t>pravidelné kontroly a údržby </a:t>
            </a:r>
            <a:r>
              <a:rPr lang="cs-CZ" dirty="0" smtClean="0"/>
              <a:t>zařízení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pic>
        <p:nvPicPr>
          <p:cNvPr id="1026" name="Picture 2" descr="C:\Users\Pája\Downloads\www\obr8c-alfarisuae.co (1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889" y="3632201"/>
            <a:ext cx="3892176" cy="291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5313893" y="6531432"/>
            <a:ext cx="109517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www.alfarisuae.com</a:t>
            </a:r>
            <a:endParaRPr lang="cs-CZ" sz="4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069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Požadavky na bezpečný provoz a používání zařízení  pro zdvihání a přemisťování břemen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opatření zabraňující kolizi břemene nebo zařízení s okolními předměty či zaměstnanci</a:t>
            </a:r>
          </a:p>
          <a:p>
            <a:r>
              <a:rPr lang="cs-CZ" dirty="0" smtClean="0"/>
              <a:t>způsob </a:t>
            </a:r>
            <a:r>
              <a:rPr lang="cs-CZ" dirty="0"/>
              <a:t>vázání nebo odvazování břemene</a:t>
            </a:r>
          </a:p>
          <a:p>
            <a:r>
              <a:rPr lang="cs-CZ" dirty="0"/>
              <a:t>zajištění vzájemné koordinace obsluh v případě použití více zařízení</a:t>
            </a:r>
          </a:p>
          <a:p>
            <a:r>
              <a:rPr lang="cs-CZ" dirty="0"/>
              <a:t>provádění dohledu nad zavěšeným břemenem</a:t>
            </a:r>
          </a:p>
          <a:p>
            <a:r>
              <a:rPr lang="cs-CZ" dirty="0"/>
              <a:t>zastavení provozu zařízení z důvodu špatných povětrnostních podmínek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861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ája\Downloads\www\obr7-vozik-manipulacnitechnika.cz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456" y="4044574"/>
            <a:ext cx="4285397" cy="262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Požadavky na bezpečný provoz a používání pojízdných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163" y="1549400"/>
            <a:ext cx="8574087" cy="4887632"/>
          </a:xfrm>
        </p:spPr>
        <p:txBody>
          <a:bodyPr>
            <a:normAutofit/>
          </a:bodyPr>
          <a:lstStyle/>
          <a:p>
            <a:r>
              <a:rPr lang="cs-CZ" dirty="0"/>
              <a:t>vybavení zařízení řízeného obsluhou vhodnou ochranou k omezení rizika poškození zdraví</a:t>
            </a:r>
          </a:p>
          <a:p>
            <a:r>
              <a:rPr lang="cs-CZ" dirty="0" smtClean="0"/>
              <a:t>zabezpečení </a:t>
            </a:r>
            <a:r>
              <a:rPr lang="cs-CZ" dirty="0"/>
              <a:t>zařízení řízeného obsluhou před převrácením při provozu za běžných podmínek (ochranná konstrukce pro obsluhu, konstrukce zabraňující převrácení pojízdného zařízení apod</a:t>
            </a:r>
            <a:r>
              <a:rPr lang="cs-CZ" dirty="0" smtClean="0"/>
              <a:t>.)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sp>
        <p:nvSpPr>
          <p:cNvPr id="7" name="TextovéPole 6"/>
          <p:cNvSpPr txBox="1"/>
          <p:nvPr/>
        </p:nvSpPr>
        <p:spPr>
          <a:xfrm>
            <a:off x="5411523" y="6576313"/>
            <a:ext cx="139333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www.manipulacnitechnika.cz</a:t>
            </a:r>
            <a:endParaRPr lang="cs-CZ" sz="4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221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Požadavky na bezpečný provoz a používání pojízdných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požadavky na pojízdné zařízení, které může ohrožovat zaměstnance v jeho blízkosti (zabezpečení před spuštěním nepovolanými zaměstnanci apod.)</a:t>
            </a:r>
          </a:p>
          <a:p>
            <a:r>
              <a:rPr lang="cs-CZ" dirty="0"/>
              <a:t>vybavení taženého, vlečeného či neseného zařízení v případě dopravy zaměstnanců vhodnými ochrannými prostředky a také přizpůsobení rychlosti</a:t>
            </a:r>
          </a:p>
          <a:p>
            <a:r>
              <a:rPr lang="cs-CZ" dirty="0"/>
              <a:t>zákaz použití zařízení se spalovacím motorem bez katalyzátoru v uzavřených </a:t>
            </a:r>
            <a:r>
              <a:rPr lang="cs-CZ" dirty="0" smtClean="0"/>
              <a:t>prostorech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10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BOZP = </a:t>
            </a:r>
            <a:r>
              <a:rPr lang="cs-CZ" b="1" dirty="0" smtClean="0"/>
              <a:t>bezpečnost a ochrana zdraví při práci</a:t>
            </a:r>
          </a:p>
          <a:p>
            <a:r>
              <a:rPr lang="cs-CZ" dirty="0" smtClean="0"/>
              <a:t>před </a:t>
            </a:r>
            <a:r>
              <a:rPr lang="cs-CZ" dirty="0"/>
              <a:t>použitím stroje musí být obsluha seznámena </a:t>
            </a:r>
            <a:r>
              <a:rPr lang="cs-CZ" dirty="0" smtClean="0"/>
              <a:t>s podmínkami</a:t>
            </a:r>
            <a:r>
              <a:rPr lang="cs-CZ" dirty="0"/>
              <a:t>, které by mohly mít vliv na bezpečnost </a:t>
            </a:r>
            <a:r>
              <a:rPr lang="cs-CZ" dirty="0" smtClean="0"/>
              <a:t>práce</a:t>
            </a:r>
          </a:p>
          <a:p>
            <a:pPr marL="0" indent="0">
              <a:buNone/>
            </a:pPr>
            <a:r>
              <a:rPr lang="cs-CZ" b="1" dirty="0"/>
              <a:t>Jedná se zejména o:</a:t>
            </a:r>
          </a:p>
          <a:p>
            <a:pPr lvl="1"/>
            <a:r>
              <a:rPr lang="cs-CZ" dirty="0"/>
              <a:t>únosnost půdy a všech dalších </a:t>
            </a:r>
            <a:r>
              <a:rPr lang="cs-CZ" dirty="0" smtClean="0"/>
              <a:t>míst</a:t>
            </a:r>
            <a:r>
              <a:rPr lang="cs-CZ" dirty="0"/>
              <a:t>, přes které se bude stroj </a:t>
            </a:r>
            <a:r>
              <a:rPr lang="cs-CZ" dirty="0" smtClean="0"/>
              <a:t>pohybovat</a:t>
            </a:r>
            <a:endParaRPr lang="cs-CZ" dirty="0"/>
          </a:p>
          <a:p>
            <a:pPr lvl="1"/>
            <a:r>
              <a:rPr lang="cs-CZ" dirty="0"/>
              <a:t>sklony pojezdové roviny</a:t>
            </a:r>
          </a:p>
          <a:p>
            <a:pPr lvl="1"/>
            <a:r>
              <a:rPr lang="cs-CZ" dirty="0"/>
              <a:t>uložení podzemních vedení inženýrských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sítí</a:t>
            </a:r>
            <a:r>
              <a:rPr lang="cs-CZ" dirty="0"/>
              <a:t>, případně jiných podzemních překážek</a:t>
            </a:r>
          </a:p>
          <a:p>
            <a:pPr lvl="1"/>
            <a:r>
              <a:rPr lang="cs-CZ" dirty="0"/>
              <a:t>umístění nadzemních vedení a překážek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BW03 - STROJNÍ ZAŘÍZENÍ</a:t>
            </a:r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7290493" y="5918200"/>
            <a:ext cx="17011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</a:t>
            </a:r>
            <a:r>
              <a:rPr lang="cs-CZ" sz="800" dirty="0" smtClean="0"/>
              <a:t>www.rozhledyav.blogspot.com</a:t>
            </a:r>
            <a:endParaRPr lang="cs-CZ" sz="6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027" name="Picture 3" descr="C:\Users\Pája\Downloads\www\rozhledyav.blogspot.co (1)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2082" y="4140200"/>
            <a:ext cx="2303318" cy="1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415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Požadavky na bezpečný provoz a používání zařízení pro plynulou dopravu nákladů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zajištění bezpečného přístupu ke všem obslužným plošinám nebo odpočívadlům</a:t>
            </a:r>
          </a:p>
          <a:p>
            <a:r>
              <a:rPr lang="cs-CZ" dirty="0"/>
              <a:t>ochrana otvorů uzavřených částí </a:t>
            </a:r>
            <a:r>
              <a:rPr lang="cs-CZ" dirty="0" smtClean="0"/>
              <a:t>zařízení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pic>
        <p:nvPicPr>
          <p:cNvPr id="3074" name="Picture 2" descr="C:\Users\Pája\Downloads\www\obr7b-www.directindustry.co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5" b="28632"/>
          <a:stretch/>
        </p:blipFill>
        <p:spPr bwMode="auto">
          <a:xfrm>
            <a:off x="1106909" y="3016155"/>
            <a:ext cx="6836088" cy="3381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724394" y="6431255"/>
            <a:ext cx="121860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www.directindustry.com</a:t>
            </a:r>
            <a:endParaRPr lang="cs-CZ" sz="4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579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Požadavky na bezpečný provoz a používání zařízení pro plynulou dopravu nákladů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opatření proti náhodnému padání volně ložených sypkých nákladů nebo břemen</a:t>
            </a:r>
          </a:p>
          <a:p>
            <a:r>
              <a:rPr lang="cs-CZ" dirty="0"/>
              <a:t>vzájemné blokování centrálního a místního ovládání zařízení</a:t>
            </a:r>
          </a:p>
          <a:p>
            <a:r>
              <a:rPr lang="cs-CZ" dirty="0"/>
              <a:t>zpracování místního provozního bezpečnostního předpisu (technologický postup pro používání zařízení, termíny, rozsah a způsob provádění kontrol zařízení apod.)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9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Požadavky na bezpečný provoz a používání stabilních skladovacích zařízení sypkých hmot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zabránění přístupu k nebezpečnému prostoru</a:t>
            </a:r>
          </a:p>
          <a:p>
            <a:r>
              <a:rPr lang="cs-CZ" dirty="0"/>
              <a:t>ochrana před padajícími, odlétajícími nebo rozprašovanými sypkými hmotami</a:t>
            </a:r>
          </a:p>
          <a:p>
            <a:r>
              <a:rPr lang="cs-CZ" dirty="0"/>
              <a:t>ochrana před nebezpečnými účinky statické elektřiny</a:t>
            </a:r>
          </a:p>
          <a:p>
            <a:r>
              <a:rPr lang="cs-CZ" dirty="0"/>
              <a:t>zabránění vzniku požáru nebo výbuchu s následným </a:t>
            </a:r>
            <a:r>
              <a:rPr lang="cs-CZ" dirty="0" smtClean="0"/>
              <a:t>požárem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pic>
        <p:nvPicPr>
          <p:cNvPr id="4098" name="Picture 2" descr="C:\Users\Pája\Downloads\www\bigbag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31" b="10584"/>
          <a:stretch/>
        </p:blipFill>
        <p:spPr bwMode="auto">
          <a:xfrm>
            <a:off x="2070135" y="4546994"/>
            <a:ext cx="5214736" cy="1905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245804" y="6431255"/>
            <a:ext cx="103906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www.svetbaleni.cz</a:t>
            </a:r>
            <a:endParaRPr lang="cs-CZ" sz="4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351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Požadavky na bezpečný provoz a používání stabilních skladovacích zařízení sypkých hmot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stanovení velikosti a tvarů otvorů ochranných zařízení</a:t>
            </a:r>
          </a:p>
          <a:p>
            <a:r>
              <a:rPr lang="cs-CZ" dirty="0"/>
              <a:t>zabezpečení vstupů a otvorů do uzavřených nebezpečných prostor proti nežádoucímu vstupu zaměstnanců</a:t>
            </a:r>
          </a:p>
          <a:p>
            <a:r>
              <a:rPr lang="cs-CZ" dirty="0"/>
              <a:t>ochrana vstupů k otevřenému skladovacímu zařízení</a:t>
            </a:r>
          </a:p>
          <a:p>
            <a:r>
              <a:rPr lang="cs-CZ" dirty="0"/>
              <a:t>zajištění spolehlivé těsnosti vypouštěcích otvorů a jejich uzávěrů</a:t>
            </a:r>
          </a:p>
          <a:p>
            <a:r>
              <a:rPr lang="cs-CZ" dirty="0"/>
              <a:t>zabezpečení instalovaných ochranných zařízení proti samovolnému uvolnění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281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Požadavky na bezpečný provoz a používání stabilních skladovacích zařízení sypkých hmot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zřízení plošina přístupových lávek pro obsluhu</a:t>
            </a:r>
          </a:p>
          <a:p>
            <a:r>
              <a:rPr lang="cs-CZ" dirty="0"/>
              <a:t>vybavení účinným ochranným zařízením k omezení nebezpečné koncentrace škodlivin</a:t>
            </a:r>
          </a:p>
          <a:p>
            <a:r>
              <a:rPr lang="cs-CZ" dirty="0"/>
              <a:t>přijetí bezpečnostních opatření k zabránění vytváření kleneb, trychtýřů, převisů skladovaných hmot nebo jejich ulpívání na stěnách</a:t>
            </a:r>
          </a:p>
          <a:p>
            <a:r>
              <a:rPr lang="cs-CZ" dirty="0"/>
              <a:t>zajištění osvětlení, včetně nouzového osvětlení v manipulačním prostoru</a:t>
            </a:r>
          </a:p>
          <a:p>
            <a:r>
              <a:rPr lang="cs-CZ" dirty="0"/>
              <a:t>zpracování místního provozního bezpečnostního </a:t>
            </a:r>
            <a:r>
              <a:rPr lang="cs-CZ" dirty="0" smtClean="0"/>
              <a:t>předpisu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45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493605"/>
              </p:ext>
            </p:extLst>
          </p:nvPr>
        </p:nvGraphicFramePr>
        <p:xfrm>
          <a:off x="510236" y="495302"/>
          <a:ext cx="8074962" cy="5979828"/>
        </p:xfrm>
        <a:graphic>
          <a:graphicData uri="http://schemas.openxmlformats.org/drawingml/2006/table">
            <a:tbl>
              <a:tblPr/>
              <a:tblGrid>
                <a:gridCol w="1153566"/>
                <a:gridCol w="1153566"/>
                <a:gridCol w="1153566"/>
                <a:gridCol w="1153566"/>
                <a:gridCol w="1153566"/>
                <a:gridCol w="1153566"/>
                <a:gridCol w="1153566"/>
              </a:tblGrid>
              <a:tr h="5022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Druh činnosti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Zdroj rizika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Popis nebezpečí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Opatření ke snížení nebezpečí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Dílčí opatření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Porušený předpis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Za provedení odpovídá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1067267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Stroje pro zemní práce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1200" dirty="0" smtClean="0">
                          <a:effectLst/>
                        </a:rPr>
                        <a:t>Stroj </a:t>
                      </a:r>
                      <a:r>
                        <a:rPr lang="cs-CZ" sz="1200" dirty="0">
                          <a:effectLst/>
                        </a:rPr>
                        <a:t>- </a:t>
                      </a:r>
                      <a:r>
                        <a:rPr lang="cs-CZ" sz="1200" dirty="0" smtClean="0">
                          <a:effectLst/>
                        </a:rPr>
                        <a:t>dozer</a:t>
                      </a:r>
                      <a:endParaRPr lang="cs-CZ" sz="1200" dirty="0">
                        <a:effectLst/>
                      </a:endParaRP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Převrácení stroje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dodržovat dostatečné vzdálenosti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od okrajů svahů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proškolení obsluhy stroje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>
                          <a:effectLst/>
                        </a:rPr>
                        <a:t>NV 591/2006 sb., příloze č.2, bod II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strojník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672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Hlučnost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udržovat v dobrém technickém stavu, používat chráničky sluchu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pravidelné kontroly technického stavu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>
                          <a:effectLst/>
                        </a:rPr>
                        <a:t>NV 591/2006 sb., příloze č.2, bod II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strojník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847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Přejetí a sražení osob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>
                          <a:effectLst/>
                        </a:rPr>
                        <a:t>zákaz pohybu osob před drahou stroje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proškolení obsluhy stroje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dirty="0">
                          <a:effectLst/>
                        </a:rPr>
                        <a:t>NV 591/2006 </a:t>
                      </a:r>
                      <a:r>
                        <a:rPr lang="nl-NL" sz="1200" dirty="0" err="1">
                          <a:effectLst/>
                        </a:rPr>
                        <a:t>sb</a:t>
                      </a:r>
                      <a:r>
                        <a:rPr lang="nl-NL" sz="1200" dirty="0">
                          <a:effectLst/>
                        </a:rPr>
                        <a:t>., </a:t>
                      </a:r>
                      <a:r>
                        <a:rPr lang="nl-NL" sz="1200" dirty="0" err="1">
                          <a:effectLst/>
                        </a:rPr>
                        <a:t>příloze</a:t>
                      </a:r>
                      <a:r>
                        <a:rPr lang="nl-NL" sz="1200" dirty="0">
                          <a:effectLst/>
                        </a:rPr>
                        <a:t> č.2, bod II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strojník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847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Pád řidiče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>
                          <a:effectLst/>
                        </a:rPr>
                        <a:t>zákaz vystupování z rozjetého stroje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proškolení obsluhy stroje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dirty="0">
                          <a:effectLst/>
                        </a:rPr>
                        <a:t>NV 591/2006 </a:t>
                      </a:r>
                      <a:r>
                        <a:rPr lang="nl-NL" sz="1200" dirty="0" err="1">
                          <a:effectLst/>
                        </a:rPr>
                        <a:t>sb</a:t>
                      </a:r>
                      <a:r>
                        <a:rPr lang="nl-NL" sz="1200" dirty="0">
                          <a:effectLst/>
                        </a:rPr>
                        <a:t>., </a:t>
                      </a:r>
                      <a:r>
                        <a:rPr lang="nl-NL" sz="1200" dirty="0" err="1">
                          <a:effectLst/>
                        </a:rPr>
                        <a:t>příloze</a:t>
                      </a:r>
                      <a:r>
                        <a:rPr lang="nl-NL" sz="1200" dirty="0">
                          <a:effectLst/>
                        </a:rPr>
                        <a:t> č.2, bod II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strojník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35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Samovolné rozjetí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po práci zkontrolovat řádné zabrzdění stroje a v jeho okolí nenechávat ležet žádné nebezpečné předměty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proškolení obsluhy stroje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>
                          <a:effectLst/>
                        </a:rPr>
                        <a:t>NV 591/2006 sb., příloze č.2, bod XIV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strojník</a:t>
                      </a:r>
                    </a:p>
                  </a:txBody>
                  <a:tcPr marL="10248" marR="10248" marT="10248" marB="1024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606800" y="125970"/>
            <a:ext cx="218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Vzorová tabulka rizik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7331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sp>
        <p:nvSpPr>
          <p:cNvPr id="5" name="TextovéPole 4"/>
          <p:cNvSpPr txBox="1"/>
          <p:nvPr/>
        </p:nvSpPr>
        <p:spPr>
          <a:xfrm>
            <a:off x="3606800" y="125970"/>
            <a:ext cx="218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Vzorová tabulka rizik</a:t>
            </a:r>
            <a:endParaRPr lang="cs-CZ" b="1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46482"/>
              </p:ext>
            </p:extLst>
          </p:nvPr>
        </p:nvGraphicFramePr>
        <p:xfrm>
          <a:off x="508000" y="495304"/>
          <a:ext cx="8089900" cy="5979825"/>
        </p:xfrm>
        <a:graphic>
          <a:graphicData uri="http://schemas.openxmlformats.org/drawingml/2006/table">
            <a:tbl>
              <a:tblPr/>
              <a:tblGrid>
                <a:gridCol w="1150723"/>
                <a:gridCol w="1150723"/>
                <a:gridCol w="1150723"/>
                <a:gridCol w="1164281"/>
                <a:gridCol w="1162050"/>
                <a:gridCol w="1143000"/>
                <a:gridCol w="1168400"/>
              </a:tblGrid>
              <a:tr h="52219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Druh činnosti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Zdroj rizika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Popis nebezpečí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Opatření ke snížení nebezpečí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Dílčí opatření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Porušený předpis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Za provedení odpovídá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112473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Stroje pro zemní práce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1200" dirty="0" smtClean="0">
                          <a:effectLst/>
                        </a:rPr>
                        <a:t>Stroj </a:t>
                      </a:r>
                      <a:r>
                        <a:rPr lang="cs-CZ" sz="1200" dirty="0">
                          <a:effectLst/>
                        </a:rPr>
                        <a:t>- válec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Převrácení stroje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dodržovat dostatečné vzdálenosti od okrajů svahů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proškolení obsluhy stroje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dirty="0">
                          <a:effectLst/>
                        </a:rPr>
                        <a:t>NV 591/2006 sb., příloze č.2, bod II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strojník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564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Přejetí a sražení osob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effectLst/>
                        </a:rPr>
                        <a:t>zákaz pohybu osob před drahou stroje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proškolení obsluhy stroje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>
                          <a:effectLst/>
                        </a:rPr>
                        <a:t>NV 591/2006 sb., příloze č.2, bod II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strojník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1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Pád řidiče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effectLst/>
                        </a:rPr>
                        <a:t>zákaz vystupování z rozjetého stroje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proškolení obsluhy stroje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>
                          <a:effectLst/>
                        </a:rPr>
                        <a:t>NV 591/2006 sb., příloze č.2, bod II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strojník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11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Samovolné rozjetí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po práci zkontrolovat řádné zabrzdění stroje a v jeho okolí nenechávat ležet žádné nebezpečné předměty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proškolení obsluhy stroje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dirty="0">
                          <a:effectLst/>
                        </a:rPr>
                        <a:t>NV 591/2006 sb., příloze č.2, bod XIV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strojník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71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sp>
        <p:nvSpPr>
          <p:cNvPr id="5" name="TextovéPole 4"/>
          <p:cNvSpPr txBox="1"/>
          <p:nvPr/>
        </p:nvSpPr>
        <p:spPr>
          <a:xfrm>
            <a:off x="3606800" y="125970"/>
            <a:ext cx="218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Vzorová tabulka rizik</a:t>
            </a:r>
            <a:endParaRPr lang="cs-CZ" b="1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50469"/>
              </p:ext>
            </p:extLst>
          </p:nvPr>
        </p:nvGraphicFramePr>
        <p:xfrm>
          <a:off x="508000" y="495304"/>
          <a:ext cx="8064500" cy="5915391"/>
        </p:xfrm>
        <a:graphic>
          <a:graphicData uri="http://schemas.openxmlformats.org/drawingml/2006/table">
            <a:tbl>
              <a:tblPr/>
              <a:tblGrid>
                <a:gridCol w="1150679"/>
                <a:gridCol w="1144390"/>
                <a:gridCol w="1179286"/>
                <a:gridCol w="1153171"/>
                <a:gridCol w="1137683"/>
                <a:gridCol w="1158949"/>
                <a:gridCol w="1140342"/>
              </a:tblGrid>
              <a:tr h="51463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Druh činnosti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Zdroj rizika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Popis nebezpečí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Opatření ke snížení nebezpečí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Dílčí opatření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Porušený předpis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Za provedení odpovídá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189337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Stroje pro zemní práce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Stroje - pásové rypadlo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Sesunutí a pád stroje ze svahu nebo do výkopu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nezatěžovat hranu výkopu, při manipulaci s hloubkovou lopatou se nepodkopávat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proškolení obsluhy stroje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dirty="0">
                          <a:effectLst/>
                        </a:rPr>
                        <a:t>NV 591/2006 </a:t>
                      </a:r>
                      <a:r>
                        <a:rPr lang="nl-NL" sz="1200" dirty="0" err="1">
                          <a:effectLst/>
                        </a:rPr>
                        <a:t>sb</a:t>
                      </a:r>
                      <a:r>
                        <a:rPr lang="nl-NL" sz="1200" dirty="0">
                          <a:effectLst/>
                        </a:rPr>
                        <a:t>., </a:t>
                      </a:r>
                      <a:r>
                        <a:rPr lang="nl-NL" sz="1200" dirty="0" err="1">
                          <a:effectLst/>
                        </a:rPr>
                        <a:t>příloze</a:t>
                      </a:r>
                      <a:r>
                        <a:rPr lang="nl-NL" sz="1200" dirty="0">
                          <a:effectLst/>
                        </a:rPr>
                        <a:t> č.2, bod II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strojník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36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Převrácení stroje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postavení na rovném terénu, používání podpěr při práci, dodržování dovolených sklonů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proškolení obsluhy stroje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dirty="0">
                          <a:effectLst/>
                        </a:rPr>
                        <a:t>NV 591/2006 </a:t>
                      </a:r>
                      <a:r>
                        <a:rPr lang="nl-NL" sz="1200" dirty="0" err="1">
                          <a:effectLst/>
                        </a:rPr>
                        <a:t>sb</a:t>
                      </a:r>
                      <a:r>
                        <a:rPr lang="nl-NL" sz="1200" dirty="0">
                          <a:effectLst/>
                        </a:rPr>
                        <a:t>., </a:t>
                      </a:r>
                      <a:r>
                        <a:rPr lang="nl-NL" sz="1200" dirty="0" err="1">
                          <a:effectLst/>
                        </a:rPr>
                        <a:t>příloze</a:t>
                      </a:r>
                      <a:r>
                        <a:rPr lang="nl-NL" sz="1200" dirty="0">
                          <a:effectLst/>
                        </a:rPr>
                        <a:t> č.2, bod II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strojník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36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Přejetí a sražení osob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zákaz pohybu osob před dráhou stroje, uvedení stroje do provozu zvukovým signálem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proškolení obsluhy stroje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>
                          <a:effectLst/>
                        </a:rPr>
                        <a:t>NV 591/2006 sb., příloze č.2, bod II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strojník</a:t>
                      </a:r>
                    </a:p>
                  </a:txBody>
                  <a:tcPr marL="8582" marR="8582" marT="8582" marB="8582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688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Ergonomie životního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</a:t>
            </a:r>
            <a:r>
              <a:rPr lang="cs-CZ" dirty="0" smtClean="0"/>
              <a:t>rgonomie </a:t>
            </a:r>
            <a:r>
              <a:rPr lang="cs-CZ" dirty="0"/>
              <a:t>je věda, která se zabývá optimalizací lidské činnosti a to zejména vhodnými rozměry a tvary </a:t>
            </a:r>
            <a:r>
              <a:rPr lang="cs-CZ" dirty="0" smtClean="0"/>
              <a:t>nástrojů</a:t>
            </a:r>
          </a:p>
          <a:p>
            <a:r>
              <a:rPr lang="cs-CZ" dirty="0" smtClean="0"/>
              <a:t>v </a:t>
            </a:r>
            <a:r>
              <a:rPr lang="cs-CZ" dirty="0"/>
              <a:t>našem případě tedy vhodným uspořádáním pracovního prostředí (kabina stroje - umístěný a tvar ovládacích prvků stroje a zařízení</a:t>
            </a:r>
            <a:r>
              <a:rPr lang="cs-CZ" dirty="0" smtClean="0"/>
              <a:t>,...)</a:t>
            </a:r>
          </a:p>
          <a:p>
            <a:r>
              <a:rPr lang="cs-CZ" dirty="0" smtClean="0"/>
              <a:t>cílem </a:t>
            </a:r>
            <a:r>
              <a:rPr lang="cs-CZ" dirty="0"/>
              <a:t>je, aby používané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předměty odpovídaly </a:t>
            </a:r>
            <a:br>
              <a:rPr lang="cs-CZ" dirty="0" smtClean="0"/>
            </a:br>
            <a:r>
              <a:rPr lang="cs-CZ" dirty="0" smtClean="0"/>
              <a:t>pohybovým </a:t>
            </a:r>
            <a:r>
              <a:rPr lang="cs-CZ" dirty="0"/>
              <a:t>možnostem,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případně </a:t>
            </a:r>
            <a:r>
              <a:rPr lang="cs-CZ" dirty="0"/>
              <a:t>rozměrům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lidského těla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pic>
        <p:nvPicPr>
          <p:cNvPr id="1026" name="Picture 2" descr="C:\Users\Pája\Downloads\www\autolexicon.net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9" t="4185" r="2239" b="7417"/>
          <a:stretch/>
        </p:blipFill>
        <p:spPr bwMode="auto">
          <a:xfrm>
            <a:off x="4866868" y="3979078"/>
            <a:ext cx="3826756" cy="2526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7647623" y="6505268"/>
            <a:ext cx="111280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www.autolexicon.net</a:t>
            </a:r>
            <a:endParaRPr lang="cs-CZ" sz="4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165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Ergonomie životního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</a:t>
            </a:r>
            <a:r>
              <a:rPr lang="cs-CZ" dirty="0" smtClean="0"/>
              <a:t> </a:t>
            </a:r>
            <a:r>
              <a:rPr lang="cs-CZ" dirty="0"/>
              <a:t>ergonomie životního prostředí se pak snažíme dosáhnout co největšího souladu stavebních strojů či výroben stavebních hmot s životním </a:t>
            </a:r>
            <a:r>
              <a:rPr lang="cs-CZ" dirty="0" smtClean="0"/>
              <a:t>prostředím</a:t>
            </a:r>
          </a:p>
          <a:p>
            <a:r>
              <a:rPr lang="cs-CZ" b="1" dirty="0" smtClean="0"/>
              <a:t>s </a:t>
            </a:r>
            <a:r>
              <a:rPr lang="cs-CZ" b="1" dirty="0"/>
              <a:t>tím </a:t>
            </a:r>
            <a:r>
              <a:rPr lang="cs-CZ" b="1" dirty="0" smtClean="0"/>
              <a:t>souvisí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minimalizace hluku a vibrací</a:t>
            </a:r>
          </a:p>
          <a:p>
            <a:pPr lvl="1"/>
            <a:r>
              <a:rPr lang="cs-CZ" dirty="0" smtClean="0"/>
              <a:t>snižování </a:t>
            </a:r>
            <a:r>
              <a:rPr lang="cs-CZ" dirty="0"/>
              <a:t>spotřeby paliva a provozních </a:t>
            </a:r>
            <a:r>
              <a:rPr lang="cs-CZ" dirty="0" smtClean="0"/>
              <a:t>kapalin</a:t>
            </a:r>
          </a:p>
          <a:p>
            <a:pPr lvl="1"/>
            <a:r>
              <a:rPr lang="cs-CZ" dirty="0" smtClean="0"/>
              <a:t>znečištění </a:t>
            </a:r>
            <a:r>
              <a:rPr lang="cs-CZ" dirty="0"/>
              <a:t>okolního prostředí </a:t>
            </a:r>
            <a:r>
              <a:rPr lang="cs-CZ" dirty="0" smtClean="0"/>
              <a:t>prachem</a:t>
            </a:r>
          </a:p>
          <a:p>
            <a:pPr lvl="1"/>
            <a:r>
              <a:rPr lang="cs-CZ" dirty="0" smtClean="0"/>
              <a:t>maximální </a:t>
            </a:r>
            <a:r>
              <a:rPr lang="cs-CZ" dirty="0"/>
              <a:t>efektivita pracovního cyklu a </a:t>
            </a:r>
            <a:r>
              <a:rPr lang="cs-CZ" dirty="0" smtClean="0"/>
              <a:t>dopravy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90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ája\Downloads\www\obr5-dozer-cat.co.jpe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6643" y="4512380"/>
            <a:ext cx="3512422" cy="2289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BOZP - Stroje </a:t>
            </a:r>
            <a:r>
              <a:rPr lang="cs-CZ" dirty="0" smtClean="0"/>
              <a:t>pro zemní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163" y="1549401"/>
            <a:ext cx="8574087" cy="5042468"/>
          </a:xfrm>
        </p:spPr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dirty="0" smtClean="0"/>
              <a:t>zdálenost </a:t>
            </a:r>
            <a:r>
              <a:rPr lang="cs-CZ" dirty="0"/>
              <a:t>stroje od okraje svahu musí být stanovena tak, aby nedošlo ke zřícení </a:t>
            </a:r>
            <a:r>
              <a:rPr lang="cs-CZ" dirty="0" smtClean="0"/>
              <a:t>stroje</a:t>
            </a:r>
            <a:endParaRPr lang="cs-CZ" dirty="0"/>
          </a:p>
          <a:p>
            <a:r>
              <a:rPr lang="cs-CZ" dirty="0" smtClean="0"/>
              <a:t>při </a:t>
            </a:r>
            <a:r>
              <a:rPr lang="cs-CZ" dirty="0"/>
              <a:t>jízdě ze svahu nebo práci v něm používá obsluha bezpečnou techniku jízdy, aby nedošlo ke ztrátě stability stroje a </a:t>
            </a:r>
            <a:r>
              <a:rPr lang="cs-CZ" dirty="0" smtClean="0"/>
              <a:t>jeho </a:t>
            </a:r>
            <a:r>
              <a:rPr lang="cs-CZ" dirty="0"/>
              <a:t>převrácení.</a:t>
            </a:r>
          </a:p>
          <a:p>
            <a:r>
              <a:rPr lang="cs-CZ" dirty="0"/>
              <a:t>p</a:t>
            </a:r>
            <a:r>
              <a:rPr lang="cs-CZ" dirty="0" smtClean="0"/>
              <a:t>okud </a:t>
            </a:r>
            <a:r>
              <a:rPr lang="cs-CZ" dirty="0"/>
              <a:t>je stroj naložen materiálem, je nutné, aby bylo pracovní zařízení ustaveno, případně zajištěno v přepravní </a:t>
            </a:r>
            <a:r>
              <a:rPr lang="cs-CZ" dirty="0" smtClean="0"/>
              <a:t>poloze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 dirty="0"/>
          </a:p>
        </p:txBody>
      </p:sp>
      <p:sp>
        <p:nvSpPr>
          <p:cNvPr id="7" name="TextovéPole 6"/>
          <p:cNvSpPr txBox="1"/>
          <p:nvPr/>
        </p:nvSpPr>
        <p:spPr>
          <a:xfrm>
            <a:off x="5427706" y="6586713"/>
            <a:ext cx="86113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www.cat.com</a:t>
            </a:r>
            <a:endParaRPr lang="cs-CZ" sz="4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700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28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ája\Downloads\www\obr5-skrejp-cat.co.jpe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964" y="4367393"/>
            <a:ext cx="4335135" cy="2485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BOZP - Stroje </a:t>
            </a:r>
            <a:r>
              <a:rPr lang="cs-CZ" dirty="0" smtClean="0"/>
              <a:t>pro zemní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163" y="1549401"/>
            <a:ext cx="8574087" cy="5042468"/>
          </a:xfrm>
        </p:spPr>
        <p:txBody>
          <a:bodyPr>
            <a:normAutofit/>
          </a:bodyPr>
          <a:lstStyle/>
          <a:p>
            <a:r>
              <a:rPr lang="cs-CZ" dirty="0" smtClean="0"/>
              <a:t>obsluha </a:t>
            </a:r>
            <a:r>
              <a:rPr lang="cs-CZ" dirty="0"/>
              <a:t>nesmí opustit své místo, aniž by spustila pracovní zařízení na zem </a:t>
            </a:r>
            <a:r>
              <a:rPr lang="cs-CZ" dirty="0" smtClean="0"/>
              <a:t>nebo ho umístila do předepsané polohy</a:t>
            </a:r>
          </a:p>
          <a:p>
            <a:r>
              <a:rPr lang="cs-CZ" dirty="0" smtClean="0"/>
              <a:t>stroje </a:t>
            </a:r>
            <a:r>
              <a:rPr lang="cs-CZ" dirty="0"/>
              <a:t>smí být čištěny pouze při vypnutém motoru a na bezpečném místě, kde nehrozí sesuv zeminy apod.</a:t>
            </a:r>
          </a:p>
          <a:p>
            <a:r>
              <a:rPr lang="cs-CZ" dirty="0" smtClean="0"/>
              <a:t>v </a:t>
            </a:r>
            <a:r>
              <a:rPr lang="cs-CZ" dirty="0"/>
              <a:t>případě použití skrejpru je nutné provést opatření k tomu, aby nedošlo k nárazu radlice do vyčnívajících </a:t>
            </a:r>
            <a:r>
              <a:rPr lang="cs-CZ" dirty="0" smtClean="0"/>
              <a:t>překážek </a:t>
            </a:r>
            <a:r>
              <a:rPr lang="cs-CZ" dirty="0"/>
              <a:t>(např. </a:t>
            </a:r>
            <a:r>
              <a:rPr lang="cs-CZ" dirty="0" smtClean="0"/>
              <a:t>kameny)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sp>
        <p:nvSpPr>
          <p:cNvPr id="6" name="TextovéPole 5"/>
          <p:cNvSpPr txBox="1"/>
          <p:nvPr/>
        </p:nvSpPr>
        <p:spPr>
          <a:xfrm>
            <a:off x="5800037" y="6648678"/>
            <a:ext cx="86113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www.cat.com</a:t>
            </a:r>
          </a:p>
        </p:txBody>
      </p:sp>
    </p:spTree>
    <p:extLst>
      <p:ext uri="{BB962C8B-B14F-4D97-AF65-F5344CB8AC3E}">
        <p14:creationId xmlns:p14="http://schemas.microsoft.com/office/powerpoint/2010/main" val="2532682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Pája\Downloads\www\obr6-spad-dvsalg.dk.jpe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0601" y="3981221"/>
            <a:ext cx="2516999" cy="286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BOZP - Míchačky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163" y="1549401"/>
            <a:ext cx="8574087" cy="5042468"/>
          </a:xfrm>
        </p:spPr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řed </a:t>
            </a:r>
            <a:r>
              <a:rPr lang="cs-CZ" dirty="0"/>
              <a:t>uvedením míchačky do provozu musí dojít k řádnému ustavení stroje a zajištění v horizontální </a:t>
            </a:r>
            <a:r>
              <a:rPr lang="cs-CZ" dirty="0" smtClean="0"/>
              <a:t>poloze</a:t>
            </a:r>
            <a:endParaRPr lang="cs-CZ" dirty="0"/>
          </a:p>
          <a:p>
            <a:r>
              <a:rPr lang="cs-CZ" dirty="0" smtClean="0"/>
              <a:t>k </a:t>
            </a:r>
            <a:r>
              <a:rPr lang="cs-CZ" dirty="0"/>
              <a:t>plnění míchačky smí docházet pouze, je-li míchačka v provozu a buben </a:t>
            </a:r>
            <a:r>
              <a:rPr lang="cs-CZ" dirty="0" smtClean="0"/>
              <a:t>rotuje</a:t>
            </a:r>
          </a:p>
          <a:p>
            <a:r>
              <a:rPr lang="cs-CZ" dirty="0" smtClean="0"/>
              <a:t>v </a:t>
            </a:r>
            <a:r>
              <a:rPr lang="cs-CZ" dirty="0"/>
              <a:t>případě ručního plnění nesmí docházet k zásahu lopaty do rotujícího </a:t>
            </a:r>
            <a:r>
              <a:rPr lang="cs-CZ" dirty="0" smtClean="0"/>
              <a:t>bubnu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sp>
        <p:nvSpPr>
          <p:cNvPr id="6" name="TextovéPole 5"/>
          <p:cNvSpPr txBox="1"/>
          <p:nvPr/>
        </p:nvSpPr>
        <p:spPr>
          <a:xfrm>
            <a:off x="5216241" y="6629856"/>
            <a:ext cx="10390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</a:t>
            </a:r>
            <a:r>
              <a:rPr lang="cs-CZ" sz="800" dirty="0" smtClean="0"/>
              <a:t>www.dvsalg.dk</a:t>
            </a:r>
            <a:endParaRPr lang="cs-CZ" sz="6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342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BOZP - Přeprava </a:t>
            </a:r>
            <a:r>
              <a:rPr lang="cs-CZ" dirty="0" smtClean="0"/>
              <a:t>betonových a jiných směsí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163" y="1549401"/>
            <a:ext cx="8574087" cy="5042468"/>
          </a:xfrm>
        </p:spPr>
        <p:txBody>
          <a:bodyPr>
            <a:normAutofit/>
          </a:bodyPr>
          <a:lstStyle/>
          <a:p>
            <a:r>
              <a:rPr lang="cs-CZ" dirty="0" smtClean="0"/>
              <a:t>před jízdou </a:t>
            </a:r>
            <a:r>
              <a:rPr lang="cs-CZ" dirty="0"/>
              <a:t>je nutné zajistit výsypné zařízení v přepravní poloze v souladu s návodem k </a:t>
            </a:r>
            <a:r>
              <a:rPr lang="cs-CZ" dirty="0" smtClean="0"/>
              <a:t>používání</a:t>
            </a: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ři </a:t>
            </a:r>
            <a:r>
              <a:rPr lang="cs-CZ" dirty="0"/>
              <a:t>přejímce a při ukládání betonové směsi musí být vozidlo na přehledném a dostatečně únosném místě a nesmí se zde vyskytovat překážky, které by mohly bránit </a:t>
            </a:r>
            <a:r>
              <a:rPr lang="cs-CZ" dirty="0" smtClean="0"/>
              <a:t>manipulaci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5749641" y="6540956"/>
            <a:ext cx="85792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www.zapa.cz</a:t>
            </a:r>
          </a:p>
        </p:txBody>
      </p:sp>
      <p:pic>
        <p:nvPicPr>
          <p:cNvPr id="5122" name="Picture 2" descr="C:\Users\Pája\Downloads\www\obr6a-mix-zapa.cz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3778604"/>
            <a:ext cx="4165600" cy="277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571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BOZP - Čerpadla </a:t>
            </a:r>
            <a:r>
              <a:rPr lang="cs-CZ" dirty="0" smtClean="0"/>
              <a:t>směsí a strojní omítačky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163" y="1549401"/>
            <a:ext cx="8574087" cy="5042468"/>
          </a:xfrm>
        </p:spPr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dirty="0" smtClean="0"/>
              <a:t>yústění </a:t>
            </a:r>
            <a:r>
              <a:rPr lang="cs-CZ" dirty="0"/>
              <a:t>potrubí na čerpání směsi musí být dostatečně zajištěno, aby byla minimalizována možnost zranění následkem pohybu způsobeného dynamickými účinky dopravované </a:t>
            </a:r>
            <a:r>
              <a:rPr lang="cs-CZ" dirty="0" smtClean="0"/>
              <a:t>směsi</a:t>
            </a:r>
            <a:endParaRPr lang="cs-CZ" dirty="0"/>
          </a:p>
          <a:p>
            <a:r>
              <a:rPr lang="cs-CZ" dirty="0"/>
              <a:t>m</a:t>
            </a:r>
            <a:r>
              <a:rPr lang="cs-CZ" dirty="0" smtClean="0"/>
              <a:t>usí </a:t>
            </a:r>
            <a:r>
              <a:rPr lang="cs-CZ" dirty="0"/>
              <a:t>být zajištěna dostatečná komunikace mezi obsluhou čerpadla a obsluhou provádějící nanášení </a:t>
            </a:r>
            <a:r>
              <a:rPr lang="cs-CZ" dirty="0" smtClean="0"/>
              <a:t>malty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5457541" y="6528256"/>
            <a:ext cx="101341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www.kcppump.eu</a:t>
            </a:r>
            <a:endParaRPr lang="cs-CZ" sz="4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6146" name="Picture 2" descr="C:\Users\Pája\Downloads\www\obr6b-pump-kcppump.eu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084127"/>
            <a:ext cx="3718696" cy="2482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0373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BOZP - Čerpadla </a:t>
            </a:r>
            <a:r>
              <a:rPr lang="cs-CZ" dirty="0" smtClean="0"/>
              <a:t>směsí a strojní omítačky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163" y="1549401"/>
            <a:ext cx="8574087" cy="5042468"/>
          </a:xfrm>
        </p:spPr>
        <p:txBody>
          <a:bodyPr>
            <a:normAutofit/>
          </a:bodyPr>
          <a:lstStyle/>
          <a:p>
            <a:r>
              <a:rPr lang="cs-CZ" dirty="0" smtClean="0"/>
              <a:t>tlakové </a:t>
            </a:r>
            <a:r>
              <a:rPr lang="cs-CZ" dirty="0"/>
              <a:t>stroje je možné čistit či rozebírat pouze v případě, že nejsou pod </a:t>
            </a:r>
            <a:r>
              <a:rPr lang="cs-CZ" dirty="0" smtClean="0"/>
              <a:t>tlakem</a:t>
            </a:r>
            <a:endParaRPr lang="cs-CZ" dirty="0"/>
          </a:p>
          <a:p>
            <a:r>
              <a:rPr lang="cs-CZ" dirty="0"/>
              <a:t>n</a:t>
            </a:r>
            <a:r>
              <a:rPr lang="cs-CZ" dirty="0" smtClean="0"/>
              <a:t>ení </a:t>
            </a:r>
            <a:r>
              <a:rPr lang="cs-CZ" dirty="0"/>
              <a:t>dovoleno přehýbat hadice, manipulovat se spojkami a ručně přemisťovat hadice a </a:t>
            </a:r>
            <a:r>
              <a:rPr lang="cs-CZ" dirty="0" smtClean="0"/>
              <a:t>potrubí</a:t>
            </a:r>
          </a:p>
          <a:p>
            <a:r>
              <a:rPr lang="cs-CZ" dirty="0" smtClean="0"/>
              <a:t>obslužné </a:t>
            </a:r>
            <a:r>
              <a:rPr lang="cs-CZ" dirty="0"/>
              <a:t>místo pojízdného čerpadla musí být přehledné a v prostoru manipulace s potrubím se nesmí nacházet překážky, které by omezovaly manipulaci s </a:t>
            </a:r>
            <a:r>
              <a:rPr lang="cs-CZ" dirty="0" smtClean="0"/>
              <a:t>výložníkem</a:t>
            </a:r>
            <a:endParaRPr lang="cs-CZ" dirty="0"/>
          </a:p>
          <a:p>
            <a:r>
              <a:rPr lang="cs-CZ" dirty="0"/>
              <a:t>m</a:t>
            </a:r>
            <a:r>
              <a:rPr lang="cs-CZ" dirty="0" smtClean="0"/>
              <a:t>anipulace </a:t>
            </a:r>
            <a:r>
              <a:rPr lang="cs-CZ" dirty="0"/>
              <a:t>s rozvinutým výložníkem smí probíhat až po zajištění stability </a:t>
            </a:r>
            <a:r>
              <a:rPr lang="cs-CZ" dirty="0" smtClean="0"/>
              <a:t>autočerpadla (v </a:t>
            </a:r>
            <a:r>
              <a:rPr lang="cs-CZ" dirty="0"/>
              <a:t>případě přemisťování autočerpadla musí být výložník složen v přepravní </a:t>
            </a:r>
            <a:r>
              <a:rPr lang="cs-CZ" dirty="0" smtClean="0"/>
              <a:t>poloze)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22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BOZP - Vibrátory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163" y="1549401"/>
            <a:ext cx="8574087" cy="5042468"/>
          </a:xfrm>
        </p:spPr>
        <p:txBody>
          <a:bodyPr>
            <a:normAutofit/>
          </a:bodyPr>
          <a:lstStyle/>
          <a:p>
            <a:r>
              <a:rPr lang="cs-CZ" dirty="0"/>
              <a:t>d</a:t>
            </a:r>
            <a:r>
              <a:rPr lang="cs-CZ" dirty="0" smtClean="0"/>
              <a:t>élka </a:t>
            </a:r>
            <a:r>
              <a:rPr lang="cs-CZ" dirty="0"/>
              <a:t>pohyblivého přívodu mezi napájecí jednotkou a vibrátorem a také mezi napájecí jednotkou a motorovou jednotkou musí být nejméně 10 </a:t>
            </a:r>
            <a:r>
              <a:rPr lang="cs-CZ" dirty="0" smtClean="0"/>
              <a:t>metrů</a:t>
            </a:r>
            <a:endParaRPr lang="cs-CZ" dirty="0"/>
          </a:p>
          <a:p>
            <a:r>
              <a:rPr lang="cs-CZ" dirty="0" smtClean="0"/>
              <a:t>ponoření </a:t>
            </a:r>
            <a:r>
              <a:rPr lang="cs-CZ" dirty="0"/>
              <a:t>a vytažení hlavice ponorného vibrátoru při zhutňování betonu se smí provádět pouze za provozu </a:t>
            </a:r>
            <a:r>
              <a:rPr lang="cs-CZ" dirty="0" smtClean="0"/>
              <a:t>vibrátoru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5457541" y="6528256"/>
            <a:ext cx="114967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www.mamtechnika.cz</a:t>
            </a:r>
            <a:endParaRPr lang="cs-CZ" sz="4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7170" name="Picture 2" descr="C:\Users\Pája\Downloads\www\obr6b-www.mamtechnika.cz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214" y="3817433"/>
            <a:ext cx="4607740" cy="277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30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FAST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Projekt FAST.thmx</Template>
  <TotalTime>825</TotalTime>
  <Words>1857</Words>
  <Application>Microsoft Macintosh PowerPoint</Application>
  <PresentationFormat>On-screen Show (4:3)</PresentationFormat>
  <Paragraphs>257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Projekt FAST</vt:lpstr>
      <vt:lpstr>Vliv na životní prostředí, bezpečnost práce, ergonomie</vt:lpstr>
      <vt:lpstr>BOZP</vt:lpstr>
      <vt:lpstr>BOZP - Stroje pro zemní práce</vt:lpstr>
      <vt:lpstr>BOZP - Stroje pro zemní práce</vt:lpstr>
      <vt:lpstr>BOZP - Míchačky</vt:lpstr>
      <vt:lpstr>BOZP - Přeprava betonových a jiných směsí</vt:lpstr>
      <vt:lpstr>BOZP - Čerpadla směsí a strojní omítačky</vt:lpstr>
      <vt:lpstr>BOZP - Čerpadla směsí a strojní omítačky</vt:lpstr>
      <vt:lpstr>BOZP - Vibrátory</vt:lpstr>
      <vt:lpstr>Společná ustanovení o zabezpečení strojů při přerušení a ukončení práce</vt:lpstr>
      <vt:lpstr>Přeprava strojů</vt:lpstr>
      <vt:lpstr>Nařízení vlády 378/2001 sb.</vt:lpstr>
      <vt:lpstr>Nařízení vlády 378/2001 sb.</vt:lpstr>
      <vt:lpstr>Požadavky na bezpečný provoz a používání zařízení  pro zdvihání břemen a zaměstnanců</vt:lpstr>
      <vt:lpstr>Požadavky na bezpečný provoz a používání zařízení  pro zdvihání břemen a zaměstnanců</vt:lpstr>
      <vt:lpstr>Požadavky na bezpečný provoz a používání zařízení  pro zdvihání a přemisťování břemen</vt:lpstr>
      <vt:lpstr>Požadavky na bezpečný provoz a používání zařízení  pro zdvihání a přemisťování břemen</vt:lpstr>
      <vt:lpstr>Požadavky na bezpečný provoz a používání pojízdných zařízení</vt:lpstr>
      <vt:lpstr>Požadavky na bezpečný provoz a používání pojízdných zařízení</vt:lpstr>
      <vt:lpstr>Požadavky na bezpečný provoz a používání zařízení pro plynulou dopravu nákladů</vt:lpstr>
      <vt:lpstr>Požadavky na bezpečný provoz a používání zařízení pro plynulou dopravu nákladů</vt:lpstr>
      <vt:lpstr>Požadavky na bezpečný provoz a používání stabilních skladovacích zařízení sypkých hmot</vt:lpstr>
      <vt:lpstr>Požadavky na bezpečný provoz a používání stabilních skladovacích zařízení sypkých hmot</vt:lpstr>
      <vt:lpstr>Požadavky na bezpečný provoz a používání stabilních skladovacích zařízení sypkých hmot</vt:lpstr>
      <vt:lpstr>PowerPoint Presentation</vt:lpstr>
      <vt:lpstr>PowerPoint Presentation</vt:lpstr>
      <vt:lpstr>PowerPoint Presentation</vt:lpstr>
      <vt:lpstr>Ergonomie životního prostředí</vt:lpstr>
      <vt:lpstr>Ergonomie životního prostředí</vt:lpstr>
      <vt:lpstr>Děkuji za pozornost!</vt:lpstr>
    </vt:vector>
  </TitlesOfParts>
  <Company>VUT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Steeve Zimmermann</cp:lastModifiedBy>
  <cp:revision>49</cp:revision>
  <dcterms:created xsi:type="dcterms:W3CDTF">2014-09-05T08:12:48Z</dcterms:created>
  <dcterms:modified xsi:type="dcterms:W3CDTF">2014-11-16T17:16:20Z</dcterms:modified>
</cp:coreProperties>
</file>