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18" r:id="rId1"/>
  </p:sldMasterIdLst>
  <p:notesMasterIdLst>
    <p:notesMasterId r:id="rId29"/>
  </p:notes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5" r:id="rId9"/>
    <p:sldId id="266" r:id="rId10"/>
    <p:sldId id="267" r:id="rId11"/>
    <p:sldId id="26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2" r:id="rId24"/>
    <p:sldId id="283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432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7FDBB-9906-4037-811A-9416641B96AB}" type="datetimeFigureOut">
              <a:rPr lang="cs-CZ" smtClean="0"/>
              <a:t>16.11.14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F03C-C1E9-4092-A21D-4CD83C920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299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225"/>
            <a:ext cx="9144000" cy="1468437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054" y="15752"/>
            <a:ext cx="8318545" cy="1088136"/>
          </a:xfrm>
          <a:noFill/>
        </p:spPr>
        <p:txBody>
          <a:bodyPr vert="horz" lIns="91440" tIns="45720" rIns="91440" bIns="45720" rtlCol="0" anchor="ctr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919" y="1099174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Helvetica"/>
                <a:ea typeface="+mn-e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-7937" y="6288904"/>
            <a:ext cx="9151938" cy="14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457921"/>
            <a:ext cx="9143999" cy="137411"/>
            <a:chOff x="284163" y="1577847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47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1127721"/>
            <a:ext cx="9143999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77" y="180256"/>
            <a:ext cx="8574087" cy="967840"/>
          </a:xfrm>
          <a:noFill/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549400"/>
            <a:ext cx="8574087" cy="46609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028"/>
            <a:ext cx="9144000" cy="1468437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6459" y="121162"/>
            <a:ext cx="630621" cy="359760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1890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0922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0" y="1465842"/>
            <a:ext cx="9143999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028"/>
            <a:ext cx="82808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224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0" y="1129298"/>
            <a:ext cx="9143999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77" y="181833"/>
            <a:ext cx="8574087" cy="967840"/>
          </a:xfrm>
          <a:noFill/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1630362"/>
            <a:ext cx="3931920" cy="454183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1630363"/>
            <a:ext cx="3931920" cy="454183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8810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0" y="1130884"/>
            <a:ext cx="9143999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183419"/>
            <a:ext cx="8574087" cy="967840"/>
          </a:xfrm>
          <a:noFill/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5319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387600"/>
            <a:ext cx="3931920" cy="38608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5319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387600"/>
            <a:ext cx="3931920" cy="38608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360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127434"/>
            <a:ext cx="9143999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179969"/>
            <a:ext cx="8574087" cy="967840"/>
          </a:xfrm>
          <a:noFill/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6226"/>
            <a:ext cx="9144000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360"/>
            <a:ext cx="9143999" cy="1133949"/>
          </a:xfrm>
          <a:prstGeom prst="rect">
            <a:avLst/>
          </a:prstGeom>
          <a:pattFill prst="dkUpDiag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85000"/>
                <a:lumOff val="1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127434"/>
            <a:ext cx="9143999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4163" y="179969"/>
            <a:ext cx="8574087" cy="967840"/>
          </a:xfrm>
          <a:noFill/>
        </p:spPr>
        <p:txBody>
          <a:bodyPr/>
          <a:lstStyle>
            <a:lvl1pPr algn="l">
              <a:defRPr baseline="0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style!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28.08.14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loga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7100"/>
            <a:ext cx="9134352" cy="22352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284163" y="2235200"/>
            <a:ext cx="857408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smtClean="0"/>
              <a:t>Tato studijní opora</a:t>
            </a:r>
            <a:r>
              <a:rPr lang="cs-CZ" sz="1900" baseline="0" dirty="0" smtClean="0"/>
              <a:t> byla vytvořena v rámci projektu středoevropské centrum pro vytváření a realizaci inovovaných </a:t>
            </a:r>
            <a:r>
              <a:rPr lang="cs-CZ" sz="1900" baseline="0" dirty="0" err="1" smtClean="0"/>
              <a:t>technicko-ekonomických</a:t>
            </a:r>
            <a:r>
              <a:rPr lang="cs-CZ" sz="1900" baseline="0" dirty="0" smtClean="0"/>
              <a:t> studijních programů </a:t>
            </a:r>
          </a:p>
          <a:p>
            <a:r>
              <a:rPr lang="cs-CZ" sz="1900" baseline="0" dirty="0" smtClean="0"/>
              <a:t>(CZ.1.07/2.2.00/28.0301) financovaného z Evropského fondu regionálního rozvoje.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77387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cs-CZ" smtClean="0"/>
              <a:t>28.08.14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63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cs-CZ" noProof="0" smtClean="0"/>
              <a:t>BW03 - STROJNÍ ZAŘÍZENÍ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noProof="0" smtClean="0"/>
              <a:t>Click to edit Master title style</a:t>
            </a:r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9" r:id="rId1"/>
    <p:sldLayoutId id="2147484920" r:id="rId2"/>
    <p:sldLayoutId id="2147484921" r:id="rId3"/>
    <p:sldLayoutId id="2147484922" r:id="rId4"/>
    <p:sldLayoutId id="2147484923" r:id="rId5"/>
    <p:sldLayoutId id="2147484924" r:id="rId6"/>
    <p:sldLayoutId id="2147484925" r:id="rId7"/>
    <p:sldLayoutId id="2147484926" r:id="rId8"/>
  </p:sldLayoutIdLst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Helvetica"/>
          <a:ea typeface="+mj-ea"/>
          <a:cs typeface="Helvetica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accent4"/>
        </a:buClr>
        <a:buSzPct val="90000"/>
        <a:buFont typeface="Wingdings" charset="2"/>
        <a:buChar char="§"/>
        <a:defRPr sz="24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charset="2"/>
        <a:buChar char="§"/>
        <a:defRPr sz="22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accent4"/>
        </a:buClr>
        <a:buSzPct val="90000"/>
        <a:buFont typeface="Wingdings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accent4"/>
        </a:buClr>
        <a:buSzPct val="90000"/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Helvetica"/>
          <a:ea typeface="+mn-ea"/>
          <a:cs typeface="Helvetica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84163" y="6437032"/>
            <a:ext cx="8624310" cy="365125"/>
          </a:xfrm>
        </p:spPr>
        <p:txBody>
          <a:bodyPr/>
          <a:lstStyle/>
          <a:p>
            <a:r>
              <a:rPr lang="en-US" dirty="0"/>
              <a:t>BW0</a:t>
            </a:r>
            <a:r>
              <a:rPr lang="cs-CZ" dirty="0"/>
              <a:t>3</a:t>
            </a:r>
            <a:r>
              <a:rPr lang="en-US" dirty="0"/>
              <a:t> - STROJNÍ ZAŘÍZENÍ</a:t>
            </a:r>
            <a:r>
              <a:rPr lang="cs-CZ" dirty="0"/>
              <a:t>						</a:t>
            </a:r>
            <a:r>
              <a:rPr lang="en-US" dirty="0" err="1"/>
              <a:t>Ing</a:t>
            </a:r>
            <a:r>
              <a:rPr lang="en-US" dirty="0"/>
              <a:t>. </a:t>
            </a:r>
            <a:r>
              <a:rPr lang="en-US" dirty="0" err="1"/>
              <a:t>Svatava</a:t>
            </a:r>
            <a:r>
              <a:rPr lang="en-US" dirty="0"/>
              <a:t> </a:t>
            </a:r>
            <a:r>
              <a:rPr lang="en-US" dirty="0" err="1"/>
              <a:t>Henková</a:t>
            </a:r>
            <a:r>
              <a:rPr lang="en-US" dirty="0"/>
              <a:t>, </a:t>
            </a:r>
            <a:r>
              <a:rPr lang="en-US" dirty="0" err="1"/>
              <a:t>CSc</a:t>
            </a:r>
            <a:r>
              <a:rPr lang="en-US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Způsob návrhu strojních sestav</a:t>
            </a:r>
            <a:endParaRPr lang="cs-CZ" b="1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12.Přednáška</a:t>
            </a:r>
            <a:endParaRPr lang="cs-CZ" dirty="0"/>
          </a:p>
        </p:txBody>
      </p:sp>
      <p:pic>
        <p:nvPicPr>
          <p:cNvPr id="1026" name="Picture 2" descr="C:\Users\Pája\Downloads\www\www.nmc-corp.c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3807"/>
            <a:ext cx="9158044" cy="471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193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Varianta 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367203"/>
              </p:ext>
            </p:extLst>
          </p:nvPr>
        </p:nvGraphicFramePr>
        <p:xfrm>
          <a:off x="706582" y="1356992"/>
          <a:ext cx="7689273" cy="4913780"/>
        </p:xfrm>
        <a:graphic>
          <a:graphicData uri="http://schemas.openxmlformats.org/drawingml/2006/table">
            <a:tbl>
              <a:tblPr/>
              <a:tblGrid>
                <a:gridCol w="2563091"/>
                <a:gridCol w="2563091"/>
                <a:gridCol w="2563091"/>
              </a:tblGrid>
              <a:tr h="2902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Zadaný úkol (m</a:t>
                      </a:r>
                      <a:r>
                        <a:rPr lang="cs-CZ" sz="1200" baseline="30000" dirty="0">
                          <a:effectLst/>
                        </a:rPr>
                        <a:t>3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4 500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02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Stroje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Rypadlo 0,4 m3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Sklápěč 8,2 t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Počet strojů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1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4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Výkony strojů (m</a:t>
                      </a:r>
                      <a:r>
                        <a:rPr lang="cs-CZ" sz="1200" baseline="30000" dirty="0">
                          <a:effectLst/>
                        </a:rPr>
                        <a:t>3</a:t>
                      </a:r>
                      <a:r>
                        <a:rPr lang="cs-CZ" sz="1200" dirty="0">
                          <a:effectLst/>
                        </a:rPr>
                        <a:t>/h)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dirty="0">
                          <a:effectLst/>
                        </a:rPr>
                        <a:t>21,1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dirty="0">
                          <a:effectLst/>
                        </a:rPr>
                        <a:t>6,03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dirty="0" err="1">
                          <a:effectLst/>
                        </a:rPr>
                        <a:t>Trvání</a:t>
                      </a:r>
                      <a:r>
                        <a:rPr lang="pt-BR" sz="1200" dirty="0">
                          <a:effectLst/>
                        </a:rPr>
                        <a:t> </a:t>
                      </a:r>
                      <a:r>
                        <a:rPr lang="pt-BR" sz="1200" dirty="0" err="1">
                          <a:effectLst/>
                        </a:rPr>
                        <a:t>těžení</a:t>
                      </a:r>
                      <a:r>
                        <a:rPr lang="pt-BR" sz="1200" dirty="0">
                          <a:effectLst/>
                        </a:rPr>
                        <a:t> a </a:t>
                      </a:r>
                      <a:r>
                        <a:rPr lang="pt-BR" sz="1200" dirty="0" err="1">
                          <a:effectLst/>
                        </a:rPr>
                        <a:t>odvozu</a:t>
                      </a:r>
                      <a:r>
                        <a:rPr lang="pt-BR" sz="1200" dirty="0">
                          <a:effectLst/>
                        </a:rPr>
                        <a:t> (</a:t>
                      </a:r>
                      <a:r>
                        <a:rPr lang="pt-BR" sz="1200" dirty="0" err="1">
                          <a:effectLst/>
                        </a:rPr>
                        <a:t>h</a:t>
                      </a:r>
                      <a:r>
                        <a:rPr lang="pt-BR" sz="1200" dirty="0">
                          <a:effectLst/>
                        </a:rPr>
                        <a:t>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(4500 ÷ 21,1) = </a:t>
                      </a:r>
                      <a:r>
                        <a:rPr lang="cs-CZ" sz="1200" b="1" dirty="0">
                          <a:effectLst/>
                        </a:rPr>
                        <a:t>214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dirty="0">
                          <a:effectLst/>
                        </a:rPr>
                        <a:t>214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Odpracovaný čas strojů a posádek (h)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(1 </a:t>
                      </a:r>
                      <a:r>
                        <a:rPr lang="cs-CZ" sz="1200" dirty="0" err="1">
                          <a:effectLst/>
                        </a:rPr>
                        <a:t>x</a:t>
                      </a:r>
                      <a:r>
                        <a:rPr lang="cs-CZ" sz="1200" dirty="0">
                          <a:effectLst/>
                        </a:rPr>
                        <a:t> 214) = </a:t>
                      </a:r>
                      <a:r>
                        <a:rPr lang="cs-CZ" sz="1200" b="1" dirty="0">
                          <a:effectLst/>
                        </a:rPr>
                        <a:t>214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(4 </a:t>
                      </a:r>
                      <a:r>
                        <a:rPr lang="cs-CZ" sz="1200" dirty="0" err="1">
                          <a:effectLst/>
                        </a:rPr>
                        <a:t>x</a:t>
                      </a:r>
                      <a:r>
                        <a:rPr lang="cs-CZ" sz="1200" dirty="0">
                          <a:effectLst/>
                        </a:rPr>
                        <a:t> 214) = </a:t>
                      </a:r>
                      <a:r>
                        <a:rPr lang="cs-CZ" sz="1200" b="1" dirty="0">
                          <a:effectLst/>
                        </a:rPr>
                        <a:t>856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Provozní náklady strojů (Kč/h)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dirty="0">
                          <a:effectLst/>
                        </a:rPr>
                        <a:t>469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dirty="0">
                          <a:effectLst/>
                        </a:rPr>
                        <a:t>240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Provozní náklady strojů (tis. Kč)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(469 </a:t>
                      </a:r>
                      <a:r>
                        <a:rPr lang="cs-CZ" sz="1200" dirty="0" err="1">
                          <a:effectLst/>
                        </a:rPr>
                        <a:t>x</a:t>
                      </a:r>
                      <a:r>
                        <a:rPr lang="cs-CZ" sz="1200" dirty="0">
                          <a:effectLst/>
                        </a:rPr>
                        <a:t> 214) = </a:t>
                      </a:r>
                      <a:r>
                        <a:rPr lang="cs-CZ" sz="1200" b="1" dirty="0">
                          <a:effectLst/>
                        </a:rPr>
                        <a:t>100,37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(240 </a:t>
                      </a:r>
                      <a:r>
                        <a:rPr lang="cs-CZ" sz="1200" dirty="0" err="1">
                          <a:effectLst/>
                        </a:rPr>
                        <a:t>x</a:t>
                      </a:r>
                      <a:r>
                        <a:rPr lang="cs-CZ" sz="1200" dirty="0">
                          <a:effectLst/>
                        </a:rPr>
                        <a:t> 856) = </a:t>
                      </a:r>
                      <a:r>
                        <a:rPr lang="cs-CZ" sz="1200" b="1" dirty="0">
                          <a:effectLst/>
                        </a:rPr>
                        <a:t>205,44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Mzdový tarif posádek (Kč/h)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dirty="0">
                          <a:effectLst/>
                        </a:rPr>
                        <a:t>74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dirty="0">
                          <a:effectLst/>
                        </a:rPr>
                        <a:t>62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Mzdové náklady posádek (tis. Kč)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(74 x 214) = </a:t>
                      </a:r>
                      <a:r>
                        <a:rPr lang="cs-CZ" sz="1200" b="1">
                          <a:effectLst/>
                        </a:rPr>
                        <a:t>15,84</a:t>
                      </a:r>
                      <a:endParaRPr lang="cs-CZ" sz="120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(62 </a:t>
                      </a:r>
                      <a:r>
                        <a:rPr lang="cs-CZ" sz="1200" dirty="0" err="1">
                          <a:effectLst/>
                        </a:rPr>
                        <a:t>x</a:t>
                      </a:r>
                      <a:r>
                        <a:rPr lang="cs-CZ" sz="1200" dirty="0">
                          <a:effectLst/>
                        </a:rPr>
                        <a:t> 856) = </a:t>
                      </a:r>
                      <a:r>
                        <a:rPr lang="cs-CZ" sz="1200" b="1" dirty="0">
                          <a:effectLst/>
                        </a:rPr>
                        <a:t>53,08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Součet nákladů odděleně (tis. Kč)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(100,37 + 15,84) = </a:t>
                      </a:r>
                      <a:r>
                        <a:rPr lang="cs-CZ" sz="1200" b="1">
                          <a:effectLst/>
                        </a:rPr>
                        <a:t>116,21</a:t>
                      </a:r>
                      <a:endParaRPr lang="cs-CZ" sz="120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(205,44 + 53,08) = </a:t>
                      </a:r>
                      <a:r>
                        <a:rPr lang="cs-CZ" sz="1200" b="1" dirty="0">
                          <a:effectLst/>
                        </a:rPr>
                        <a:t>258,52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Celkové náklady (tis. Kč)</a:t>
                      </a: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(116,21 + 258,52) = </a:t>
                      </a:r>
                      <a:r>
                        <a:rPr lang="cs-CZ" sz="1200" b="1" dirty="0">
                          <a:effectLst/>
                        </a:rPr>
                        <a:t>374,73</a:t>
                      </a:r>
                      <a:endParaRPr lang="cs-CZ" sz="1200" dirty="0">
                        <a:effectLst/>
                      </a:endParaRPr>
                    </a:p>
                  </a:txBody>
                  <a:tcPr marL="45875" marR="45875" marT="45875" marB="45875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84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Varianta B a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0"/>
            <a:ext cx="8574087" cy="4887632"/>
          </a:xfrm>
        </p:spPr>
        <p:txBody>
          <a:bodyPr>
            <a:normAutofit/>
          </a:bodyPr>
          <a:lstStyle/>
          <a:p>
            <a:r>
              <a:rPr lang="cs-CZ" b="1" dirty="0"/>
              <a:t>Varianta B</a:t>
            </a:r>
            <a:endParaRPr lang="cs-CZ" dirty="0"/>
          </a:p>
          <a:p>
            <a:pPr lvl="1"/>
            <a:r>
              <a:rPr lang="cs-CZ" dirty="0"/>
              <a:t>Rypadlo - objem lopaty 1 m3</a:t>
            </a:r>
          </a:p>
          <a:p>
            <a:pPr lvl="1"/>
            <a:r>
              <a:rPr lang="cs-CZ" dirty="0"/>
              <a:t>Sklápěč - nosnost 13,7 t</a:t>
            </a:r>
          </a:p>
          <a:p>
            <a:r>
              <a:rPr lang="cs-CZ" b="1" dirty="0"/>
              <a:t>Varianta C</a:t>
            </a:r>
            <a:endParaRPr lang="cs-CZ" dirty="0"/>
          </a:p>
          <a:p>
            <a:pPr lvl="1"/>
            <a:r>
              <a:rPr lang="cs-CZ" dirty="0"/>
              <a:t>Dozer - 3,2 m3</a:t>
            </a:r>
          </a:p>
          <a:p>
            <a:pPr lvl="1"/>
            <a:r>
              <a:rPr lang="cs-CZ" dirty="0"/>
              <a:t>Nakladač - objem lopaty 1,5 m3</a:t>
            </a:r>
          </a:p>
          <a:p>
            <a:pPr lvl="1"/>
            <a:r>
              <a:rPr lang="cs-CZ" dirty="0"/>
              <a:t>Sklápěč - nosnost 15,3 </a:t>
            </a:r>
            <a:r>
              <a:rPr lang="cs-CZ" dirty="0" smtClean="0"/>
              <a:t>t</a:t>
            </a:r>
            <a:br>
              <a:rPr lang="cs-CZ" dirty="0" smtClean="0"/>
            </a:b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 </a:t>
            </a:r>
            <a:r>
              <a:rPr lang="cs-CZ" dirty="0"/>
              <a:t>dopočítání libovolného počtu kombinací strojních sestav se vybere nejvhodnější </a:t>
            </a:r>
            <a:r>
              <a:rPr lang="cs-CZ" dirty="0" smtClean="0"/>
              <a:t>sestava - u </a:t>
            </a:r>
            <a:r>
              <a:rPr lang="cs-CZ" dirty="0"/>
              <a:t>většiny případů bude rozhodujícím kritériem </a:t>
            </a:r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6146" name="Picture 2" descr="C:\Users\Pája\Downloads\www\obr5c-buldozer.jpe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1" t="25655" r="6895" b="8507"/>
          <a:stretch/>
        </p:blipFill>
        <p:spPr bwMode="auto">
          <a:xfrm>
            <a:off x="5957456" y="3098154"/>
            <a:ext cx="2673926" cy="169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775525" y="4767978"/>
            <a:ext cx="86113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www.cat.com</a:t>
            </a:r>
          </a:p>
        </p:txBody>
      </p:sp>
    </p:spTree>
    <p:extLst>
      <p:ext uri="{BB962C8B-B14F-4D97-AF65-F5344CB8AC3E}">
        <p14:creationId xmlns:p14="http://schemas.microsoft.com/office/powerpoint/2010/main" val="20189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strojů pro betonářské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399"/>
            <a:ext cx="8574087" cy="5003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Mezi další poměrně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využívanou skupinu </a:t>
            </a:r>
            <a:r>
              <a:rPr lang="cs-CZ" dirty="0"/>
              <a:t>strojů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 </a:t>
            </a:r>
            <a:r>
              <a:rPr lang="cs-CZ" dirty="0"/>
              <a:t>stavebnictví </a:t>
            </a:r>
            <a:r>
              <a:rPr lang="cs-CZ" dirty="0" smtClean="0"/>
              <a:t>se</a:t>
            </a:r>
            <a:r>
              <a:rPr lang="cs-CZ" dirty="0"/>
              <a:t> řadí stroje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 </a:t>
            </a:r>
            <a:r>
              <a:rPr lang="cs-CZ" dirty="0"/>
              <a:t>betonářské </a:t>
            </a:r>
            <a:r>
              <a:rPr lang="cs-CZ" dirty="0" smtClean="0"/>
              <a:t>práce. </a:t>
            </a:r>
            <a:endParaRPr lang="cs-CZ" dirty="0" smtClean="0"/>
          </a:p>
          <a:p>
            <a:r>
              <a:rPr lang="cs-CZ" dirty="0" smtClean="0"/>
              <a:t>existují</a:t>
            </a:r>
            <a:r>
              <a:rPr lang="cs-CZ" dirty="0"/>
              <a:t> tři základní skupiny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strojů určených </a:t>
            </a:r>
            <a:r>
              <a:rPr lang="cs-CZ" dirty="0"/>
              <a:t>k </a:t>
            </a:r>
            <a:r>
              <a:rPr lang="cs-CZ" dirty="0" smtClean="0"/>
              <a:t>betonování:</a:t>
            </a:r>
          </a:p>
          <a:p>
            <a:pPr lvl="1"/>
            <a:r>
              <a:rPr lang="cs-CZ" dirty="0" smtClean="0"/>
              <a:t>stabilní čerpadla</a:t>
            </a:r>
          </a:p>
          <a:p>
            <a:pPr lvl="1"/>
            <a:r>
              <a:rPr lang="cs-CZ" dirty="0" smtClean="0"/>
              <a:t>mobilní </a:t>
            </a:r>
            <a:r>
              <a:rPr lang="cs-CZ" dirty="0"/>
              <a:t>čerpadla </a:t>
            </a:r>
            <a:endParaRPr lang="cs-CZ" dirty="0" smtClean="0"/>
          </a:p>
          <a:p>
            <a:pPr lvl="1"/>
            <a:r>
              <a:rPr lang="cs-CZ" dirty="0" err="1" smtClean="0"/>
              <a:t>bádie</a:t>
            </a:r>
            <a:r>
              <a:rPr lang="cs-CZ" dirty="0" smtClean="0"/>
              <a:t> (jsou </a:t>
            </a:r>
            <a:r>
              <a:rPr lang="cs-CZ" dirty="0"/>
              <a:t>umístěny na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zvedacích mechanismech)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7170" name="Picture 2" descr="C:\Users\Pája\Downloads\www\obr6f-www.p3planningengineer.c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896" y="1549399"/>
            <a:ext cx="3913354" cy="488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480153" y="6428509"/>
            <a:ext cx="141737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www.p3planningenginee.com</a:t>
            </a:r>
          </a:p>
        </p:txBody>
      </p:sp>
    </p:spTree>
    <p:extLst>
      <p:ext uri="{BB962C8B-B14F-4D97-AF65-F5344CB8AC3E}">
        <p14:creationId xmlns:p14="http://schemas.microsoft.com/office/powerpoint/2010/main" val="2649989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příkladu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 potřeba vybetonovat železobetonový monolitický </a:t>
            </a:r>
            <a:r>
              <a:rPr lang="cs-CZ" dirty="0" smtClean="0"/>
              <a:t>skelet</a:t>
            </a:r>
          </a:p>
          <a:p>
            <a:pPr marL="0" indent="0">
              <a:buNone/>
            </a:pPr>
            <a:r>
              <a:rPr lang="cs-CZ" dirty="0" smtClean="0"/>
              <a:t>Objem </a:t>
            </a:r>
            <a:r>
              <a:rPr lang="cs-CZ" dirty="0"/>
              <a:t>betonové směsi, kterou je nutné zpracovat, je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 </a:t>
            </a:r>
            <a:r>
              <a:rPr lang="cs-CZ" dirty="0"/>
              <a:t>624 </a:t>
            </a:r>
            <a:r>
              <a:rPr lang="cs-CZ" dirty="0" smtClean="0"/>
              <a:t>m</a:t>
            </a:r>
            <a:r>
              <a:rPr lang="cs-CZ" baseline="30000" dirty="0" smtClean="0"/>
              <a:t>3</a:t>
            </a:r>
            <a:endParaRPr lang="cs-CZ" dirty="0"/>
          </a:p>
          <a:p>
            <a:r>
              <a:rPr lang="cs-CZ" b="1" dirty="0"/>
              <a:t>Varianta A:</a:t>
            </a:r>
            <a:endParaRPr lang="cs-CZ" dirty="0"/>
          </a:p>
          <a:p>
            <a:pPr lvl="1"/>
            <a:r>
              <a:rPr lang="cs-CZ" dirty="0"/>
              <a:t>Věžový jeřáb s pojezdem doplněný betonovací nádobou (</a:t>
            </a:r>
            <a:r>
              <a:rPr lang="cs-CZ" dirty="0" err="1"/>
              <a:t>bádií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standard času pro betonáře je 0,434 h/m</a:t>
            </a:r>
            <a:r>
              <a:rPr lang="cs-CZ" baseline="30000" dirty="0"/>
              <a:t>3</a:t>
            </a:r>
            <a:endParaRPr lang="cs-CZ" dirty="0"/>
          </a:p>
          <a:p>
            <a:pPr lvl="2"/>
            <a:r>
              <a:rPr lang="cs-CZ" dirty="0"/>
              <a:t>výkon jeřábu je odhadem stanoven na 8 m</a:t>
            </a:r>
            <a:r>
              <a:rPr lang="cs-CZ" baseline="30000" dirty="0"/>
              <a:t>3</a:t>
            </a:r>
            <a:r>
              <a:rPr lang="cs-CZ" dirty="0"/>
              <a:t>/h</a:t>
            </a:r>
          </a:p>
          <a:p>
            <a:pPr lvl="2"/>
            <a:r>
              <a:rPr lang="cs-CZ" dirty="0"/>
              <a:t>provozní náklady jeřábu činí 234 Kč/h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0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Varianta B a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Varianta B:</a:t>
            </a:r>
            <a:endParaRPr lang="cs-CZ" dirty="0"/>
          </a:p>
          <a:p>
            <a:pPr lvl="1"/>
            <a:r>
              <a:rPr lang="cs-CZ" dirty="0"/>
              <a:t>Menší stabilní čerpadlo</a:t>
            </a:r>
          </a:p>
          <a:p>
            <a:pPr lvl="2"/>
            <a:r>
              <a:rPr lang="cs-CZ" dirty="0"/>
              <a:t>standard času pro betonáře je 0,303 h/m</a:t>
            </a:r>
            <a:r>
              <a:rPr lang="cs-CZ" baseline="30000" dirty="0"/>
              <a:t>3</a:t>
            </a:r>
            <a:endParaRPr lang="cs-CZ" dirty="0"/>
          </a:p>
          <a:p>
            <a:pPr lvl="2"/>
            <a:r>
              <a:rPr lang="cs-CZ" dirty="0"/>
              <a:t>výkon čerpadla je 25 m</a:t>
            </a:r>
            <a:r>
              <a:rPr lang="cs-CZ" baseline="30000" dirty="0"/>
              <a:t>3</a:t>
            </a:r>
            <a:r>
              <a:rPr lang="cs-CZ" dirty="0"/>
              <a:t>/h</a:t>
            </a:r>
          </a:p>
          <a:p>
            <a:pPr lvl="2"/>
            <a:r>
              <a:rPr lang="cs-CZ" dirty="0"/>
              <a:t>provozní náklady čerpadla činí 375 Kč/h</a:t>
            </a:r>
          </a:p>
          <a:p>
            <a:r>
              <a:rPr lang="cs-CZ" b="1" dirty="0"/>
              <a:t>Varianta C:</a:t>
            </a:r>
            <a:endParaRPr lang="cs-CZ" dirty="0"/>
          </a:p>
          <a:p>
            <a:pPr lvl="1"/>
            <a:r>
              <a:rPr lang="cs-CZ" dirty="0"/>
              <a:t>Mobilní čerpadlo</a:t>
            </a:r>
          </a:p>
          <a:p>
            <a:pPr lvl="2"/>
            <a:r>
              <a:rPr lang="cs-CZ" dirty="0"/>
              <a:t>standard času pro betonáře je 0,203 h/m</a:t>
            </a:r>
            <a:r>
              <a:rPr lang="cs-CZ" baseline="30000" dirty="0"/>
              <a:t>3</a:t>
            </a:r>
            <a:endParaRPr lang="cs-CZ" dirty="0"/>
          </a:p>
          <a:p>
            <a:pPr lvl="2"/>
            <a:r>
              <a:rPr lang="cs-CZ" dirty="0"/>
              <a:t>výkon čerpadla je 60 m</a:t>
            </a:r>
            <a:r>
              <a:rPr lang="cs-CZ" baseline="30000" dirty="0"/>
              <a:t>3</a:t>
            </a:r>
            <a:r>
              <a:rPr lang="cs-CZ" dirty="0"/>
              <a:t>/h</a:t>
            </a:r>
          </a:p>
          <a:p>
            <a:pPr lvl="2"/>
            <a:r>
              <a:rPr lang="cs-CZ" dirty="0"/>
              <a:t>provozní náklady čerpadla činí 835 </a:t>
            </a:r>
            <a:r>
              <a:rPr lang="cs-CZ" dirty="0" smtClean="0"/>
              <a:t>Kč/h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47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jednotlivých variant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770251"/>
              </p:ext>
            </p:extLst>
          </p:nvPr>
        </p:nvGraphicFramePr>
        <p:xfrm>
          <a:off x="512618" y="1383140"/>
          <a:ext cx="7952508" cy="4974192"/>
        </p:xfrm>
        <a:graphic>
          <a:graphicData uri="http://schemas.openxmlformats.org/drawingml/2006/table">
            <a:tbl>
              <a:tblPr/>
              <a:tblGrid>
                <a:gridCol w="1988127"/>
                <a:gridCol w="1988127"/>
                <a:gridCol w="1988127"/>
                <a:gridCol w="1988127"/>
              </a:tblGrid>
              <a:tr h="2452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Varianta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A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B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C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3024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Standard času (h/m</a:t>
                      </a:r>
                      <a:r>
                        <a:rPr lang="cs-CZ" sz="1200" baseline="30000" dirty="0">
                          <a:effectLst/>
                        </a:rPr>
                        <a:t>3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0,434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0,303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0,203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4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Mzdový tarif (Kč/h)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62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62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62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4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Výkony strojů (m</a:t>
                      </a:r>
                      <a:r>
                        <a:rPr lang="cs-CZ" sz="1200" baseline="30000" dirty="0">
                          <a:effectLst/>
                        </a:rPr>
                        <a:t>3</a:t>
                      </a:r>
                      <a:r>
                        <a:rPr lang="cs-CZ" sz="1200" dirty="0">
                          <a:effectLst/>
                        </a:rPr>
                        <a:t>/h)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8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25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60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7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effectLst/>
                        </a:rPr>
                        <a:t>Objem betonu (m</a:t>
                      </a:r>
                      <a:r>
                        <a:rPr lang="pl-PL" sz="1200" baseline="30000">
                          <a:effectLst/>
                        </a:rPr>
                        <a:t>3</a:t>
                      </a:r>
                      <a:r>
                        <a:rPr lang="pl-PL" sz="1200">
                          <a:effectLst/>
                        </a:rPr>
                        <a:t>) [z výkazu výměr]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3624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3624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3624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>
                          <a:effectLst/>
                        </a:rPr>
                        <a:t>Trvání betonáže (h) [3 624 ÷ 8]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453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144,96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60,4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>
                          <a:effectLst/>
                        </a:rPr>
                        <a:t>Čas betonářů (h) [0,434 x 3 624]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1573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1098,072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735,672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7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Počet betonářů – teoretický [8 x 0,434]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3,47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7,575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12,18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43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Počet betonářů - skutečný [teoretická hodnota zaokrouhlena nahoru]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4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8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13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7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Mzdy betonářů (tis. Kč) [62 x 453 x 4]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112,35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71,91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48,69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4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Provozní náklady strojů (Kč/h)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234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375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835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7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Provozní náklady strojů (tis. Kč) [453 x 234]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106,01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54,36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50,44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7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Celkové náklady variant (tis. Kč) [112,35 + 106,01]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218,36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126,27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99,13</a:t>
                      </a:r>
                    </a:p>
                  </a:txBody>
                  <a:tcPr marL="31408" marR="31408" marT="31408" marB="31408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31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Návrh strojních sestav pro montážní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399"/>
            <a:ext cx="8574087" cy="5003801"/>
          </a:xfrm>
        </p:spPr>
        <p:txBody>
          <a:bodyPr>
            <a:normAutofit/>
          </a:bodyPr>
          <a:lstStyle/>
          <a:p>
            <a:r>
              <a:rPr lang="cs-CZ" dirty="0" smtClean="0"/>
              <a:t>stroje </a:t>
            </a:r>
            <a:r>
              <a:rPr lang="cs-CZ" dirty="0"/>
              <a:t>určené k montážním </a:t>
            </a:r>
            <a:r>
              <a:rPr lang="cs-CZ" dirty="0" smtClean="0"/>
              <a:t>pracím 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/>
              <a:t>tedy zvedací </a:t>
            </a:r>
            <a:r>
              <a:rPr lang="cs-CZ" dirty="0" smtClean="0"/>
              <a:t>mechanismy:</a:t>
            </a:r>
          </a:p>
          <a:p>
            <a:pPr lvl="1"/>
            <a:r>
              <a:rPr lang="cs-CZ" dirty="0" smtClean="0"/>
              <a:t>mobilní jeřáby</a:t>
            </a:r>
          </a:p>
          <a:p>
            <a:pPr lvl="1"/>
            <a:r>
              <a:rPr lang="cs-CZ" dirty="0" smtClean="0"/>
              <a:t>věžové jeřáby</a:t>
            </a:r>
          </a:p>
          <a:p>
            <a:r>
              <a:rPr lang="cs-CZ" dirty="0" smtClean="0"/>
              <a:t>srovnání </a:t>
            </a:r>
            <a:r>
              <a:rPr lang="cs-CZ" dirty="0"/>
              <a:t>u této kategorie </a:t>
            </a:r>
            <a:br>
              <a:rPr lang="cs-CZ" dirty="0"/>
            </a:br>
            <a:r>
              <a:rPr lang="cs-CZ" dirty="0" smtClean="0"/>
              <a:t>provedeme </a:t>
            </a:r>
            <a:r>
              <a:rPr lang="cs-CZ" dirty="0"/>
              <a:t>na </a:t>
            </a:r>
            <a:endParaRPr lang="cs-CZ" dirty="0" smtClean="0"/>
          </a:p>
          <a:p>
            <a:pPr lvl="1"/>
            <a:r>
              <a:rPr lang="cs-CZ" b="1" dirty="0" smtClean="0"/>
              <a:t>věžovém </a:t>
            </a:r>
            <a:r>
              <a:rPr lang="cs-CZ" b="1" dirty="0"/>
              <a:t>jeřábu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 pojezdem</a:t>
            </a:r>
            <a:r>
              <a:rPr lang="cs-CZ" b="1" dirty="0"/>
              <a:t> </a:t>
            </a:r>
            <a:r>
              <a:rPr lang="cs-CZ" dirty="0" smtClean="0"/>
              <a:t>(je </a:t>
            </a:r>
            <a:r>
              <a:rPr lang="cs-CZ" dirty="0"/>
              <a:t>nutné </a:t>
            </a:r>
            <a:r>
              <a:rPr lang="cs-CZ" dirty="0" smtClean="0"/>
              <a:t>uvažovat </a:t>
            </a:r>
            <a:r>
              <a:rPr lang="cs-CZ" dirty="0"/>
              <a:t>se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zřízením </a:t>
            </a:r>
            <a:r>
              <a:rPr lang="cs-CZ" dirty="0"/>
              <a:t>jeřábové </a:t>
            </a:r>
            <a:r>
              <a:rPr lang="cs-CZ" dirty="0" smtClean="0"/>
              <a:t>dráhy </a:t>
            </a:r>
            <a:r>
              <a:rPr lang="cs-CZ" dirty="0"/>
              <a:t>sloužící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 </a:t>
            </a:r>
            <a:r>
              <a:rPr lang="cs-CZ" dirty="0"/>
              <a:t>pojezd </a:t>
            </a:r>
            <a:r>
              <a:rPr lang="cs-CZ" dirty="0" smtClean="0"/>
              <a:t>jeřábu)</a:t>
            </a:r>
            <a:r>
              <a:rPr lang="cs-CZ" dirty="0"/>
              <a:t> a </a:t>
            </a:r>
          </a:p>
          <a:p>
            <a:pPr lvl="1"/>
            <a:r>
              <a:rPr lang="cs-CZ" b="1" dirty="0" smtClean="0"/>
              <a:t>jeřábu mobilním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7988530" y="6511543"/>
            <a:ext cx="88357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www.bagry.cz</a:t>
            </a:r>
          </a:p>
        </p:txBody>
      </p:sp>
      <p:pic>
        <p:nvPicPr>
          <p:cNvPr id="9218" name="Picture 2" descr="C:\Users\Pája\Downloads\www\obrJb-otoc-bagry.cz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26" y="1675972"/>
            <a:ext cx="3221838" cy="484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63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příkladu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400"/>
            <a:ext cx="8574087" cy="4887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Máme </a:t>
            </a:r>
            <a:r>
              <a:rPr lang="cs-CZ" dirty="0"/>
              <a:t>smontovat železobetonový skelet s panelovými </a:t>
            </a:r>
            <a:r>
              <a:rPr lang="cs-CZ" dirty="0" smtClean="0"/>
              <a:t>stropy</a:t>
            </a:r>
          </a:p>
          <a:p>
            <a:pPr marL="0" indent="0">
              <a:buNone/>
            </a:pPr>
            <a:r>
              <a:rPr lang="cs-CZ" dirty="0" smtClean="0"/>
              <a:t>Rozměry</a:t>
            </a:r>
            <a:r>
              <a:rPr lang="cs-CZ" dirty="0"/>
              <a:t> skeletu jsou 30 × 18 × </a:t>
            </a:r>
            <a:r>
              <a:rPr lang="cs-CZ" dirty="0" smtClean="0"/>
              <a:t>9, </a:t>
            </a:r>
            <a:r>
              <a:rPr lang="cs-CZ" dirty="0"/>
              <a:t>zastavěná plocha je tedy rovna 540 m</a:t>
            </a:r>
            <a:r>
              <a:rPr lang="cs-CZ" baseline="30000" dirty="0"/>
              <a:t>2</a:t>
            </a:r>
            <a:r>
              <a:rPr lang="cs-CZ" dirty="0"/>
              <a:t> a obestavěný prostor 4 860 m</a:t>
            </a:r>
            <a:r>
              <a:rPr lang="cs-CZ" baseline="30000" dirty="0"/>
              <a:t>3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Konstrukce je složena z:</a:t>
            </a:r>
            <a:endParaRPr lang="cs-CZ" dirty="0"/>
          </a:p>
          <a:p>
            <a:pPr lvl="1"/>
            <a:r>
              <a:rPr lang="cs-CZ" dirty="0"/>
              <a:t>36 sloupů o hmotnosti po 1,8 t</a:t>
            </a:r>
          </a:p>
          <a:p>
            <a:pPr lvl="1"/>
            <a:r>
              <a:rPr lang="cs-CZ" dirty="0"/>
              <a:t>30 průvlaků o hmotnosti po 3,6 t</a:t>
            </a:r>
          </a:p>
          <a:p>
            <a:pPr lvl="1"/>
            <a:r>
              <a:rPr lang="cs-CZ" dirty="0"/>
              <a:t>16 ztužidel o hmotnosti po 3,0 t</a:t>
            </a:r>
          </a:p>
          <a:p>
            <a:pPr lvl="1"/>
            <a:r>
              <a:rPr lang="cs-CZ" dirty="0"/>
              <a:t>100 stropních panelů o hmotnosti po 3,2 t</a:t>
            </a:r>
          </a:p>
          <a:p>
            <a:pPr lvl="1"/>
            <a:r>
              <a:rPr lang="cs-CZ" dirty="0"/>
              <a:t>Celková hmotnost skeletu je 541 </a:t>
            </a:r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77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Varianta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Varianta A</a:t>
            </a:r>
            <a:endParaRPr lang="cs-CZ" dirty="0"/>
          </a:p>
          <a:p>
            <a:r>
              <a:rPr lang="cs-CZ" dirty="0"/>
              <a:t>Věžový jeřáb MB1030</a:t>
            </a:r>
          </a:p>
          <a:p>
            <a:pPr lvl="1"/>
            <a:r>
              <a:rPr lang="cs-CZ" dirty="0"/>
              <a:t>hodinová taxa cca 500 Kč/h</a:t>
            </a:r>
          </a:p>
          <a:p>
            <a:pPr lvl="1"/>
            <a:r>
              <a:rPr lang="cs-CZ" dirty="0"/>
              <a:t>montáž jeřábové dráhy cca 180 Kč/h</a:t>
            </a:r>
          </a:p>
          <a:p>
            <a:pPr marL="0" indent="0">
              <a:buNone/>
            </a:pPr>
            <a:r>
              <a:rPr lang="cs-CZ" b="1" dirty="0"/>
              <a:t>Varianta B</a:t>
            </a:r>
            <a:endParaRPr lang="cs-CZ" dirty="0"/>
          </a:p>
          <a:p>
            <a:r>
              <a:rPr lang="cs-CZ" dirty="0"/>
              <a:t>Automobilní jeřáb AD28T</a:t>
            </a:r>
          </a:p>
          <a:p>
            <a:pPr lvl="1"/>
            <a:r>
              <a:rPr lang="cs-CZ" dirty="0"/>
              <a:t>hodinová taxa cca 730 Kč/h</a:t>
            </a:r>
          </a:p>
          <a:p>
            <a:r>
              <a:rPr lang="cs-CZ" dirty="0"/>
              <a:t>Valník s ramenovým nakládačem</a:t>
            </a:r>
          </a:p>
          <a:p>
            <a:pPr lvl="1"/>
            <a:r>
              <a:rPr lang="cs-CZ" dirty="0"/>
              <a:t>hodinová taxa cca 212 Kč/h.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9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Doba montáže jeřábů u jednotlivých variant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250787"/>
              </p:ext>
            </p:extLst>
          </p:nvPr>
        </p:nvGraphicFramePr>
        <p:xfrm>
          <a:off x="526470" y="1383140"/>
          <a:ext cx="8077202" cy="4920676"/>
        </p:xfrm>
        <a:graphic>
          <a:graphicData uri="http://schemas.openxmlformats.org/drawingml/2006/table">
            <a:tbl>
              <a:tblPr/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2551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Prvek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Hmotnost [t]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Počet kusů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000" dirty="0">
                          <a:effectLst/>
                        </a:rPr>
                        <a:t>Hodnoty pro montáž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91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Věžový jeřáb s pojezdem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Automobilní jeřáb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91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Doba [h/t]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Celkem [h]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Doba [h/t]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Celkem [h]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</a:tr>
              <a:tr h="5831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Sloup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1,8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36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1,2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(1,8 x 36 x 1,2) = </a:t>
                      </a:r>
                      <a:r>
                        <a:rPr lang="cs-CZ" sz="1200" b="1">
                          <a:effectLst/>
                        </a:rPr>
                        <a:t>77,8</a:t>
                      </a:r>
                      <a:endParaRPr lang="cs-CZ" sz="1200">
                        <a:effectLst/>
                      </a:endParaRP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31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Průvlak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3,6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30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0,9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(3,6 x 30 x 0,9) = </a:t>
                      </a:r>
                      <a:r>
                        <a:rPr lang="cs-CZ" sz="1200" b="1">
                          <a:effectLst/>
                        </a:rPr>
                        <a:t>97,2</a:t>
                      </a:r>
                      <a:endParaRPr lang="cs-CZ" sz="1200">
                        <a:effectLst/>
                      </a:endParaRP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31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Ztužidlo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3,0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16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0,9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(3,0 x 16 x 0,9) = </a:t>
                      </a:r>
                      <a:r>
                        <a:rPr lang="cs-CZ" sz="1200" b="1">
                          <a:effectLst/>
                        </a:rPr>
                        <a:t>43,2</a:t>
                      </a:r>
                      <a:endParaRPr lang="cs-CZ" sz="1200">
                        <a:effectLst/>
                      </a:endParaRP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31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Panel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3,2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100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0,7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(3,2 </a:t>
                      </a:r>
                      <a:r>
                        <a:rPr lang="cs-CZ" sz="1200" dirty="0" err="1">
                          <a:effectLst/>
                        </a:rPr>
                        <a:t>x</a:t>
                      </a:r>
                      <a:r>
                        <a:rPr lang="cs-CZ" sz="1200" dirty="0">
                          <a:effectLst/>
                        </a:rPr>
                        <a:t> 100 </a:t>
                      </a:r>
                      <a:r>
                        <a:rPr lang="cs-CZ" sz="1200" dirty="0" err="1">
                          <a:effectLst/>
                        </a:rPr>
                        <a:t>x</a:t>
                      </a:r>
                      <a:r>
                        <a:rPr lang="cs-CZ" sz="1200" dirty="0">
                          <a:effectLst/>
                        </a:rPr>
                        <a:t> 0,7) = </a:t>
                      </a:r>
                      <a:r>
                        <a:rPr lang="cs-CZ" sz="1200" b="1" dirty="0">
                          <a:effectLst/>
                        </a:rPr>
                        <a:t>224,0</a:t>
                      </a:r>
                      <a:endParaRPr lang="cs-CZ" sz="1200" dirty="0">
                        <a:effectLst/>
                      </a:endParaRP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123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Celkem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(77,8 + 97,2 + 43,2 + 224,0) = </a:t>
                      </a:r>
                      <a:r>
                        <a:rPr lang="cs-CZ" sz="1200" b="1" dirty="0">
                          <a:effectLst/>
                        </a:rPr>
                        <a:t>442,2</a:t>
                      </a:r>
                      <a:endParaRPr lang="cs-CZ" sz="1200" dirty="0">
                        <a:effectLst/>
                      </a:endParaRP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319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Předpoklad 4 pracovníků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>
                          <a:effectLst/>
                        </a:rPr>
                        <a:t>(442,2 ÷ 4) = </a:t>
                      </a:r>
                      <a:r>
                        <a:rPr lang="cs-CZ" sz="1200" b="1">
                          <a:effectLst/>
                        </a:rPr>
                        <a:t>111 </a:t>
                      </a:r>
                      <a:endParaRPr lang="cs-CZ" sz="1200">
                        <a:effectLst/>
                      </a:endParaRP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</a:txBody>
                  <a:tcPr marL="43156" marR="43156" marT="43156" marB="4315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36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návrhu strojních sestav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 </a:t>
            </a:r>
            <a:r>
              <a:rPr lang="cs-CZ" dirty="0"/>
              <a:t>nejvyšší cenové položky v rozpočtech stavebních prací řadíme ceny stavebních </a:t>
            </a:r>
            <a:r>
              <a:rPr lang="cs-CZ" dirty="0" smtClean="0"/>
              <a:t>strojů</a:t>
            </a:r>
          </a:p>
          <a:p>
            <a:r>
              <a:rPr lang="cs-CZ" dirty="0" smtClean="0"/>
              <a:t>je tedy důležité </a:t>
            </a:r>
            <a:r>
              <a:rPr lang="cs-CZ" dirty="0"/>
              <a:t>věnovat </a:t>
            </a:r>
            <a:r>
              <a:rPr lang="cs-CZ" dirty="0" smtClean="0"/>
              <a:t>čas </a:t>
            </a:r>
            <a:r>
              <a:rPr lang="cs-CZ" dirty="0"/>
              <a:t>a pečlivost jejich </a:t>
            </a:r>
            <a:r>
              <a:rPr lang="cs-CZ" dirty="0" smtClean="0"/>
              <a:t>návrhu</a:t>
            </a:r>
          </a:p>
          <a:p>
            <a:r>
              <a:rPr lang="cs-CZ" dirty="0" smtClean="0"/>
              <a:t>trendem </a:t>
            </a:r>
            <a:r>
              <a:rPr lang="cs-CZ" dirty="0"/>
              <a:t>v současné době je upřednostňování ceny před kvalitou při provádění stavebních </a:t>
            </a:r>
            <a:r>
              <a:rPr lang="cs-CZ" dirty="0" smtClean="0"/>
              <a:t>prací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2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Varianta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624521"/>
              </p:ext>
            </p:extLst>
          </p:nvPr>
        </p:nvGraphicFramePr>
        <p:xfrm>
          <a:off x="498767" y="1359041"/>
          <a:ext cx="8174180" cy="4720541"/>
        </p:xfrm>
        <a:graphic>
          <a:graphicData uri="http://schemas.openxmlformats.org/drawingml/2006/table">
            <a:tbl>
              <a:tblPr/>
              <a:tblGrid>
                <a:gridCol w="1634836"/>
                <a:gridCol w="1634836"/>
                <a:gridCol w="1634836"/>
                <a:gridCol w="1634836"/>
                <a:gridCol w="1634836"/>
              </a:tblGrid>
              <a:tr h="41828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Varianta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A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B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718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Strojní sestava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Věžový jeřáb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>
                          <a:effectLst/>
                        </a:rPr>
                        <a:t>Jeřábová dráha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>
                          <a:effectLst/>
                        </a:rPr>
                        <a:t>Automobilní jeřáb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Valník s nakladačem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60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Provozní náklady strojů (Kč/h)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500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180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18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>
                          <a:effectLst/>
                        </a:rPr>
                        <a:t>Trvání montáže (h)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>
                          <a:effectLst/>
                        </a:rPr>
                        <a:t>111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111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60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>
                          <a:effectLst/>
                        </a:rPr>
                        <a:t>Provozní náklady strojů (tis. Kč)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>
                          <a:effectLst/>
                        </a:rPr>
                        <a:t>55,50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>
                          <a:effectLst/>
                        </a:rPr>
                        <a:t>19,98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60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Celkové náklady (tis. Kč)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75,48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74694" marR="74694" marT="74694" marB="7469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221679" y="6008312"/>
            <a:ext cx="8844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Helvetica" panose="020B0604020202020204" pitchFamily="34" charset="0"/>
                <a:cs typeface="Helvetica" panose="020B0604020202020204" pitchFamily="34" charset="0"/>
              </a:rPr>
              <a:t>Hodnoty pro variantu B se vypočítají obdobně jako u varianty A.</a:t>
            </a:r>
          </a:p>
        </p:txBody>
      </p:sp>
    </p:spTree>
    <p:extLst>
      <p:ext uri="{BB962C8B-B14F-4D97-AF65-F5344CB8AC3E}">
        <p14:creationId xmlns:p14="http://schemas.microsoft.com/office/powerpoint/2010/main" val="2840911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Zátěžové diagramy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návrhu zdvihacích mechanismů je nutné počítat s odlišností věžových a mobilních </a:t>
            </a:r>
            <a:r>
              <a:rPr lang="cs-CZ" dirty="0" smtClean="0"/>
              <a:t>jeřábů</a:t>
            </a:r>
          </a:p>
          <a:p>
            <a:r>
              <a:rPr lang="cs-CZ" dirty="0" smtClean="0"/>
              <a:t>pro </a:t>
            </a:r>
            <a:r>
              <a:rPr lang="cs-CZ" dirty="0"/>
              <a:t>každý typ zvedacího mechanismu existuje zátěžový diagram, který udává </a:t>
            </a:r>
            <a:r>
              <a:rPr lang="cs-CZ" dirty="0" smtClean="0"/>
              <a:t>maximální </a:t>
            </a:r>
            <a:r>
              <a:rPr lang="cs-CZ" dirty="0"/>
              <a:t>zatížení při určitém </a:t>
            </a:r>
            <a:r>
              <a:rPr lang="cs-CZ" dirty="0" smtClean="0"/>
              <a:t>vyložení</a:t>
            </a:r>
          </a:p>
          <a:p>
            <a:r>
              <a:rPr lang="cs-CZ" dirty="0" smtClean="0"/>
              <a:t>při </a:t>
            </a:r>
            <a:r>
              <a:rPr lang="cs-CZ" dirty="0"/>
              <a:t>volbě stroje </a:t>
            </a:r>
            <a:r>
              <a:rPr lang="cs-CZ" dirty="0" smtClean="0"/>
              <a:t>je rozhodujícím</a:t>
            </a:r>
            <a:r>
              <a:rPr lang="cs-CZ" dirty="0"/>
              <a:t> kritériem hmotnost přepravovaných </a:t>
            </a:r>
            <a:r>
              <a:rPr lang="cs-CZ" dirty="0" smtClean="0"/>
              <a:t>břemen a </a:t>
            </a:r>
            <a:r>
              <a:rPr lang="cs-CZ" dirty="0"/>
              <a:t>vzdálenost skladovací </a:t>
            </a:r>
            <a:r>
              <a:rPr lang="cs-CZ" dirty="0" smtClean="0"/>
              <a:t>plochy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6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Zátěžové </a:t>
            </a:r>
            <a:r>
              <a:rPr lang="cs-CZ" dirty="0" smtClean="0"/>
              <a:t>diagramy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Zátěžové diagramy pro věžové jeřáby a pro mobilní jeřáby se typově </a:t>
            </a:r>
            <a:r>
              <a:rPr lang="cs-CZ" dirty="0" smtClean="0"/>
              <a:t>liší</a:t>
            </a:r>
          </a:p>
          <a:p>
            <a:r>
              <a:rPr lang="cs-CZ" dirty="0"/>
              <a:t>h</a:t>
            </a:r>
            <a:r>
              <a:rPr lang="cs-CZ" dirty="0" smtClean="0"/>
              <a:t>lavním </a:t>
            </a:r>
            <a:r>
              <a:rPr lang="cs-CZ" dirty="0"/>
              <a:t>důvodem této odlišnosti je šikmý způsob vyložení u většiny mobilních </a:t>
            </a:r>
            <a:r>
              <a:rPr lang="cs-CZ" dirty="0" smtClean="0"/>
              <a:t>jeřábů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8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3" name="Picture 2" descr="C:\Users\Pája\Downloads\www\obrJe-pev-jerabycz.cz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" y="1433931"/>
            <a:ext cx="9137942" cy="429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165847" y="6154701"/>
            <a:ext cx="97815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www.jerabycz.cz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86206" y="554181"/>
            <a:ext cx="5299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Zátěžový diagram pro věžový jeřáb</a:t>
            </a:r>
            <a:endParaRPr lang="cs-CZ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31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3" name="Picture 3" descr="C:\Users\Pája\Downloads\www\obrJg-autojerabyolomouc.c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206" y="1015845"/>
            <a:ext cx="5259138" cy="525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931174" y="6330844"/>
            <a:ext cx="141417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www.autojerabyolomouc.com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78670" y="554180"/>
            <a:ext cx="5366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Zátěžový diagram pro mobilní jeřáb</a:t>
            </a:r>
            <a:endParaRPr lang="cs-CZ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319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Další kritéria při volbě strojních sestav pro montážní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rozměry </a:t>
            </a:r>
            <a:r>
              <a:rPr lang="cs-CZ" dirty="0"/>
              <a:t>těchto strojů a s tím spojená dopravní omezení jak na běžných komunikacích, tak i na </a:t>
            </a:r>
            <a:r>
              <a:rPr lang="cs-CZ" dirty="0" smtClean="0"/>
              <a:t>staveništi</a:t>
            </a:r>
          </a:p>
          <a:p>
            <a:r>
              <a:rPr lang="cs-CZ" dirty="0" smtClean="0"/>
              <a:t>u </a:t>
            </a:r>
            <a:r>
              <a:rPr lang="cs-CZ" dirty="0"/>
              <a:t>návrhu je třeba mít na paměti nutnost rozebrání tohoto stroje, aby nedocházelo k situacím, kdy stroj nebude možné z místa stavby </a:t>
            </a:r>
            <a:r>
              <a:rPr lang="cs-CZ" dirty="0" smtClean="0"/>
              <a:t>demontovat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13314" name="Picture 2" descr="C:\Users\Pája\Downloads\www\obrJa-ble.b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315" y="3782291"/>
            <a:ext cx="2870244" cy="25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Pája\Downloads\www\obrJc-otoc-cbmontservis.cz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19" y="3782291"/>
            <a:ext cx="3380509" cy="25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6728263" y="6307692"/>
            <a:ext cx="114486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www.cbmontservis.cz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300134" y="6317673"/>
            <a:ext cx="8034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www.ble.be</a:t>
            </a:r>
          </a:p>
        </p:txBody>
      </p:sp>
    </p:spTree>
    <p:extLst>
      <p:ext uri="{BB962C8B-B14F-4D97-AF65-F5344CB8AC3E}">
        <p14:creationId xmlns:p14="http://schemas.microsoft.com/office/powerpoint/2010/main" val="1491357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Další kritéria při volbě strojních sestav pro montážní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odstupové</a:t>
            </a:r>
            <a:r>
              <a:rPr lang="cs-CZ" dirty="0"/>
              <a:t> vzdálenosti zvedacích mechanismů od budovaných objektů</a:t>
            </a:r>
          </a:p>
          <a:p>
            <a:pPr lvl="1"/>
            <a:r>
              <a:rPr lang="cs-CZ" b="1" dirty="0"/>
              <a:t>věžové jeřáby s horní otočí </a:t>
            </a:r>
            <a:r>
              <a:rPr lang="cs-CZ" dirty="0"/>
              <a:t>- měří se od základového kříže</a:t>
            </a:r>
          </a:p>
          <a:p>
            <a:pPr lvl="1"/>
            <a:r>
              <a:rPr lang="cs-CZ" b="1" dirty="0"/>
              <a:t>věžové jeřáby s dolní otočí </a:t>
            </a:r>
            <a:r>
              <a:rPr lang="cs-CZ" dirty="0"/>
              <a:t>- vzdálenost od protizávaží umístěných ve spodní části věže</a:t>
            </a:r>
          </a:p>
          <a:p>
            <a:pPr lvl="1"/>
            <a:r>
              <a:rPr lang="cs-CZ" b="1" dirty="0"/>
              <a:t>u mobilních jeřábů </a:t>
            </a:r>
            <a:r>
              <a:rPr lang="cs-CZ" dirty="0"/>
              <a:t>je nutné jeho pozice volit tak, abychom předcházeli situaci, kdy nebudeme schopni osadit prvek na vzdálenější stranu ve vyšších patrech objektu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33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8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návrhu strojních sestav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</a:t>
            </a:r>
            <a:r>
              <a:rPr lang="cs-CZ" dirty="0"/>
              <a:t>mnoho způsobů a metod, dle kterých můžeme navrhovat optimální strojní </a:t>
            </a:r>
            <a:r>
              <a:rPr lang="cs-CZ" dirty="0" smtClean="0"/>
              <a:t>sestavy - stavební </a:t>
            </a:r>
            <a:r>
              <a:rPr lang="cs-CZ" dirty="0"/>
              <a:t>společnosti o jejich existenci </a:t>
            </a:r>
            <a:r>
              <a:rPr lang="cs-CZ" dirty="0" smtClean="0"/>
              <a:t>často nemají </a:t>
            </a:r>
            <a:r>
              <a:rPr lang="cs-CZ" dirty="0"/>
              <a:t>dostatečné množství </a:t>
            </a:r>
            <a:r>
              <a:rPr lang="cs-CZ" dirty="0" smtClean="0"/>
              <a:t>informací</a:t>
            </a:r>
          </a:p>
          <a:p>
            <a:r>
              <a:rPr lang="cs-CZ" dirty="0" smtClean="0"/>
              <a:t>dochází </a:t>
            </a:r>
            <a:r>
              <a:rPr lang="cs-CZ" dirty="0"/>
              <a:t>tak ke zbytečnému naddimenzování nebo poddimenzování strojních </a:t>
            </a:r>
            <a:r>
              <a:rPr lang="cs-CZ" dirty="0" smtClean="0"/>
              <a:t>sestav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2050" name="Picture 2" descr="C:\Users\Pája\Downloads\www\bagry.cz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09" b="8629"/>
          <a:stretch/>
        </p:blipFill>
        <p:spPr bwMode="auto">
          <a:xfrm>
            <a:off x="2119746" y="4045528"/>
            <a:ext cx="4900814" cy="245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78550" y="6474389"/>
            <a:ext cx="88357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www.bagry.cz</a:t>
            </a:r>
          </a:p>
        </p:txBody>
      </p:sp>
    </p:spTree>
    <p:extLst>
      <p:ext uri="{BB962C8B-B14F-4D97-AF65-F5344CB8AC3E}">
        <p14:creationId xmlns:p14="http://schemas.microsoft.com/office/powerpoint/2010/main" val="2897968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strojních sestav pro zemní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stroje </a:t>
            </a:r>
            <a:r>
              <a:rPr lang="cs-CZ" dirty="0"/>
              <a:t>pro zemní práce se dají považovat za nejvyužívanější stroje ve </a:t>
            </a:r>
            <a:r>
              <a:rPr lang="cs-CZ" dirty="0" smtClean="0"/>
              <a:t>stavitelství</a:t>
            </a:r>
          </a:p>
          <a:p>
            <a:r>
              <a:rPr lang="cs-CZ" dirty="0" smtClean="0"/>
              <a:t>optimální </a:t>
            </a:r>
            <a:r>
              <a:rPr lang="cs-CZ" dirty="0"/>
              <a:t>složení strojní sestavy stanovíme na základě návrhu jednotlivých strojů a následného </a:t>
            </a:r>
            <a:r>
              <a:rPr lang="cs-CZ" dirty="0" smtClean="0"/>
              <a:t>výpočtu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3074" name="Picture 2" descr="C:\Users\Pája\Downloads\www\6_asbud_4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50" b="14222"/>
          <a:stretch/>
        </p:blipFill>
        <p:spPr bwMode="auto">
          <a:xfrm>
            <a:off x="457959" y="3366655"/>
            <a:ext cx="8305119" cy="307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470737" y="6436257"/>
            <a:ext cx="12923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www.stavebni-technika.cz</a:t>
            </a:r>
          </a:p>
        </p:txBody>
      </p:sp>
    </p:spTree>
    <p:extLst>
      <p:ext uri="{BB962C8B-B14F-4D97-AF65-F5344CB8AC3E}">
        <p14:creationId xmlns:p14="http://schemas.microsoft.com/office/powerpoint/2010/main" val="22759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strojních sestav pro zemní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163" y="1549399"/>
            <a:ext cx="8574087" cy="5003801"/>
          </a:xfrm>
        </p:spPr>
        <p:txBody>
          <a:bodyPr>
            <a:normAutofit/>
          </a:bodyPr>
          <a:lstStyle/>
          <a:p>
            <a:r>
              <a:rPr lang="cs-CZ" b="1" dirty="0"/>
              <a:t>Určení vstupních dat</a:t>
            </a:r>
            <a:endParaRPr lang="cs-CZ" dirty="0"/>
          </a:p>
          <a:p>
            <a:pPr lvl="1"/>
            <a:r>
              <a:rPr lang="cs-CZ" dirty="0"/>
              <a:t>třída těžitelnosti zeminy [–]</a:t>
            </a:r>
          </a:p>
          <a:p>
            <a:pPr lvl="1"/>
            <a:r>
              <a:rPr lang="cs-CZ" dirty="0"/>
              <a:t>objem zeminy, kterou se chystáme vytěžit a přemístit [m</a:t>
            </a:r>
            <a:r>
              <a:rPr lang="cs-CZ" baseline="30000" dirty="0"/>
              <a:t>3</a:t>
            </a:r>
            <a:r>
              <a:rPr lang="cs-CZ" dirty="0"/>
              <a:t>]</a:t>
            </a:r>
          </a:p>
          <a:p>
            <a:pPr lvl="1"/>
            <a:r>
              <a:rPr lang="cs-CZ" dirty="0"/>
              <a:t>vzdálenosti skladovacích ploch pro daný materiál [km]</a:t>
            </a:r>
          </a:p>
          <a:p>
            <a:r>
              <a:rPr lang="cs-CZ" b="1" dirty="0" smtClean="0"/>
              <a:t>Volba kombinací strojních sestav</a:t>
            </a:r>
            <a:endParaRPr lang="cs-CZ" dirty="0" smtClean="0"/>
          </a:p>
          <a:p>
            <a:pPr lvl="1"/>
            <a:r>
              <a:rPr lang="cs-CZ" dirty="0" smtClean="0"/>
              <a:t>zvolení konkrétních strojů, které se jeví jako optimální pro provedení dané činnosti</a:t>
            </a:r>
          </a:p>
          <a:p>
            <a:pPr lvl="1"/>
            <a:r>
              <a:rPr lang="cs-CZ" dirty="0" smtClean="0"/>
              <a:t>u těchto strojů je důležité zjistit základní informace potřebné k provedení výpočtu:</a:t>
            </a:r>
          </a:p>
          <a:p>
            <a:pPr lvl="2"/>
            <a:r>
              <a:rPr lang="cs-CZ" dirty="0" smtClean="0"/>
              <a:t>objem lopaty či korby [m</a:t>
            </a:r>
            <a:r>
              <a:rPr lang="cs-CZ" baseline="30000" dirty="0" smtClean="0"/>
              <a:t>3</a:t>
            </a:r>
            <a:r>
              <a:rPr lang="cs-CZ" dirty="0" smtClean="0"/>
              <a:t>]</a:t>
            </a:r>
          </a:p>
          <a:p>
            <a:pPr lvl="2"/>
            <a:r>
              <a:rPr lang="cs-CZ" dirty="0" smtClean="0"/>
              <a:t>předpokládané výkony [m3/h]</a:t>
            </a:r>
          </a:p>
          <a:p>
            <a:pPr lvl="2"/>
            <a:r>
              <a:rPr lang="cs-CZ" dirty="0" smtClean="0"/>
              <a:t>předpokládané provozní náklady [Kč/h]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3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příkladu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Máme vytěžit stavební jámu o rozměrech 125 m x 18 m x 2 m v zemině třídy těžitelnosti 2.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Veškerou </a:t>
            </a:r>
            <a:r>
              <a:rPr lang="cs-CZ" dirty="0"/>
              <a:t>vytěženou zeminu máme odvézt na skladovací plochu mimo staveniště. Cesta vedoucí přes staveniště na skládku je dlouhá 250 m, přípustná rychlost na této komunikaci je 10 km/h.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Cesta </a:t>
            </a:r>
            <a:r>
              <a:rPr lang="cs-CZ" dirty="0"/>
              <a:t>dále na skládku po silnici měří 8 km, přičemž přípustná rychlost je tu 50 km/h.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Hmotnost </a:t>
            </a:r>
            <a:r>
              <a:rPr lang="cs-CZ" dirty="0"/>
              <a:t>nevytěžené zeminy je 1,8 t/m</a:t>
            </a:r>
            <a:r>
              <a:rPr lang="cs-CZ" baseline="30000" dirty="0"/>
              <a:t>3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49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Varianta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Návrh jednotlivých strojů</a:t>
            </a:r>
            <a:endParaRPr lang="cs-CZ" dirty="0"/>
          </a:p>
          <a:p>
            <a:pPr lvl="1"/>
            <a:r>
              <a:rPr lang="cs-CZ" dirty="0"/>
              <a:t>Menší kolové rypadlo</a:t>
            </a:r>
          </a:p>
          <a:p>
            <a:pPr lvl="2"/>
            <a:r>
              <a:rPr lang="cs-CZ" dirty="0"/>
              <a:t>objem lopaty 0,4 m</a:t>
            </a:r>
            <a:r>
              <a:rPr lang="cs-CZ" baseline="30000" dirty="0"/>
              <a:t>3</a:t>
            </a:r>
            <a:r>
              <a:rPr lang="cs-CZ" dirty="0"/>
              <a:t> </a:t>
            </a:r>
            <a:r>
              <a:rPr lang="cs-CZ" dirty="0" smtClean="0"/>
              <a:t>–&gt; </a:t>
            </a:r>
            <a:br>
              <a:rPr lang="cs-CZ" dirty="0" smtClean="0"/>
            </a:br>
            <a:r>
              <a:rPr lang="cs-CZ" dirty="0" smtClean="0"/>
              <a:t>předpokládaný</a:t>
            </a:r>
            <a:r>
              <a:rPr lang="cs-CZ" dirty="0"/>
              <a:t> výkon 21,1 m</a:t>
            </a:r>
            <a:r>
              <a:rPr lang="cs-CZ" baseline="30000" dirty="0"/>
              <a:t>3</a:t>
            </a:r>
            <a:r>
              <a:rPr lang="cs-CZ" dirty="0"/>
              <a:t>/h</a:t>
            </a:r>
          </a:p>
          <a:p>
            <a:pPr lvl="2"/>
            <a:r>
              <a:rPr lang="cs-CZ" dirty="0"/>
              <a:t>předpokládané provozní náklady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469 </a:t>
            </a:r>
            <a:r>
              <a:rPr lang="cs-CZ" dirty="0"/>
              <a:t>Kč/h</a:t>
            </a:r>
          </a:p>
          <a:p>
            <a:pPr lvl="1"/>
            <a:r>
              <a:rPr lang="cs-CZ" dirty="0"/>
              <a:t>Sklápěč</a:t>
            </a:r>
          </a:p>
          <a:p>
            <a:pPr lvl="2"/>
            <a:r>
              <a:rPr lang="cs-CZ" dirty="0"/>
              <a:t>nosnost 8,2 t</a:t>
            </a:r>
          </a:p>
          <a:p>
            <a:pPr lvl="2"/>
            <a:r>
              <a:rPr lang="cs-CZ" dirty="0"/>
              <a:t>předpokládané provozní náklady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240 </a:t>
            </a:r>
            <a:r>
              <a:rPr lang="cs-CZ" dirty="0"/>
              <a:t>Kč/h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  <a:p>
            <a:r>
              <a:rPr lang="pl-PL" b="1" dirty="0" smtClean="0"/>
              <a:t>Objem </a:t>
            </a:r>
            <a:r>
              <a:rPr lang="pl-PL" b="1" dirty="0"/>
              <a:t>vykopané zeminy:</a:t>
            </a:r>
            <a:endParaRPr lang="pl-PL" dirty="0"/>
          </a:p>
          <a:p>
            <a:pPr lvl="1"/>
            <a:r>
              <a:rPr lang="pl-PL" dirty="0"/>
              <a:t>125 × 18 × 2 = 4 500 m</a:t>
            </a:r>
            <a:r>
              <a:rPr lang="pl-PL" baseline="30000" dirty="0"/>
              <a:t>3</a:t>
            </a:r>
            <a:r>
              <a:rPr lang="pl-PL" dirty="0"/>
              <a:t> zeminy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  <p:pic>
        <p:nvPicPr>
          <p:cNvPr id="5124" name="Picture 4" descr="C:\Users\Pája\Downloads\www\obr5b-male.jpe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" t="9642" r="4896" b="11797"/>
          <a:stretch/>
        </p:blipFill>
        <p:spPr bwMode="auto">
          <a:xfrm>
            <a:off x="5529942" y="1493980"/>
            <a:ext cx="3120572" cy="173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Pája\Downloads\www\tatra_t815_231s24-340_sklapec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" t="13012" r="8652" b="4351"/>
          <a:stretch/>
        </p:blipFill>
        <p:spPr bwMode="auto">
          <a:xfrm>
            <a:off x="5529942" y="3473455"/>
            <a:ext cx="3120572" cy="197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7807013" y="5444784"/>
            <a:ext cx="84350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www.tatra.cz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789381" y="3229579"/>
            <a:ext cx="86113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Zdroj: www.cat.com</a:t>
            </a:r>
          </a:p>
        </p:txBody>
      </p:sp>
    </p:spTree>
    <p:extLst>
      <p:ext uri="{BB962C8B-B14F-4D97-AF65-F5344CB8AC3E}">
        <p14:creationId xmlns:p14="http://schemas.microsoft.com/office/powerpoint/2010/main" val="101162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Varianta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Kolik převeze sklápěč:</a:t>
            </a:r>
            <a:endParaRPr lang="cs-CZ" dirty="0"/>
          </a:p>
          <a:p>
            <a:pPr lvl="1"/>
            <a:r>
              <a:rPr lang="cs-CZ" dirty="0"/>
              <a:t>8,2 t ÷ 1,8 t/m</a:t>
            </a:r>
            <a:r>
              <a:rPr lang="cs-CZ" baseline="30000" dirty="0"/>
              <a:t>3</a:t>
            </a:r>
            <a:r>
              <a:rPr lang="cs-CZ" dirty="0"/>
              <a:t> = 4,56 m</a:t>
            </a:r>
            <a:r>
              <a:rPr lang="cs-CZ" baseline="30000" dirty="0"/>
              <a:t>3</a:t>
            </a:r>
            <a:r>
              <a:rPr lang="cs-CZ" dirty="0"/>
              <a:t> zeminy.</a:t>
            </a:r>
          </a:p>
          <a:p>
            <a:r>
              <a:rPr lang="cs-CZ" b="1" dirty="0"/>
              <a:t>Doba naložení sklápěče rypadlem:</a:t>
            </a:r>
            <a:endParaRPr lang="cs-CZ" dirty="0"/>
          </a:p>
          <a:p>
            <a:pPr lvl="1"/>
            <a:r>
              <a:rPr lang="cs-CZ" dirty="0"/>
              <a:t>4,56 m</a:t>
            </a:r>
            <a:r>
              <a:rPr lang="cs-CZ" baseline="30000" dirty="0"/>
              <a:t>3</a:t>
            </a:r>
            <a:r>
              <a:rPr lang="cs-CZ" dirty="0"/>
              <a:t> ÷ 21,1 m</a:t>
            </a:r>
            <a:r>
              <a:rPr lang="cs-CZ" baseline="30000" dirty="0"/>
              <a:t>3</a:t>
            </a:r>
            <a:r>
              <a:rPr lang="cs-CZ" dirty="0"/>
              <a:t>/h = 0,216 h.</a:t>
            </a:r>
          </a:p>
          <a:p>
            <a:r>
              <a:rPr lang="cs-CZ" b="1" dirty="0"/>
              <a:t>Doba jízdy sklápěče:</a:t>
            </a:r>
            <a:endParaRPr lang="cs-CZ" dirty="0"/>
          </a:p>
          <a:p>
            <a:pPr lvl="1"/>
            <a:r>
              <a:rPr lang="cs-CZ" dirty="0"/>
              <a:t>po staveništi: [0,25 km ÷ 10 km/h] × 2 jízdy = 0,040 h</a:t>
            </a:r>
          </a:p>
          <a:p>
            <a:pPr lvl="1"/>
            <a:r>
              <a:rPr lang="cs-CZ" dirty="0"/>
              <a:t>mimo staveniště: [8 km ÷ 50 km/h] × 2 jízdy = 0,320 h</a:t>
            </a:r>
          </a:p>
          <a:p>
            <a:pPr lvl="1"/>
            <a:r>
              <a:rPr lang="cs-CZ" dirty="0"/>
              <a:t>čas nakládky: 0,216 h</a:t>
            </a:r>
          </a:p>
          <a:p>
            <a:pPr lvl="1"/>
            <a:r>
              <a:rPr lang="cs-CZ" dirty="0"/>
              <a:t>čas vykládky (odhadem): 0,100 h</a:t>
            </a:r>
          </a:p>
          <a:p>
            <a:pPr lvl="1"/>
            <a:r>
              <a:rPr lang="cs-CZ" dirty="0"/>
              <a:t>celkový čas 1 cyklu: 0,676 h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89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Varianta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Výkon sklápěče:</a:t>
            </a:r>
            <a:endParaRPr lang="cs-CZ" dirty="0"/>
          </a:p>
          <a:p>
            <a:pPr lvl="1"/>
            <a:r>
              <a:rPr lang="cs-CZ" dirty="0"/>
              <a:t>4,56 m</a:t>
            </a:r>
            <a:r>
              <a:rPr lang="cs-CZ" baseline="30000" dirty="0"/>
              <a:t>3</a:t>
            </a:r>
            <a:r>
              <a:rPr lang="cs-CZ" dirty="0"/>
              <a:t> × 0,679 h = 6,75 m</a:t>
            </a:r>
            <a:r>
              <a:rPr lang="cs-CZ" baseline="30000" dirty="0"/>
              <a:t>3</a:t>
            </a:r>
            <a:r>
              <a:rPr lang="cs-CZ" dirty="0"/>
              <a:t>/h</a:t>
            </a:r>
          </a:p>
          <a:p>
            <a:r>
              <a:rPr lang="cs-CZ" b="1" dirty="0"/>
              <a:t>Určení počtu sklápěčů:</a:t>
            </a:r>
            <a:endParaRPr lang="cs-CZ" dirty="0"/>
          </a:p>
          <a:p>
            <a:pPr lvl="1"/>
            <a:r>
              <a:rPr lang="cs-CZ" dirty="0"/>
              <a:t>21,1 m</a:t>
            </a:r>
            <a:r>
              <a:rPr lang="cs-CZ" baseline="30000" dirty="0"/>
              <a:t>3</a:t>
            </a:r>
            <a:r>
              <a:rPr lang="cs-CZ" dirty="0"/>
              <a:t>/h ÷ 6,75 m</a:t>
            </a:r>
            <a:r>
              <a:rPr lang="cs-CZ" baseline="30000" dirty="0"/>
              <a:t>3</a:t>
            </a:r>
            <a:r>
              <a:rPr lang="cs-CZ" dirty="0"/>
              <a:t>/h = 3,13 </a:t>
            </a:r>
            <a:r>
              <a:rPr lang="cs-CZ" dirty="0" smtClean="0"/>
              <a:t>ks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BW03 - STROJNÍ ZAŘÍZENÍ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8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FAST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 FAST.thmx</Template>
  <TotalTime>1068</TotalTime>
  <Words>971</Words>
  <Application>Microsoft Macintosh PowerPoint</Application>
  <PresentationFormat>On-screen Show (4:3)</PresentationFormat>
  <Paragraphs>335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Projekt FAST</vt:lpstr>
      <vt:lpstr>Způsob návrhu strojních sestav</vt:lpstr>
      <vt:lpstr>Způsob návrhu strojních sestav</vt:lpstr>
      <vt:lpstr>Způsob návrhu strojních sestav</vt:lpstr>
      <vt:lpstr>Návrh strojních sestav pro zemní práce</vt:lpstr>
      <vt:lpstr>Návrh strojních sestav pro zemní práce</vt:lpstr>
      <vt:lpstr>Zadání příkladu</vt:lpstr>
      <vt:lpstr>Varianta A</vt:lpstr>
      <vt:lpstr>Varianta A</vt:lpstr>
      <vt:lpstr>Varianta A</vt:lpstr>
      <vt:lpstr>Varianta A</vt:lpstr>
      <vt:lpstr>Varianta B a C</vt:lpstr>
      <vt:lpstr>Návrh strojů pro betonářské práce</vt:lpstr>
      <vt:lpstr>Zadání příkladu</vt:lpstr>
      <vt:lpstr>Varianta B a C</vt:lpstr>
      <vt:lpstr>Tabulka jednotlivých variant</vt:lpstr>
      <vt:lpstr>Návrh strojních sestav pro montážní práce</vt:lpstr>
      <vt:lpstr>Zadání příkladu</vt:lpstr>
      <vt:lpstr>Varianta A a B</vt:lpstr>
      <vt:lpstr>Doba montáže jeřábů u jednotlivých variant</vt:lpstr>
      <vt:lpstr>Varianta A a B</vt:lpstr>
      <vt:lpstr>Zátěžové diagramy</vt:lpstr>
      <vt:lpstr>Zátěžové diagramy</vt:lpstr>
      <vt:lpstr>PowerPoint Presentation</vt:lpstr>
      <vt:lpstr>PowerPoint Presentation</vt:lpstr>
      <vt:lpstr>Další kritéria při volbě strojních sestav pro montážní práce </vt:lpstr>
      <vt:lpstr>Další kritéria při volbě strojních sestav pro montážní práce </vt:lpstr>
      <vt:lpstr>Děkuji za pozornost!</vt:lpstr>
    </vt:vector>
  </TitlesOfParts>
  <Company>VUT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Steeve Zimmermann</cp:lastModifiedBy>
  <cp:revision>74</cp:revision>
  <dcterms:created xsi:type="dcterms:W3CDTF">2014-09-05T08:12:48Z</dcterms:created>
  <dcterms:modified xsi:type="dcterms:W3CDTF">2014-11-16T17:11:02Z</dcterms:modified>
</cp:coreProperties>
</file>