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29"/>
  </p:notesMasterIdLst>
  <p:sldIdLst>
    <p:sldId id="256" r:id="rId2"/>
    <p:sldId id="273" r:id="rId3"/>
    <p:sldId id="274" r:id="rId4"/>
    <p:sldId id="275" r:id="rId5"/>
    <p:sldId id="276" r:id="rId6"/>
    <p:sldId id="277" r:id="rId7"/>
    <p:sldId id="300" r:id="rId8"/>
    <p:sldId id="278" r:id="rId9"/>
    <p:sldId id="301" r:id="rId10"/>
    <p:sldId id="282" r:id="rId11"/>
    <p:sldId id="302" r:id="rId12"/>
    <p:sldId id="283" r:id="rId13"/>
    <p:sldId id="303" r:id="rId14"/>
    <p:sldId id="281" r:id="rId15"/>
    <p:sldId id="284" r:id="rId16"/>
    <p:sldId id="285" r:id="rId17"/>
    <p:sldId id="286" r:id="rId18"/>
    <p:sldId id="287" r:id="rId19"/>
    <p:sldId id="304" r:id="rId20"/>
    <p:sldId id="288" r:id="rId21"/>
    <p:sldId id="289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548A-80EF-4DFC-BBEC-60DB09008C0E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0A33-F169-446C-8232-B21B44CD3C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8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0A33-F169-446C-8232-B21B44CD3C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16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2" y="6437032"/>
            <a:ext cx="8737007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3</a:t>
            </a:r>
            <a:r>
              <a:rPr lang="en-US" dirty="0"/>
              <a:t> - STROJNÍ ZAŘÍZENÍ</a:t>
            </a:r>
            <a:r>
              <a:rPr lang="cs-CZ" dirty="0"/>
              <a:t>	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Stroje a zařízení pro recyklaci stavebních materiálů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11.Přednáška</a:t>
            </a:r>
            <a:endParaRPr lang="cs-CZ" dirty="0"/>
          </a:p>
        </p:txBody>
      </p:sp>
      <p:pic>
        <p:nvPicPr>
          <p:cNvPr id="32771" name="Picture 3" descr="C:\Users\Pája\Downloads\www\img_18-tridicka-odpad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 b="13655"/>
          <a:stretch/>
        </p:blipFill>
        <p:spPr bwMode="auto">
          <a:xfrm>
            <a:off x="0" y="1611101"/>
            <a:ext cx="9144000" cy="46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7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63048"/>
            <a:ext cx="8574087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Odrazové drtiče:</a:t>
            </a:r>
          </a:p>
          <a:p>
            <a:pPr lvl="1"/>
            <a:r>
              <a:rPr lang="cs-CZ" dirty="0" smtClean="0"/>
              <a:t>zpracovávají </a:t>
            </a:r>
            <a:r>
              <a:rPr lang="cs-CZ" dirty="0"/>
              <a:t>beton, železobeton, cihelnou suť, živičné kry a kamenivo se vstupními rozměry přibližně do 80 </a:t>
            </a:r>
            <a:r>
              <a:rPr lang="cs-CZ" dirty="0" smtClean="0"/>
              <a:t>cm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Výhodami odrazových drtičů jsou:</a:t>
            </a:r>
          </a:p>
          <a:p>
            <a:pPr lvl="1"/>
            <a:r>
              <a:rPr lang="cs-CZ" dirty="0"/>
              <a:t>vysoký výkon</a:t>
            </a:r>
          </a:p>
          <a:p>
            <a:pPr lvl="1"/>
            <a:r>
              <a:rPr lang="cs-CZ" dirty="0"/>
              <a:t>velký stupeň zdrobnění</a:t>
            </a:r>
          </a:p>
          <a:p>
            <a:pPr lvl="1"/>
            <a:r>
              <a:rPr lang="cs-CZ" dirty="0"/>
              <a:t>vynikající tvarový index</a:t>
            </a:r>
          </a:p>
          <a:p>
            <a:pPr lvl="1"/>
            <a:r>
              <a:rPr lang="cs-CZ" dirty="0"/>
              <a:t>nenáročná údržba a obsluha</a:t>
            </a:r>
          </a:p>
          <a:p>
            <a:pPr marL="457200" lvl="1" indent="0">
              <a:buNone/>
            </a:pPr>
            <a:endParaRPr lang="cs-CZ" u="sng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6386" name="Picture 2" descr="C:\Users\Pája\Downloads\www\obr10c-minyu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42" y="2779432"/>
            <a:ext cx="36027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28304" y="6483045"/>
            <a:ext cx="9653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www.minyu.com</a:t>
            </a:r>
          </a:p>
        </p:txBody>
      </p:sp>
    </p:spTree>
    <p:extLst>
      <p:ext uri="{BB962C8B-B14F-4D97-AF65-F5344CB8AC3E}">
        <p14:creationId xmlns:p14="http://schemas.microsoft.com/office/powerpoint/2010/main" val="35160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7410" name="Picture 2" descr="C:\Users\Pája\Downloads\www\obr10b-www.minggongmachinery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/>
          <a:stretch/>
        </p:blipFill>
        <p:spPr bwMode="auto">
          <a:xfrm>
            <a:off x="2260600" y="840720"/>
            <a:ext cx="4651422" cy="56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54572" y="6518920"/>
            <a:ext cx="14574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www.minggongmachinery.com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317500"/>
            <a:ext cx="2698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/>
                <a:cs typeface="Helvetica"/>
              </a:rPr>
              <a:t>Odrazový</a:t>
            </a:r>
            <a:r>
              <a:rPr lang="cs-CZ" sz="2800" b="1" dirty="0" smtClean="0">
                <a:latin typeface="Helvetica"/>
                <a:cs typeface="Helvetica"/>
              </a:rPr>
              <a:t> drtič</a:t>
            </a:r>
            <a:endParaRPr lang="cs-CZ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2996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63048"/>
            <a:ext cx="8574087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Válcové drtiče:</a:t>
            </a:r>
          </a:p>
          <a:p>
            <a:pPr lvl="1"/>
            <a:r>
              <a:rPr lang="cs-CZ" dirty="0" smtClean="0"/>
              <a:t>používají se pro </a:t>
            </a:r>
            <a:r>
              <a:rPr lang="cs-CZ" dirty="0"/>
              <a:t>střední a jemné drcení i velmi pevných, ale dobře drtitelných </a:t>
            </a:r>
            <a:r>
              <a:rPr lang="cs-CZ" dirty="0" smtClean="0"/>
              <a:t>materiálů</a:t>
            </a:r>
          </a:p>
          <a:p>
            <a:pPr lvl="1"/>
            <a:r>
              <a:rPr lang="cs-CZ" dirty="0" smtClean="0"/>
              <a:t>materiál </a:t>
            </a:r>
            <a:r>
              <a:rPr lang="cs-CZ" dirty="0"/>
              <a:t>se drtí mezi dvěma protisměrně se otáčejícími </a:t>
            </a:r>
            <a:r>
              <a:rPr lang="cs-CZ" dirty="0" smtClean="0"/>
              <a:t>válci</a:t>
            </a:r>
          </a:p>
          <a:p>
            <a:pPr marL="0" indent="0">
              <a:buNone/>
            </a:pPr>
            <a:r>
              <a:rPr lang="cs-CZ" b="1" dirty="0" smtClean="0"/>
              <a:t>Výhody </a:t>
            </a:r>
            <a:r>
              <a:rPr lang="cs-CZ" b="1" dirty="0"/>
              <a:t>těchto drtičů jsou:</a:t>
            </a:r>
          </a:p>
          <a:p>
            <a:pPr lvl="1"/>
            <a:r>
              <a:rPr lang="cs-CZ" dirty="0"/>
              <a:t>vysoký výkon</a:t>
            </a:r>
          </a:p>
          <a:p>
            <a:pPr lvl="1"/>
            <a:r>
              <a:rPr lang="cs-CZ" dirty="0"/>
              <a:t>vysoká provozní spolehlivost</a:t>
            </a:r>
          </a:p>
          <a:p>
            <a:pPr lvl="1"/>
            <a:r>
              <a:rPr lang="cs-CZ" dirty="0"/>
              <a:t>nízké náklady na provoz a údržbu</a:t>
            </a:r>
          </a:p>
          <a:p>
            <a:pPr lvl="1"/>
            <a:r>
              <a:rPr lang="cs-CZ" dirty="0"/>
              <a:t>nenáročná obsluha</a:t>
            </a:r>
          </a:p>
          <a:p>
            <a:pPr marL="457200" lvl="1" indent="0">
              <a:buNone/>
            </a:pPr>
            <a:endParaRPr lang="cs-CZ" u="sng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8434" name="Picture 2" descr="C:\Users\Pája\Downloads\www\obr10a-www.alibaba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8955"/>
          <a:stretch/>
        </p:blipFill>
        <p:spPr bwMode="auto">
          <a:xfrm>
            <a:off x="5609231" y="3428999"/>
            <a:ext cx="3246734" cy="27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55852" y="6167596"/>
            <a:ext cx="10102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www.alibaba.com</a:t>
            </a:r>
          </a:p>
        </p:txBody>
      </p:sp>
    </p:spTree>
    <p:extLst>
      <p:ext uri="{BB962C8B-B14F-4D97-AF65-F5344CB8AC3E}">
        <p14:creationId xmlns:p14="http://schemas.microsoft.com/office/powerpoint/2010/main" val="134172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9458" name="Picture 2" descr="C:\Users\Pája\Downloads\www\obr10d-www.directindustry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8"/>
          <a:stretch/>
        </p:blipFill>
        <p:spPr bwMode="auto">
          <a:xfrm>
            <a:off x="393826" y="857569"/>
            <a:ext cx="8394574" cy="5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58697" y="6344699"/>
            <a:ext cx="12186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www.directindustry.com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0" y="317500"/>
            <a:ext cx="2419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/>
                <a:cs typeface="Helvetica"/>
              </a:rPr>
              <a:t>Válcový</a:t>
            </a:r>
            <a:r>
              <a:rPr lang="cs-CZ" sz="2800" b="1" dirty="0" smtClean="0">
                <a:latin typeface="Helvetica"/>
                <a:cs typeface="Helvetica"/>
              </a:rPr>
              <a:t> drtič</a:t>
            </a:r>
            <a:endParaRPr lang="cs-CZ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940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třídící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Mobilní třídící jednotky můžeme rozdělit </a:t>
            </a:r>
            <a:r>
              <a:rPr lang="cs-CZ" b="1" dirty="0" smtClean="0"/>
              <a:t>na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Mobilní</a:t>
            </a:r>
          </a:p>
          <a:p>
            <a:pPr lvl="1"/>
            <a:r>
              <a:rPr lang="cs-CZ" dirty="0" err="1" smtClean="0"/>
              <a:t>semimobilní</a:t>
            </a:r>
            <a:r>
              <a:rPr lang="cs-CZ" dirty="0" smtClean="0"/>
              <a:t> (neboli kontejnerové)</a:t>
            </a:r>
          </a:p>
          <a:p>
            <a:pPr marL="0" indent="0">
              <a:buNone/>
            </a:pPr>
            <a:r>
              <a:rPr lang="cs-CZ" b="1" dirty="0" smtClean="0"/>
              <a:t>Dále </a:t>
            </a:r>
            <a:r>
              <a:rPr lang="cs-CZ" b="1" dirty="0"/>
              <a:t>potom </a:t>
            </a:r>
            <a:r>
              <a:rPr lang="cs-CZ" b="1" dirty="0" smtClean="0"/>
              <a:t>na:</a:t>
            </a:r>
          </a:p>
          <a:p>
            <a:pPr lvl="1"/>
            <a:r>
              <a:rPr lang="cs-CZ" dirty="0" smtClean="0"/>
              <a:t>Vibrační</a:t>
            </a:r>
          </a:p>
          <a:p>
            <a:pPr lvl="1"/>
            <a:r>
              <a:rPr lang="cs-CZ" dirty="0" smtClean="0"/>
              <a:t>Rezonanční</a:t>
            </a:r>
          </a:p>
          <a:p>
            <a:pPr marL="0" indent="0">
              <a:buNone/>
            </a:pPr>
            <a:r>
              <a:rPr lang="cs-CZ" dirty="0" smtClean="0"/>
              <a:t>Tyto</a:t>
            </a:r>
            <a:r>
              <a:rPr lang="cs-CZ" dirty="0"/>
              <a:t> stroje je možné použít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třídění kameniva, štěrků,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písků</a:t>
            </a:r>
            <a:r>
              <a:rPr lang="cs-CZ" dirty="0"/>
              <a:t>, cihelné sutě</a:t>
            </a:r>
            <a:r>
              <a:rPr lang="cs-CZ" dirty="0" smtClean="0"/>
              <a:t>,…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482" name="Picture 2" descr="C:\Users\Pája\Downloads\www\obr10b-resta.cz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20" y="3086950"/>
            <a:ext cx="4466774" cy="33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007257" y="6442100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www.resta.cz</a:t>
            </a:r>
          </a:p>
        </p:txBody>
      </p:sp>
    </p:spTree>
    <p:extLst>
      <p:ext uri="{BB962C8B-B14F-4D97-AF65-F5344CB8AC3E}">
        <p14:creationId xmlns:p14="http://schemas.microsoft.com/office/powerpoint/2010/main" val="374177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třídící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Mezi výhody patří:</a:t>
            </a:r>
          </a:p>
          <a:p>
            <a:pPr lvl="1"/>
            <a:r>
              <a:rPr lang="cs-CZ" dirty="0"/>
              <a:t>vysoká provozní spolehlivost</a:t>
            </a:r>
          </a:p>
          <a:p>
            <a:pPr lvl="1"/>
            <a:r>
              <a:rPr lang="cs-CZ" dirty="0"/>
              <a:t>nízké provozní náklady</a:t>
            </a:r>
          </a:p>
          <a:p>
            <a:pPr lvl="1"/>
            <a:r>
              <a:rPr lang="cs-CZ" dirty="0"/>
              <a:t>vysoký výkon</a:t>
            </a:r>
          </a:p>
          <a:p>
            <a:pPr lvl="1"/>
            <a:r>
              <a:rPr lang="cs-CZ" dirty="0"/>
              <a:t>velká sypná výška pásových dopravníků</a:t>
            </a:r>
          </a:p>
          <a:p>
            <a:pPr lvl="1"/>
            <a:r>
              <a:rPr lang="cs-CZ" dirty="0"/>
              <a:t>možnost použití magnetického separátoru a váhy</a:t>
            </a:r>
          </a:p>
          <a:p>
            <a:pPr lvl="1"/>
            <a:r>
              <a:rPr lang="cs-CZ" dirty="0"/>
              <a:t>možnost použití v širokém rozsahu okolních </a:t>
            </a:r>
            <a:r>
              <a:rPr lang="cs-CZ" dirty="0" smtClean="0"/>
              <a:t>teplot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1506" name="Picture 2" descr="C:\Users\Pája\Downloads\www\obr10a-bagry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5" b="26266"/>
          <a:stretch/>
        </p:blipFill>
        <p:spPr bwMode="auto">
          <a:xfrm>
            <a:off x="1255595" y="4444599"/>
            <a:ext cx="6537278" cy="20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63890" y="6453883"/>
            <a:ext cx="8835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www.bagry.cz</a:t>
            </a:r>
          </a:p>
        </p:txBody>
      </p:sp>
    </p:spTree>
    <p:extLst>
      <p:ext uri="{BB962C8B-B14F-4D97-AF65-F5344CB8AC3E}">
        <p14:creationId xmlns:p14="http://schemas.microsoft.com/office/powerpoint/2010/main" val="216126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magnetické separátory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Užívají se k odstraňování kovových částic z recyklované stavební suti, především k odstranění ocelové </a:t>
            </a:r>
            <a:r>
              <a:rPr lang="cs-CZ" dirty="0" smtClean="0"/>
              <a:t>výztuže.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2530" name="Picture 2" descr="C:\Users\Pája\Downloads\www\obr10a-stavebni-technika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04" y="2398870"/>
            <a:ext cx="6200633" cy="40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55181" y="6442102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401443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 pro recyklaci stavebního odpadu – </a:t>
            </a:r>
            <a:r>
              <a:rPr lang="cs-CZ" b="1" dirty="0" smtClean="0"/>
              <a:t>recyklační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Recyklační linky jsou složeny </a:t>
            </a:r>
            <a:r>
              <a:rPr lang="cs-CZ" dirty="0" smtClean="0"/>
              <a:t>z drtičů</a:t>
            </a:r>
            <a:r>
              <a:rPr lang="cs-CZ" dirty="0"/>
              <a:t>, třídičů, magnetických </a:t>
            </a:r>
            <a:r>
              <a:rPr lang="cs-CZ" dirty="0" smtClean="0"/>
              <a:t>separátorů a </a:t>
            </a:r>
            <a:r>
              <a:rPr lang="cs-CZ" dirty="0"/>
              <a:t>případně z dalších zařízení. 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Podle </a:t>
            </a:r>
            <a:r>
              <a:rPr lang="cs-CZ" b="1" dirty="0"/>
              <a:t>přemístitelnosti je dělíme </a:t>
            </a:r>
            <a:r>
              <a:rPr lang="cs-CZ" b="1" dirty="0" smtClean="0"/>
              <a:t>na: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obilní</a:t>
            </a:r>
          </a:p>
          <a:p>
            <a:pPr lvl="1"/>
            <a:r>
              <a:rPr lang="cs-CZ" dirty="0" err="1" smtClean="0"/>
              <a:t>semimobilní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stacionární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3554" name="Picture 2" descr="C:\Users\Pája\Downloads\www\obr10-www.ekostrazce.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8" y="4258102"/>
            <a:ext cx="8139116" cy="21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90422" y="6450680"/>
            <a:ext cx="1063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www.ekostrazce.cz</a:t>
            </a:r>
          </a:p>
        </p:txBody>
      </p:sp>
    </p:spTree>
    <p:extLst>
      <p:ext uri="{BB962C8B-B14F-4D97-AF65-F5344CB8AC3E}">
        <p14:creationId xmlns:p14="http://schemas.microsoft.com/office/powerpoint/2010/main" val="50340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 pro recyklaci stavebního odpadu – </a:t>
            </a:r>
            <a:r>
              <a:rPr lang="cs-CZ" b="1" dirty="0" smtClean="0"/>
              <a:t>recyklační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Mobilní recyklační linka:</a:t>
            </a:r>
          </a:p>
          <a:p>
            <a:pPr lvl="1"/>
            <a:r>
              <a:rPr lang="cs-CZ" dirty="0" smtClean="0"/>
              <a:t>při </a:t>
            </a:r>
            <a:r>
              <a:rPr lang="cs-CZ" dirty="0"/>
              <a:t>práci stroje </a:t>
            </a:r>
            <a:r>
              <a:rPr lang="cs-CZ" dirty="0" smtClean="0"/>
              <a:t>se může pohybovat </a:t>
            </a:r>
          </a:p>
          <a:p>
            <a:pPr lvl="1"/>
            <a:r>
              <a:rPr lang="cs-CZ" dirty="0" smtClean="0"/>
              <a:t>převážně pracují v náročném terénu (pásový podvozek)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4578" name="Picture 2" descr="C:\Users\Pája\Downloads\www\obr10b-www.constructionequipmentguide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5"/>
          <a:stretch/>
        </p:blipFill>
        <p:spPr bwMode="auto">
          <a:xfrm>
            <a:off x="1390947" y="2879679"/>
            <a:ext cx="6364111" cy="35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94940" y="6455750"/>
            <a:ext cx="17283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www.constructionequipmentguide.com</a:t>
            </a:r>
          </a:p>
        </p:txBody>
      </p:sp>
    </p:spTree>
    <p:extLst>
      <p:ext uri="{BB962C8B-B14F-4D97-AF65-F5344CB8AC3E}">
        <p14:creationId xmlns:p14="http://schemas.microsoft.com/office/powerpoint/2010/main" val="193321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 pro recyklaci stavebního odpadu – </a:t>
            </a:r>
            <a:r>
              <a:rPr lang="cs-CZ" b="1" dirty="0" smtClean="0"/>
              <a:t>recyklační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3175">
              <a:buNone/>
            </a:pPr>
            <a:r>
              <a:rPr lang="cs-CZ" b="1" dirty="0" err="1" smtClean="0"/>
              <a:t>Semimobilní</a:t>
            </a:r>
            <a:r>
              <a:rPr lang="cs-CZ" b="1" dirty="0" smtClean="0"/>
              <a:t> recyklační linka:</a:t>
            </a:r>
          </a:p>
          <a:p>
            <a:pPr marL="800100" lvl="1" indent="-342900"/>
            <a:r>
              <a:rPr lang="cs-CZ" dirty="0" smtClean="0"/>
              <a:t>při </a:t>
            </a:r>
            <a:r>
              <a:rPr lang="cs-CZ" dirty="0"/>
              <a:t>práci stojí na místě, ale je možné ji snadno a rychle </a:t>
            </a:r>
            <a:r>
              <a:rPr lang="cs-CZ" dirty="0" smtClean="0"/>
              <a:t>přepravit</a:t>
            </a:r>
          </a:p>
          <a:p>
            <a:pPr marL="800100" lvl="1" indent="-342900"/>
            <a:r>
              <a:rPr lang="cs-CZ" dirty="0" smtClean="0"/>
              <a:t>rozdělujeme na:</a:t>
            </a:r>
            <a:r>
              <a:rPr lang="cs-CZ" dirty="0"/>
              <a:t> </a:t>
            </a:r>
            <a:endParaRPr lang="cs-CZ" dirty="0" smtClean="0"/>
          </a:p>
          <a:p>
            <a:pPr marL="1146175" lvl="2" indent="-342900"/>
            <a:r>
              <a:rPr lang="cs-CZ" dirty="0" err="1" smtClean="0"/>
              <a:t>l</a:t>
            </a:r>
            <a:r>
              <a:rPr lang="cs-CZ" dirty="0" err="1"/>
              <a:t>y</a:t>
            </a:r>
            <a:r>
              <a:rPr lang="cs-CZ" dirty="0" err="1" smtClean="0"/>
              <a:t>žinové</a:t>
            </a:r>
            <a:endParaRPr lang="cs-CZ" dirty="0" smtClean="0"/>
          </a:p>
          <a:p>
            <a:pPr marL="1146175" lvl="2" indent="-342900"/>
            <a:r>
              <a:rPr lang="cs-CZ" dirty="0" smtClean="0"/>
              <a:t>kontejnerové </a:t>
            </a:r>
          </a:p>
          <a:p>
            <a:pPr marL="1146175" lvl="2" indent="-342900"/>
            <a:r>
              <a:rPr lang="cs-CZ" dirty="0" smtClean="0"/>
              <a:t>na </a:t>
            </a:r>
            <a:r>
              <a:rPr lang="cs-CZ" dirty="0"/>
              <a:t>kolovém </a:t>
            </a:r>
            <a:r>
              <a:rPr lang="cs-CZ" dirty="0" smtClean="0"/>
              <a:t>podvozku</a:t>
            </a:r>
            <a:endParaRPr lang="cs-CZ" u="sng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5602" name="Picture 2" descr="C:\Users\Pája\Downloads\www\obr10a-resta.cz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1" b="11419"/>
          <a:stretch/>
        </p:blipFill>
        <p:spPr bwMode="auto">
          <a:xfrm>
            <a:off x="2126776" y="4292223"/>
            <a:ext cx="4970060" cy="21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62999" y="6414804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www.resta.cz</a:t>
            </a:r>
          </a:p>
        </p:txBody>
      </p:sp>
    </p:spTree>
    <p:extLst>
      <p:ext uri="{BB962C8B-B14F-4D97-AF65-F5344CB8AC3E}">
        <p14:creationId xmlns:p14="http://schemas.microsoft.com/office/powerpoint/2010/main" val="210506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tavební odpad </a:t>
            </a:r>
            <a:r>
              <a:rPr lang="cs-CZ" dirty="0"/>
              <a:t>představuje asi 25% všech produkovaných </a:t>
            </a:r>
            <a:r>
              <a:rPr lang="cs-CZ" dirty="0" smtClean="0"/>
              <a:t>odpadů a stává se jedním </a:t>
            </a:r>
            <a:r>
              <a:rPr lang="cs-CZ" dirty="0"/>
              <a:t>z hlavních problémů ochrany životního prostředí.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Výhodou </a:t>
            </a:r>
            <a:r>
              <a:rPr lang="cs-CZ" dirty="0"/>
              <a:t>stavebního odpadu je velká možnost zpětného využití stavebních </a:t>
            </a:r>
            <a:r>
              <a:rPr lang="cs-CZ" dirty="0" smtClean="0"/>
              <a:t>odpadů.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BW03 - STROJNÍ ZAŘÍZENÍ</a:t>
            </a:r>
            <a:endParaRPr lang="en-US" dirty="0"/>
          </a:p>
        </p:txBody>
      </p:sp>
      <p:pic>
        <p:nvPicPr>
          <p:cNvPr id="3074" name="Picture 2" descr="C:\Users\Pája\Downloads\www\obr10-rest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7" y="3772063"/>
            <a:ext cx="8564483" cy="24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997117" y="6237596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www.resta.cz</a:t>
            </a:r>
          </a:p>
        </p:txBody>
      </p:sp>
    </p:spTree>
    <p:extLst>
      <p:ext uri="{BB962C8B-B14F-4D97-AF65-F5344CB8AC3E}">
        <p14:creationId xmlns:p14="http://schemas.microsoft.com/office/powerpoint/2010/main" val="135267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používané pro recyklaci stavebního odpadu – </a:t>
            </a:r>
            <a:r>
              <a:rPr lang="cs-CZ" b="1" dirty="0" smtClean="0"/>
              <a:t>recyklační linky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Stacionární recyklační linka:</a:t>
            </a:r>
          </a:p>
          <a:p>
            <a:pPr lvl="1"/>
            <a:r>
              <a:rPr lang="cs-CZ" dirty="0" smtClean="0"/>
              <a:t>vzhledem</a:t>
            </a:r>
            <a:r>
              <a:rPr lang="cs-CZ" dirty="0"/>
              <a:t> ke své velikosti a </a:t>
            </a:r>
            <a:r>
              <a:rPr lang="cs-CZ" dirty="0" smtClean="0"/>
              <a:t>vybavení dovolují </a:t>
            </a:r>
            <a:r>
              <a:rPr lang="cs-CZ" dirty="0"/>
              <a:t>přípravu kvalitních recyklátů při vysokém </a:t>
            </a:r>
            <a:r>
              <a:rPr lang="cs-CZ" dirty="0" smtClean="0"/>
              <a:t>výkonu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nutné zajistit stálý přísun zpracovávaného </a:t>
            </a:r>
            <a:r>
              <a:rPr lang="cs-CZ" dirty="0" smtClean="0"/>
              <a:t>materiálu, </a:t>
            </a:r>
            <a:br>
              <a:rPr lang="cs-CZ" dirty="0" smtClean="0"/>
            </a:br>
            <a:r>
              <a:rPr lang="cs-CZ" dirty="0" smtClean="0"/>
              <a:t>což</a:t>
            </a:r>
            <a:r>
              <a:rPr lang="cs-CZ" dirty="0"/>
              <a:t> snižuje ekonomickou efektivnost </a:t>
            </a:r>
            <a:r>
              <a:rPr lang="cs-CZ" dirty="0" smtClean="0"/>
              <a:t>provozu</a:t>
            </a:r>
            <a:endParaRPr lang="cs-CZ" u="sng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6626" name="Picture 2" descr="C:\Users\Pája\Downloads\www\obr10c-www.dspprerov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49" y="3506870"/>
            <a:ext cx="3902880" cy="29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1160" y="6469398"/>
            <a:ext cx="1034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www.dspprerov.cz</a:t>
            </a:r>
          </a:p>
        </p:txBody>
      </p:sp>
    </p:spTree>
    <p:extLst>
      <p:ext uri="{BB962C8B-B14F-4D97-AF65-F5344CB8AC3E}">
        <p14:creationId xmlns:p14="http://schemas.microsoft.com/office/powerpoint/2010/main" val="343478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Zpětné využití stavebního odpadu v </a:t>
            </a:r>
            <a:r>
              <a:rPr lang="cs-CZ" sz="4000" dirty="0" smtClean="0"/>
              <a:t>současnosti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Recykláty je možné použít jako náhradu běžně </a:t>
            </a:r>
            <a:r>
              <a:rPr lang="cs-CZ" dirty="0" smtClean="0"/>
              <a:t>používaných materiálů</a:t>
            </a:r>
          </a:p>
          <a:p>
            <a:pPr marL="0" indent="0">
              <a:buNone/>
            </a:pPr>
            <a:r>
              <a:rPr lang="cs-CZ" dirty="0" smtClean="0"/>
              <a:t>Nicméně </a:t>
            </a:r>
            <a:r>
              <a:rPr lang="cs-CZ" dirty="0"/>
              <a:t>plnohodnotné využití zatím není zajištěno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Hlavním</a:t>
            </a:r>
            <a:r>
              <a:rPr lang="cs-CZ" dirty="0"/>
              <a:t> </a:t>
            </a:r>
            <a:r>
              <a:rPr lang="cs-CZ" dirty="0" smtClean="0"/>
              <a:t>důvodem je nedůvěra </a:t>
            </a:r>
            <a:r>
              <a:rPr lang="cs-CZ" dirty="0"/>
              <a:t>spotřebitelů a nejednotná kvalita </a:t>
            </a:r>
            <a:r>
              <a:rPr lang="cs-CZ" dirty="0" smtClean="0"/>
              <a:t>recyklátů.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 betonů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zásypové a násypové materiály</a:t>
            </a:r>
          </a:p>
          <a:p>
            <a:r>
              <a:rPr lang="cs-CZ" dirty="0"/>
              <a:t>podkladní vrstvy pod základové konstrukce</a:t>
            </a:r>
          </a:p>
          <a:p>
            <a:r>
              <a:rPr lang="cs-CZ" dirty="0"/>
              <a:t>podkladní materiál pod silnice či železnice </a:t>
            </a:r>
          </a:p>
          <a:p>
            <a:r>
              <a:rPr lang="cs-CZ" dirty="0"/>
              <a:t>jako kamenivo do nových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betonových </a:t>
            </a:r>
            <a:r>
              <a:rPr lang="cs-CZ" dirty="0"/>
              <a:t>směsí</a:t>
            </a:r>
          </a:p>
          <a:p>
            <a:r>
              <a:rPr lang="cs-CZ" dirty="0"/>
              <a:t>jako kamenivo do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živičných </a:t>
            </a:r>
            <a:r>
              <a:rPr lang="cs-CZ" dirty="0"/>
              <a:t>směsí</a:t>
            </a:r>
          </a:p>
          <a:p>
            <a:r>
              <a:rPr lang="cs-CZ" dirty="0"/>
              <a:t>terénní </a:t>
            </a:r>
            <a:r>
              <a:rPr lang="cs-CZ" dirty="0" smtClean="0"/>
              <a:t>úpravy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7650" name="Picture 2" descr="C:\Users\Pája\Downloads\www\obr10-www.tezebnipiskov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75873"/>
            <a:ext cx="4144796" cy="31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68815" y="6598970"/>
            <a:ext cx="12025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www.tezebnipiskova.cz</a:t>
            </a:r>
          </a:p>
        </p:txBody>
      </p:sp>
    </p:spTree>
    <p:extLst>
      <p:ext uri="{BB962C8B-B14F-4D97-AF65-F5344CB8AC3E}">
        <p14:creationId xmlns:p14="http://schemas.microsoft.com/office/powerpoint/2010/main" val="255377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ája\Downloads\www\obr10-www.darte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2571" y="1333266"/>
            <a:ext cx="5418162" cy="512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 skla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skleněné obaly</a:t>
            </a:r>
          </a:p>
          <a:p>
            <a:r>
              <a:rPr lang="cs-CZ" dirty="0"/>
              <a:t>tepelné </a:t>
            </a:r>
            <a:r>
              <a:rPr lang="cs-CZ" dirty="0" smtClean="0"/>
              <a:t>izolace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976093" y="6363624"/>
            <a:ext cx="8659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www.darte.cz</a:t>
            </a:r>
          </a:p>
        </p:txBody>
      </p:sp>
    </p:spTree>
    <p:extLst>
      <p:ext uri="{BB962C8B-B14F-4D97-AF65-F5344CB8AC3E}">
        <p14:creationId xmlns:p14="http://schemas.microsoft.com/office/powerpoint/2010/main" val="240738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 keramických prvků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výroba </a:t>
            </a:r>
            <a:r>
              <a:rPr lang="cs-CZ" dirty="0" err="1"/>
              <a:t>cihlobetonu</a:t>
            </a:r>
            <a:endParaRPr lang="cs-CZ" dirty="0"/>
          </a:p>
          <a:p>
            <a:r>
              <a:rPr lang="cs-CZ" dirty="0"/>
              <a:t>plnivo do malt</a:t>
            </a:r>
          </a:p>
          <a:p>
            <a:r>
              <a:rPr lang="cs-CZ" dirty="0"/>
              <a:t>výroba drenážního betonu</a:t>
            </a:r>
          </a:p>
          <a:p>
            <a:r>
              <a:rPr lang="cs-CZ" dirty="0"/>
              <a:t>výroba nepálených lisovaných cihel</a:t>
            </a:r>
          </a:p>
          <a:p>
            <a:r>
              <a:rPr lang="cs-CZ" dirty="0"/>
              <a:t>výroba </a:t>
            </a:r>
            <a:r>
              <a:rPr lang="cs-CZ" dirty="0" smtClean="0"/>
              <a:t>antuky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9698" name="Picture 2" descr="C:\Users\Pája\Downloads\www\obr10-www.stepanovice.e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6"/>
          <a:stretch/>
        </p:blipFill>
        <p:spPr bwMode="auto">
          <a:xfrm>
            <a:off x="2456596" y="4492071"/>
            <a:ext cx="4442345" cy="20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27080" y="6537635"/>
            <a:ext cx="11128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www.stepanovice.eu</a:t>
            </a:r>
          </a:p>
        </p:txBody>
      </p:sp>
    </p:spTree>
    <p:extLst>
      <p:ext uri="{BB962C8B-B14F-4D97-AF65-F5344CB8AC3E}">
        <p14:creationId xmlns:p14="http://schemas.microsoft.com/office/powerpoint/2010/main" val="281247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Recyklace dřeva a živičných směsí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Recyklace dřeva</a:t>
            </a:r>
          </a:p>
          <a:p>
            <a:r>
              <a:rPr lang="cs-CZ" dirty="0" smtClean="0"/>
              <a:t>palivo </a:t>
            </a:r>
            <a:r>
              <a:rPr lang="cs-CZ" dirty="0"/>
              <a:t>– štěpky, brikety</a:t>
            </a:r>
          </a:p>
          <a:p>
            <a:r>
              <a:rPr lang="cs-CZ" dirty="0"/>
              <a:t>mulčovací směsi</a:t>
            </a:r>
          </a:p>
          <a:p>
            <a:r>
              <a:rPr lang="cs-CZ" dirty="0"/>
              <a:t>dřevotřískové </a:t>
            </a:r>
            <a:r>
              <a:rPr lang="cs-CZ" dirty="0" smtClean="0"/>
              <a:t>desky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  <a:p>
            <a:pPr marL="0" indent="0">
              <a:buNone/>
            </a:pPr>
            <a:r>
              <a:rPr lang="cs-CZ" b="1" dirty="0" smtClean="0"/>
              <a:t>Recyklace živičných směsí</a:t>
            </a:r>
          </a:p>
          <a:p>
            <a:r>
              <a:rPr lang="cs-CZ" dirty="0"/>
              <a:t>podkladní vrstva pro málo zatěžované vozovky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30722" name="Picture 2" descr="C:\Users\Pája\Downloads\www\obr10-www.kron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63" y="1651380"/>
            <a:ext cx="4330678" cy="29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909438" y="4607068"/>
            <a:ext cx="8402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www.kron.cz</a:t>
            </a:r>
          </a:p>
        </p:txBody>
      </p:sp>
    </p:spTree>
    <p:extLst>
      <p:ext uri="{BB962C8B-B14F-4D97-AF65-F5344CB8AC3E}">
        <p14:creationId xmlns:p14="http://schemas.microsoft.com/office/powerpoint/2010/main" val="158865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Budoucnost recyklace stavebních </a:t>
            </a:r>
            <a:r>
              <a:rPr lang="cs-CZ" dirty="0" smtClean="0"/>
              <a:t>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Rozvoj recyklace je v současné době </a:t>
            </a:r>
            <a:r>
              <a:rPr lang="cs-CZ" dirty="0" smtClean="0"/>
              <a:t>značný, je však nutné</a:t>
            </a:r>
            <a:r>
              <a:rPr lang="cs-CZ" dirty="0"/>
              <a:t> pokusit se o </a:t>
            </a:r>
            <a:r>
              <a:rPr lang="cs-CZ" dirty="0" smtClean="0"/>
              <a:t>zpětné využití </a:t>
            </a:r>
            <a:r>
              <a:rPr lang="cs-CZ" dirty="0"/>
              <a:t>všech výstupních </a:t>
            </a:r>
            <a:r>
              <a:rPr lang="cs-CZ" dirty="0" smtClean="0"/>
              <a:t>složek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Proč recyklovat?</a:t>
            </a:r>
          </a:p>
          <a:p>
            <a:r>
              <a:rPr lang="cs-CZ" dirty="0"/>
              <a:t>s</a:t>
            </a:r>
            <a:r>
              <a:rPr lang="cs-CZ" dirty="0" smtClean="0"/>
              <a:t>nížení </a:t>
            </a:r>
            <a:r>
              <a:rPr lang="cs-CZ" dirty="0"/>
              <a:t>ekologické zátěže</a:t>
            </a:r>
          </a:p>
          <a:p>
            <a:r>
              <a:rPr lang="cs-CZ" dirty="0"/>
              <a:t>ú</a:t>
            </a:r>
            <a:r>
              <a:rPr lang="cs-CZ" dirty="0" smtClean="0"/>
              <a:t>spora nákladů na </a:t>
            </a:r>
            <a:r>
              <a:rPr lang="cs-CZ" dirty="0"/>
              <a:t>ukládání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dopravu odpadů</a:t>
            </a:r>
          </a:p>
          <a:p>
            <a:r>
              <a:rPr lang="cs-CZ" dirty="0"/>
              <a:t>ú</a:t>
            </a:r>
            <a:r>
              <a:rPr lang="cs-CZ" dirty="0" smtClean="0"/>
              <a:t>spora </a:t>
            </a:r>
            <a:r>
              <a:rPr lang="cs-CZ" dirty="0"/>
              <a:t>nákladů oproti nákupu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nových </a:t>
            </a:r>
            <a:r>
              <a:rPr lang="cs-CZ" dirty="0"/>
              <a:t>surovin</a:t>
            </a:r>
          </a:p>
          <a:p>
            <a:r>
              <a:rPr lang="cs-CZ" dirty="0"/>
              <a:t>š</a:t>
            </a:r>
            <a:r>
              <a:rPr lang="cs-CZ" dirty="0" smtClean="0"/>
              <a:t>etření </a:t>
            </a:r>
            <a:r>
              <a:rPr lang="cs-CZ" dirty="0"/>
              <a:t>přírodních zdrojů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31746" name="Picture 2" descr="C:\Users\Pája\Downloads\www\obr10-www.perfektni-obchod.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94" y="272500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80301" y="6483045"/>
            <a:ext cx="12666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www.perfektni-obchod.cz</a:t>
            </a:r>
          </a:p>
        </p:txBody>
      </p:sp>
    </p:spTree>
    <p:extLst>
      <p:ext uri="{BB962C8B-B14F-4D97-AF65-F5344CB8AC3E}">
        <p14:creationId xmlns:p14="http://schemas.microsoft.com/office/powerpoint/2010/main" val="208349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Třídění materiálů během demolice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399"/>
            <a:ext cx="8574087" cy="488763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Oddělení kontaminovaných materiálů </a:t>
            </a:r>
            <a:endParaRPr lang="cs-CZ" b="1" dirty="0" smtClean="0"/>
          </a:p>
          <a:p>
            <a:r>
              <a:rPr lang="cs-CZ" b="1" dirty="0" smtClean="0"/>
              <a:t>Oddělení </a:t>
            </a:r>
            <a:r>
              <a:rPr lang="cs-CZ" b="1" dirty="0"/>
              <a:t>cizorodých materiálů od minerálních sutí</a:t>
            </a:r>
            <a:endParaRPr lang="cs-CZ" dirty="0"/>
          </a:p>
          <a:p>
            <a:pPr lvl="1"/>
            <a:r>
              <a:rPr lang="cs-CZ" dirty="0"/>
              <a:t>materiály by měly být odděleny do samostatných kontejnerů:</a:t>
            </a:r>
          </a:p>
          <a:p>
            <a:pPr lvl="2"/>
            <a:r>
              <a:rPr lang="cs-CZ" dirty="0"/>
              <a:t>kovové materiály</a:t>
            </a:r>
          </a:p>
          <a:p>
            <a:pPr lvl="2"/>
            <a:r>
              <a:rPr lang="cs-CZ" dirty="0"/>
              <a:t>organické materiály (např. dřevo)</a:t>
            </a:r>
          </a:p>
          <a:p>
            <a:pPr lvl="2"/>
            <a:r>
              <a:rPr lang="cs-CZ" dirty="0"/>
              <a:t>některé minerální látky (např. kamenivo a maltovina)</a:t>
            </a:r>
          </a:p>
          <a:p>
            <a:pPr lvl="2"/>
            <a:r>
              <a:rPr lang="cs-CZ" dirty="0"/>
              <a:t>nebezpečné odpady (např. azbest)</a:t>
            </a:r>
          </a:p>
          <a:p>
            <a:r>
              <a:rPr lang="cs-CZ" b="1" dirty="0"/>
              <a:t>Roztřídění minerální sutě na základní druhy</a:t>
            </a:r>
            <a:endParaRPr lang="cs-CZ" dirty="0"/>
          </a:p>
          <a:p>
            <a:pPr lvl="1"/>
            <a:r>
              <a:rPr lang="cs-CZ" dirty="0"/>
              <a:t>keramická stavební suť</a:t>
            </a:r>
          </a:p>
          <a:p>
            <a:pPr lvl="1"/>
            <a:r>
              <a:rPr lang="cs-CZ" dirty="0"/>
              <a:t>betonová suť</a:t>
            </a:r>
          </a:p>
          <a:p>
            <a:pPr lvl="1"/>
            <a:r>
              <a:rPr lang="cs-CZ" dirty="0"/>
              <a:t>živičné sutě</a:t>
            </a:r>
          </a:p>
          <a:p>
            <a:pPr lvl="1"/>
            <a:r>
              <a:rPr lang="cs-CZ" dirty="0"/>
              <a:t>výkopová </a:t>
            </a:r>
            <a:r>
              <a:rPr lang="cs-CZ" dirty="0" smtClean="0"/>
              <a:t>zemina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drtiče drobné stavební suti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 stroje jsou vhodné pro zpracování drobné stavební suti (např. omítky, cihly, beton) a podobných středně tvrdých materiálů.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Ideální</a:t>
            </a:r>
            <a:r>
              <a:rPr lang="cs-CZ" dirty="0"/>
              <a:t> kusovitost vstupního materiálu pro tento typ zařízení je přibližně 10 – 20 </a:t>
            </a:r>
            <a:r>
              <a:rPr lang="cs-CZ" dirty="0" smtClean="0"/>
              <a:t>cm.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4098" name="Picture 2" descr="C:\Users\Pája\Downloads\www\obr10a-www.oksystemcz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97" y="3710150"/>
            <a:ext cx="3678368" cy="27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44395" y="6464897"/>
            <a:ext cx="1091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www.oksystemcz.cz</a:t>
            </a:r>
          </a:p>
        </p:txBody>
      </p:sp>
    </p:spTree>
    <p:extLst>
      <p:ext uri="{BB962C8B-B14F-4D97-AF65-F5344CB8AC3E}">
        <p14:creationId xmlns:p14="http://schemas.microsoft.com/office/powerpoint/2010/main" val="139577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/>
              <a:t>Drtící jednotky dělíme podle </a:t>
            </a:r>
            <a:r>
              <a:rPr lang="cs-CZ" sz="2200" b="1" dirty="0" smtClean="0"/>
              <a:t>přemístitelnosti na: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obilní</a:t>
            </a:r>
            <a:endParaRPr lang="cs-CZ" dirty="0"/>
          </a:p>
          <a:p>
            <a:pPr lvl="1"/>
            <a:r>
              <a:rPr lang="cs-CZ" dirty="0" err="1" smtClean="0"/>
              <a:t>semimobilní</a:t>
            </a:r>
            <a:r>
              <a:rPr lang="cs-CZ" dirty="0" smtClean="0"/>
              <a:t> (neboli kontejnerové)</a:t>
            </a:r>
          </a:p>
          <a:p>
            <a:pPr marL="0" indent="0">
              <a:buNone/>
            </a:pPr>
            <a:r>
              <a:rPr lang="cs-CZ" sz="2200" b="1" dirty="0" smtClean="0"/>
              <a:t>Dále </a:t>
            </a:r>
            <a:r>
              <a:rPr lang="cs-CZ" sz="2200" b="1" dirty="0"/>
              <a:t>dělíme drtící jednotky podle způsobu drcení </a:t>
            </a:r>
            <a:r>
              <a:rPr lang="cs-CZ" sz="2200" b="1" dirty="0" smtClean="0"/>
              <a:t>materiálu:</a:t>
            </a:r>
          </a:p>
          <a:p>
            <a:pPr lvl="1"/>
            <a:r>
              <a:rPr lang="cs-CZ" dirty="0" smtClean="0"/>
              <a:t>čelisťové drtiče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uželové drtiče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drazové drtiče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álcové drtiče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Pája\Downloads\www\obr10d-stavebni-technik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78" y="3106734"/>
            <a:ext cx="2924986" cy="31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63048"/>
            <a:ext cx="8574087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Čelisťové drtiče:</a:t>
            </a:r>
          </a:p>
          <a:p>
            <a:pPr lvl="1"/>
            <a:r>
              <a:rPr lang="cs-CZ" dirty="0" smtClean="0"/>
              <a:t>slouží </a:t>
            </a:r>
            <a:r>
              <a:rPr lang="cs-CZ" dirty="0"/>
              <a:t>ke zpracování betonu, železobetonu a cihelné suti. </a:t>
            </a:r>
            <a:endParaRPr lang="cs-CZ" dirty="0" smtClean="0"/>
          </a:p>
          <a:p>
            <a:pPr lvl="1"/>
            <a:r>
              <a:rPr lang="cs-CZ" dirty="0" smtClean="0"/>
              <a:t>kusovitost</a:t>
            </a:r>
            <a:r>
              <a:rPr lang="cs-CZ" dirty="0"/>
              <a:t> vstupního materiálu  50 </a:t>
            </a:r>
            <a:r>
              <a:rPr lang="cs-CZ" dirty="0" smtClean="0"/>
              <a:t>až </a:t>
            </a:r>
            <a:r>
              <a:rPr lang="cs-CZ" dirty="0"/>
              <a:t>100 </a:t>
            </a:r>
            <a:r>
              <a:rPr lang="cs-CZ" dirty="0" smtClean="0"/>
              <a:t>cm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Mezi provozní vlastnosti těchto drtičů patří:</a:t>
            </a:r>
          </a:p>
          <a:p>
            <a:pPr lvl="1"/>
            <a:r>
              <a:rPr lang="cs-CZ" dirty="0"/>
              <a:t>vysoká provozní spolehlivost</a:t>
            </a:r>
          </a:p>
          <a:p>
            <a:pPr lvl="1"/>
            <a:r>
              <a:rPr lang="cs-CZ" dirty="0"/>
              <a:t>nízké náklady na provoz a údržbu</a:t>
            </a:r>
          </a:p>
          <a:p>
            <a:pPr lvl="1"/>
            <a:r>
              <a:rPr lang="cs-CZ" dirty="0"/>
              <a:t>příznivá spotřeba energie</a:t>
            </a:r>
          </a:p>
          <a:p>
            <a:pPr lvl="1"/>
            <a:r>
              <a:rPr lang="cs-CZ" dirty="0"/>
              <a:t>snadná výměna opotřebených částí</a:t>
            </a:r>
          </a:p>
          <a:p>
            <a:pPr lvl="1"/>
            <a:r>
              <a:rPr lang="cs-CZ" dirty="0"/>
              <a:t>vysoký výkon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393471" y="6371995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41181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4338" name="Picture 2" descr="C:\Users\Pája\Downloads\www\obr10a-geologie.vsb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015"/>
            <a:ext cx="9161163" cy="43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73964" y="5907305"/>
            <a:ext cx="11256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www.geologie.vsb.cz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0" y="317500"/>
            <a:ext cx="270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/>
                <a:cs typeface="Helvetica"/>
              </a:rPr>
              <a:t>Čelis</a:t>
            </a:r>
            <a:r>
              <a:rPr lang="cs-CZ" sz="2800" b="1" dirty="0" smtClean="0">
                <a:latin typeface="Helvetica"/>
                <a:cs typeface="Helvetica"/>
              </a:rPr>
              <a:t>ťový drtič</a:t>
            </a:r>
            <a:endParaRPr lang="cs-CZ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525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používané pro recyklaci stavebního </a:t>
            </a:r>
            <a:r>
              <a:rPr lang="cs-CZ" sz="3200" dirty="0" smtClean="0"/>
              <a:t>odpadu – </a:t>
            </a:r>
            <a:r>
              <a:rPr lang="cs-CZ" sz="3200" b="1" dirty="0" smtClean="0"/>
              <a:t>drtící jednotky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603992"/>
            <a:ext cx="8574087" cy="466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Kuželové drtiče:</a:t>
            </a:r>
          </a:p>
          <a:p>
            <a:pPr lvl="1"/>
            <a:r>
              <a:rPr lang="cs-CZ" dirty="0" smtClean="0"/>
              <a:t>slouží </a:t>
            </a:r>
            <a:r>
              <a:rPr lang="cs-CZ" dirty="0"/>
              <a:t>ke zpracování přírodního kameniva (např. vápenec, pískovec, </a:t>
            </a:r>
            <a:r>
              <a:rPr lang="cs-CZ" dirty="0" smtClean="0"/>
              <a:t>křemen,…)</a:t>
            </a:r>
          </a:p>
          <a:p>
            <a:pPr lvl="1"/>
            <a:r>
              <a:rPr lang="cs-CZ" dirty="0" smtClean="0"/>
              <a:t>kusovitost</a:t>
            </a:r>
            <a:r>
              <a:rPr lang="cs-CZ" dirty="0"/>
              <a:t> vstupního materiálu </a:t>
            </a:r>
            <a:r>
              <a:rPr lang="cs-CZ" dirty="0" smtClean="0"/>
              <a:t>5 až </a:t>
            </a:r>
            <a:r>
              <a:rPr lang="cs-CZ" dirty="0"/>
              <a:t>25 </a:t>
            </a:r>
            <a:r>
              <a:rPr lang="cs-CZ" dirty="0" smtClean="0"/>
              <a:t>cm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Mezi výhody tohoto typu drtičů patří:</a:t>
            </a:r>
          </a:p>
          <a:p>
            <a:pPr lvl="1"/>
            <a:r>
              <a:rPr lang="cs-CZ" dirty="0"/>
              <a:t>vysoká provozní spolehlivost a mobilita</a:t>
            </a:r>
          </a:p>
          <a:p>
            <a:pPr lvl="1"/>
            <a:r>
              <a:rPr lang="cs-CZ" dirty="0"/>
              <a:t>nízké náklady na provoz a údržbu</a:t>
            </a:r>
          </a:p>
          <a:p>
            <a:pPr lvl="1"/>
            <a:r>
              <a:rPr lang="cs-CZ" dirty="0"/>
              <a:t>vysoký stupeň zdrobnění</a:t>
            </a:r>
          </a:p>
          <a:p>
            <a:pPr lvl="1"/>
            <a:r>
              <a:rPr lang="cs-CZ" dirty="0"/>
              <a:t>snadná údržba a jednoduchá obsluha</a:t>
            </a:r>
          </a:p>
          <a:p>
            <a:pPr lvl="1"/>
            <a:r>
              <a:rPr lang="cs-CZ" dirty="0"/>
              <a:t>optimální geometrie drtícího prostoru</a:t>
            </a:r>
          </a:p>
          <a:p>
            <a:pPr lvl="1"/>
            <a:r>
              <a:rPr lang="cs-CZ" dirty="0"/>
              <a:t>vysoká kvalita konečného produktu</a:t>
            </a:r>
          </a:p>
          <a:p>
            <a:pPr marL="457200" lvl="1" indent="0">
              <a:buNone/>
            </a:pPr>
            <a:endParaRPr lang="cs-CZ" u="sng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5362" name="Picture 2" descr="C:\Users\Pája\Downloads\www\obr10c-stavebni-technika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986"/>
            <a:ext cx="9144000" cy="40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51659" y="5842268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1200" y="317500"/>
            <a:ext cx="2638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atin typeface="Helvetica"/>
                <a:cs typeface="Helvetica"/>
              </a:rPr>
              <a:t>Kuželový</a:t>
            </a:r>
            <a:r>
              <a:rPr lang="cs-CZ" sz="2800" b="1" dirty="0" smtClean="0">
                <a:latin typeface="Helvetica"/>
                <a:cs typeface="Helvetica"/>
              </a:rPr>
              <a:t> drtič</a:t>
            </a:r>
            <a:endParaRPr lang="cs-CZ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68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1699</TotalTime>
  <Words>621</Words>
  <Application>Microsoft Macintosh PowerPoint</Application>
  <PresentationFormat>On-screen Show (4:3)</PresentationFormat>
  <Paragraphs>195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Projekt FAST</vt:lpstr>
      <vt:lpstr>Stroje a zařízení pro recyklaci stavebních materiálů</vt:lpstr>
      <vt:lpstr>Recyklace</vt:lpstr>
      <vt:lpstr>Třídění materiálů během demolice</vt:lpstr>
      <vt:lpstr>Stroje používané pro recyklaci stavebního odpadu – drtiče drobné stavební suti</vt:lpstr>
      <vt:lpstr>Stroje používané pro recyklaci stavebního odpadu – drtící jednotky</vt:lpstr>
      <vt:lpstr>Stroje používané pro recyklaci stavebního odpadu – drtící jednotky</vt:lpstr>
      <vt:lpstr>PowerPoint Presentation</vt:lpstr>
      <vt:lpstr>Stroje používané pro recyklaci stavebního odpadu – drtící jednotky</vt:lpstr>
      <vt:lpstr>PowerPoint Presentation</vt:lpstr>
      <vt:lpstr>Stroje používané pro recyklaci stavebního odpadu – drtící jednotky</vt:lpstr>
      <vt:lpstr>PowerPoint Presentation</vt:lpstr>
      <vt:lpstr>Stroje používané pro recyklaci stavebního odpadu – drtící jednotky</vt:lpstr>
      <vt:lpstr>PowerPoint Presentation</vt:lpstr>
      <vt:lpstr>Stroje používané pro recyklaci stavebního odpadu – třídící jednotky</vt:lpstr>
      <vt:lpstr>Stroje používané pro recyklaci stavebního odpadu – třídící jednotky</vt:lpstr>
      <vt:lpstr>Stroje používané pro recyklaci stavebního odpadu – magnetické separátory</vt:lpstr>
      <vt:lpstr>Stroje používané pro recyklaci stavebního odpadu – recyklační linky</vt:lpstr>
      <vt:lpstr>Stroje používané pro recyklaci stavebního odpadu – recyklační linky</vt:lpstr>
      <vt:lpstr>Stroje používané pro recyklaci stavebního odpadu – recyklační linky</vt:lpstr>
      <vt:lpstr>Stroje používané pro recyklaci stavebního odpadu – recyklační linky</vt:lpstr>
      <vt:lpstr>Zpětné využití stavebního odpadu v současnosti</vt:lpstr>
      <vt:lpstr>Recyklace betonů</vt:lpstr>
      <vt:lpstr>Recyklace skla</vt:lpstr>
      <vt:lpstr>Recyklace keramických prvků</vt:lpstr>
      <vt:lpstr>Recyklace dřeva a živičných směsí</vt:lpstr>
      <vt:lpstr>Budoucnost recyklace stavebních odpadů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112</cp:revision>
  <dcterms:created xsi:type="dcterms:W3CDTF">2014-09-05T08:12:48Z</dcterms:created>
  <dcterms:modified xsi:type="dcterms:W3CDTF">2014-11-16T17:03:31Z</dcterms:modified>
</cp:coreProperties>
</file>